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56" r:id="rId2"/>
    <p:sldId id="257" r:id="rId3"/>
    <p:sldId id="259" r:id="rId4"/>
    <p:sldId id="258" r:id="rId5"/>
    <p:sldId id="266" r:id="rId6"/>
    <p:sldId id="285" r:id="rId7"/>
    <p:sldId id="284" r:id="rId8"/>
    <p:sldId id="286" r:id="rId9"/>
    <p:sldId id="267" r:id="rId10"/>
    <p:sldId id="287" r:id="rId11"/>
    <p:sldId id="288" r:id="rId12"/>
    <p:sldId id="289" r:id="rId13"/>
    <p:sldId id="269" r:id="rId14"/>
    <p:sldId id="291" r:id="rId15"/>
    <p:sldId id="292" r:id="rId16"/>
    <p:sldId id="293" r:id="rId17"/>
    <p:sldId id="294" r:id="rId18"/>
    <p:sldId id="263" r:id="rId19"/>
    <p:sldId id="302" r:id="rId20"/>
    <p:sldId id="281" r:id="rId21"/>
    <p:sldId id="296" r:id="rId22"/>
    <p:sldId id="297" r:id="rId23"/>
    <p:sldId id="298" r:id="rId24"/>
    <p:sldId id="299" r:id="rId25"/>
    <p:sldId id="300" r:id="rId26"/>
    <p:sldId id="301" r:id="rId27"/>
    <p:sldId id="303" r:id="rId28"/>
    <p:sldId id="305" r:id="rId29"/>
    <p:sldId id="306" r:id="rId30"/>
    <p:sldId id="307" r:id="rId31"/>
    <p:sldId id="308" r:id="rId32"/>
    <p:sldId id="309" r:id="rId33"/>
    <p:sldId id="310" r:id="rId34"/>
    <p:sldId id="311" r:id="rId35"/>
    <p:sldId id="312" r:id="rId36"/>
    <p:sldId id="313" r:id="rId37"/>
    <p:sldId id="314" r:id="rId38"/>
    <p:sldId id="315" r:id="rId39"/>
    <p:sldId id="316" r:id="rId40"/>
    <p:sldId id="317" r:id="rId41"/>
    <p:sldId id="318" r:id="rId42"/>
    <p:sldId id="319" r:id="rId43"/>
    <p:sldId id="320" r:id="rId44"/>
    <p:sldId id="321" r:id="rId45"/>
    <p:sldId id="322" r:id="rId46"/>
    <p:sldId id="324" r:id="rId47"/>
    <p:sldId id="323" r:id="rId48"/>
    <p:sldId id="325" r:id="rId49"/>
    <p:sldId id="326" r:id="rId50"/>
    <p:sldId id="327" r:id="rId51"/>
    <p:sldId id="328" r:id="rId52"/>
    <p:sldId id="282" r:id="rId53"/>
  </p:sldIdLst>
  <p:sldSz cx="9144000" cy="5143500" type="screen16x9"/>
  <p:notesSz cx="6858000" cy="9144000"/>
  <p:custDataLst>
    <p:tags r:id="rId5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9" userDrawn="1">
          <p15:clr>
            <a:srgbClr val="A4A3A4"/>
          </p15:clr>
        </p15:guide>
        <p15:guide id="3" pos="272" userDrawn="1">
          <p15:clr>
            <a:srgbClr val="A4A3A4"/>
          </p15:clr>
        </p15:guide>
        <p15:guide id="4" pos="54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C34B45"/>
    <a:srgbClr val="B80B09"/>
    <a:srgbClr val="D9D4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51" autoAdjust="0"/>
  </p:normalViewPr>
  <p:slideViewPr>
    <p:cSldViewPr snapToGrid="0" showGuides="1">
      <p:cViewPr varScale="1">
        <p:scale>
          <a:sx n="132" d="100"/>
          <a:sy n="132" d="100"/>
        </p:scale>
        <p:origin x="126" y="318"/>
      </p:cViewPr>
      <p:guideLst>
        <p:guide orient="horz" pos="849"/>
        <p:guide pos="272"/>
        <p:guide pos="5488"/>
      </p:guideLst>
    </p:cSldViewPr>
  </p:slideViewPr>
  <p:notesTextViewPr>
    <p:cViewPr>
      <p:scale>
        <a:sx n="1" d="1"/>
        <a:sy n="1" d="1"/>
      </p:scale>
      <p:origin x="0" y="0"/>
    </p:cViewPr>
  </p:notesTextViewPr>
  <p:sorterViewPr>
    <p:cViewPr varScale="1">
      <p:scale>
        <a:sx n="1" d="1"/>
        <a:sy n="1" d="1"/>
      </p:scale>
      <p:origin x="0" y="0"/>
    </p:cViewPr>
  </p:sorterViewPr>
  <p:gridSpacing cx="72005" cy="72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FB9CCE-6A00-46E0-97CF-45DD3CE826E0}" type="datetimeFigureOut">
              <a:rPr lang="zh-CN" altLang="en-US" smtClean="0"/>
              <a:t>2019/4/20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D6D372-38EE-4634-A7E1-9AD53A1C89D2}" type="slidenum">
              <a:rPr lang="zh-CN" altLang="en-US" smtClean="0"/>
              <a:t>‹#›</a:t>
            </a:fld>
            <a:endParaRPr lang="zh-CN" altLang="en-US"/>
          </a:p>
        </p:txBody>
      </p:sp>
    </p:spTree>
    <p:extLst>
      <p:ext uri="{BB962C8B-B14F-4D97-AF65-F5344CB8AC3E}">
        <p14:creationId xmlns:p14="http://schemas.microsoft.com/office/powerpoint/2010/main" val="61055117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D6D372-38EE-4634-A7E1-9AD53A1C89D2}" type="slidenum">
              <a:rPr lang="zh-CN" altLang="en-US" smtClean="0"/>
              <a:t>1</a:t>
            </a:fld>
            <a:endParaRPr lang="zh-CN" altLang="en-US"/>
          </a:p>
        </p:txBody>
      </p:sp>
    </p:spTree>
    <p:extLst>
      <p:ext uri="{BB962C8B-B14F-4D97-AF65-F5344CB8AC3E}">
        <p14:creationId xmlns:p14="http://schemas.microsoft.com/office/powerpoint/2010/main" val="3961093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t>18</a:t>
            </a:fld>
            <a:endParaRPr lang="zh-CN" altLang="en-US"/>
          </a:p>
        </p:txBody>
      </p:sp>
    </p:spTree>
    <p:extLst>
      <p:ext uri="{BB962C8B-B14F-4D97-AF65-F5344CB8AC3E}">
        <p14:creationId xmlns:p14="http://schemas.microsoft.com/office/powerpoint/2010/main" val="1716860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D6D372-38EE-4634-A7E1-9AD53A1C89D2}" type="slidenum">
              <a:rPr lang="zh-CN" altLang="en-US" smtClean="0"/>
              <a:t>19</a:t>
            </a:fld>
            <a:endParaRPr lang="zh-CN" altLang="en-US"/>
          </a:p>
        </p:txBody>
      </p:sp>
    </p:spTree>
    <p:extLst>
      <p:ext uri="{BB962C8B-B14F-4D97-AF65-F5344CB8AC3E}">
        <p14:creationId xmlns:p14="http://schemas.microsoft.com/office/powerpoint/2010/main" val="716799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D6D372-38EE-4634-A7E1-9AD53A1C89D2}" type="slidenum">
              <a:rPr lang="zh-CN" altLang="en-US" smtClean="0"/>
              <a:t>20</a:t>
            </a:fld>
            <a:endParaRPr lang="zh-CN" altLang="en-US"/>
          </a:p>
        </p:txBody>
      </p:sp>
    </p:spTree>
    <p:extLst>
      <p:ext uri="{BB962C8B-B14F-4D97-AF65-F5344CB8AC3E}">
        <p14:creationId xmlns:p14="http://schemas.microsoft.com/office/powerpoint/2010/main" val="448941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D6D372-38EE-4634-A7E1-9AD53A1C89D2}" type="slidenum">
              <a:rPr lang="zh-CN" altLang="en-US" smtClean="0"/>
              <a:t>21</a:t>
            </a:fld>
            <a:endParaRPr lang="zh-CN" altLang="en-US"/>
          </a:p>
        </p:txBody>
      </p:sp>
    </p:spTree>
    <p:extLst>
      <p:ext uri="{BB962C8B-B14F-4D97-AF65-F5344CB8AC3E}">
        <p14:creationId xmlns:p14="http://schemas.microsoft.com/office/powerpoint/2010/main" val="3521396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D6D372-38EE-4634-A7E1-9AD53A1C89D2}" type="slidenum">
              <a:rPr lang="zh-CN" altLang="en-US" smtClean="0"/>
              <a:t>22</a:t>
            </a:fld>
            <a:endParaRPr lang="zh-CN" altLang="en-US"/>
          </a:p>
        </p:txBody>
      </p:sp>
    </p:spTree>
    <p:extLst>
      <p:ext uri="{BB962C8B-B14F-4D97-AF65-F5344CB8AC3E}">
        <p14:creationId xmlns:p14="http://schemas.microsoft.com/office/powerpoint/2010/main" val="1346180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D6D372-38EE-4634-A7E1-9AD53A1C89D2}" type="slidenum">
              <a:rPr lang="zh-CN" altLang="en-US" smtClean="0"/>
              <a:t>23</a:t>
            </a:fld>
            <a:endParaRPr lang="zh-CN" altLang="en-US"/>
          </a:p>
        </p:txBody>
      </p:sp>
    </p:spTree>
    <p:extLst>
      <p:ext uri="{BB962C8B-B14F-4D97-AF65-F5344CB8AC3E}">
        <p14:creationId xmlns:p14="http://schemas.microsoft.com/office/powerpoint/2010/main" val="1913573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D6D372-38EE-4634-A7E1-9AD53A1C89D2}" type="slidenum">
              <a:rPr lang="zh-CN" altLang="en-US" smtClean="0"/>
              <a:t>24</a:t>
            </a:fld>
            <a:endParaRPr lang="zh-CN" altLang="en-US"/>
          </a:p>
        </p:txBody>
      </p:sp>
    </p:spTree>
    <p:extLst>
      <p:ext uri="{BB962C8B-B14F-4D97-AF65-F5344CB8AC3E}">
        <p14:creationId xmlns:p14="http://schemas.microsoft.com/office/powerpoint/2010/main" val="2027572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D6D372-38EE-4634-A7E1-9AD53A1C89D2}" type="slidenum">
              <a:rPr lang="zh-CN" altLang="en-US" smtClean="0"/>
              <a:t>25</a:t>
            </a:fld>
            <a:endParaRPr lang="zh-CN" altLang="en-US"/>
          </a:p>
        </p:txBody>
      </p:sp>
    </p:spTree>
    <p:extLst>
      <p:ext uri="{BB962C8B-B14F-4D97-AF65-F5344CB8AC3E}">
        <p14:creationId xmlns:p14="http://schemas.microsoft.com/office/powerpoint/2010/main" val="3382515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D6D372-38EE-4634-A7E1-9AD53A1C89D2}" type="slidenum">
              <a:rPr lang="zh-CN" altLang="en-US" smtClean="0"/>
              <a:t>26</a:t>
            </a:fld>
            <a:endParaRPr lang="zh-CN" altLang="en-US"/>
          </a:p>
        </p:txBody>
      </p:sp>
    </p:spTree>
    <p:extLst>
      <p:ext uri="{BB962C8B-B14F-4D97-AF65-F5344CB8AC3E}">
        <p14:creationId xmlns:p14="http://schemas.microsoft.com/office/powerpoint/2010/main" val="1971243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D6D372-38EE-4634-A7E1-9AD53A1C89D2}" type="slidenum">
              <a:rPr lang="zh-CN" altLang="en-US" smtClean="0"/>
              <a:t>27</a:t>
            </a:fld>
            <a:endParaRPr lang="zh-CN" altLang="en-US"/>
          </a:p>
        </p:txBody>
      </p:sp>
    </p:spTree>
    <p:extLst>
      <p:ext uri="{BB962C8B-B14F-4D97-AF65-F5344CB8AC3E}">
        <p14:creationId xmlns:p14="http://schemas.microsoft.com/office/powerpoint/2010/main" val="4043217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t>2</a:t>
            </a:fld>
            <a:endParaRPr lang="zh-CN" altLang="en-US"/>
          </a:p>
        </p:txBody>
      </p:sp>
    </p:spTree>
    <p:extLst>
      <p:ext uri="{BB962C8B-B14F-4D97-AF65-F5344CB8AC3E}">
        <p14:creationId xmlns:p14="http://schemas.microsoft.com/office/powerpoint/2010/main" val="3417722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t>28</a:t>
            </a:fld>
            <a:endParaRPr lang="zh-CN" altLang="en-US"/>
          </a:p>
        </p:txBody>
      </p:sp>
    </p:spTree>
    <p:extLst>
      <p:ext uri="{BB962C8B-B14F-4D97-AF65-F5344CB8AC3E}">
        <p14:creationId xmlns:p14="http://schemas.microsoft.com/office/powerpoint/2010/main" val="4068265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D6D372-38EE-4634-A7E1-9AD53A1C89D2}" type="slidenum">
              <a:rPr lang="zh-CN" altLang="en-US" smtClean="0"/>
              <a:t>29</a:t>
            </a:fld>
            <a:endParaRPr lang="zh-CN" altLang="en-US"/>
          </a:p>
        </p:txBody>
      </p:sp>
    </p:spTree>
    <p:extLst>
      <p:ext uri="{BB962C8B-B14F-4D97-AF65-F5344CB8AC3E}">
        <p14:creationId xmlns:p14="http://schemas.microsoft.com/office/powerpoint/2010/main" val="3596746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D6D372-38EE-4634-A7E1-9AD53A1C89D2}" type="slidenum">
              <a:rPr lang="zh-CN" altLang="en-US" smtClean="0"/>
              <a:t>30</a:t>
            </a:fld>
            <a:endParaRPr lang="zh-CN" altLang="en-US"/>
          </a:p>
        </p:txBody>
      </p:sp>
    </p:spTree>
    <p:extLst>
      <p:ext uri="{BB962C8B-B14F-4D97-AF65-F5344CB8AC3E}">
        <p14:creationId xmlns:p14="http://schemas.microsoft.com/office/powerpoint/2010/main" val="40485571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D6D372-38EE-4634-A7E1-9AD53A1C89D2}" type="slidenum">
              <a:rPr lang="zh-CN" altLang="en-US" smtClean="0"/>
              <a:t>31</a:t>
            </a:fld>
            <a:endParaRPr lang="zh-CN" altLang="en-US"/>
          </a:p>
        </p:txBody>
      </p:sp>
    </p:spTree>
    <p:extLst>
      <p:ext uri="{BB962C8B-B14F-4D97-AF65-F5344CB8AC3E}">
        <p14:creationId xmlns:p14="http://schemas.microsoft.com/office/powerpoint/2010/main" val="28927985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D6D372-38EE-4634-A7E1-9AD53A1C89D2}" type="slidenum">
              <a:rPr lang="zh-CN" altLang="en-US" smtClean="0"/>
              <a:t>32</a:t>
            </a:fld>
            <a:endParaRPr lang="zh-CN" altLang="en-US"/>
          </a:p>
        </p:txBody>
      </p:sp>
    </p:spTree>
    <p:extLst>
      <p:ext uri="{BB962C8B-B14F-4D97-AF65-F5344CB8AC3E}">
        <p14:creationId xmlns:p14="http://schemas.microsoft.com/office/powerpoint/2010/main" val="2545289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D6D372-38EE-4634-A7E1-9AD53A1C89D2}" type="slidenum">
              <a:rPr lang="zh-CN" altLang="en-US" smtClean="0"/>
              <a:t>33</a:t>
            </a:fld>
            <a:endParaRPr lang="zh-CN" altLang="en-US"/>
          </a:p>
        </p:txBody>
      </p:sp>
    </p:spTree>
    <p:extLst>
      <p:ext uri="{BB962C8B-B14F-4D97-AF65-F5344CB8AC3E}">
        <p14:creationId xmlns:p14="http://schemas.microsoft.com/office/powerpoint/2010/main" val="9734542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D6D372-38EE-4634-A7E1-9AD53A1C89D2}" type="slidenum">
              <a:rPr lang="zh-CN" altLang="en-US" smtClean="0"/>
              <a:t>34</a:t>
            </a:fld>
            <a:endParaRPr lang="zh-CN" altLang="en-US"/>
          </a:p>
        </p:txBody>
      </p:sp>
    </p:spTree>
    <p:extLst>
      <p:ext uri="{BB962C8B-B14F-4D97-AF65-F5344CB8AC3E}">
        <p14:creationId xmlns:p14="http://schemas.microsoft.com/office/powerpoint/2010/main" val="25070415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D6D372-38EE-4634-A7E1-9AD53A1C89D2}" type="slidenum">
              <a:rPr lang="zh-CN" altLang="en-US" smtClean="0"/>
              <a:t>35</a:t>
            </a:fld>
            <a:endParaRPr lang="zh-CN" altLang="en-US"/>
          </a:p>
        </p:txBody>
      </p:sp>
    </p:spTree>
    <p:extLst>
      <p:ext uri="{BB962C8B-B14F-4D97-AF65-F5344CB8AC3E}">
        <p14:creationId xmlns:p14="http://schemas.microsoft.com/office/powerpoint/2010/main" val="17931641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D6D372-38EE-4634-A7E1-9AD53A1C89D2}" type="slidenum">
              <a:rPr lang="zh-CN" altLang="en-US" smtClean="0"/>
              <a:t>36</a:t>
            </a:fld>
            <a:endParaRPr lang="zh-CN" altLang="en-US"/>
          </a:p>
        </p:txBody>
      </p:sp>
    </p:spTree>
    <p:extLst>
      <p:ext uri="{BB962C8B-B14F-4D97-AF65-F5344CB8AC3E}">
        <p14:creationId xmlns:p14="http://schemas.microsoft.com/office/powerpoint/2010/main" val="2041913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D6D372-38EE-4634-A7E1-9AD53A1C89D2}" type="slidenum">
              <a:rPr lang="zh-CN" altLang="en-US" smtClean="0"/>
              <a:t>37</a:t>
            </a:fld>
            <a:endParaRPr lang="zh-CN" altLang="en-US"/>
          </a:p>
        </p:txBody>
      </p:sp>
    </p:spTree>
    <p:extLst>
      <p:ext uri="{BB962C8B-B14F-4D97-AF65-F5344CB8AC3E}">
        <p14:creationId xmlns:p14="http://schemas.microsoft.com/office/powerpoint/2010/main" val="1581442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t>3</a:t>
            </a:fld>
            <a:endParaRPr lang="zh-CN" altLang="en-US"/>
          </a:p>
        </p:txBody>
      </p:sp>
    </p:spTree>
    <p:extLst>
      <p:ext uri="{BB962C8B-B14F-4D97-AF65-F5344CB8AC3E}">
        <p14:creationId xmlns:p14="http://schemas.microsoft.com/office/powerpoint/2010/main" val="7314153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D6D372-38EE-4634-A7E1-9AD53A1C89D2}" type="slidenum">
              <a:rPr lang="zh-CN" altLang="en-US" smtClean="0"/>
              <a:t>38</a:t>
            </a:fld>
            <a:endParaRPr lang="zh-CN" altLang="en-US"/>
          </a:p>
        </p:txBody>
      </p:sp>
    </p:spTree>
    <p:extLst>
      <p:ext uri="{BB962C8B-B14F-4D97-AF65-F5344CB8AC3E}">
        <p14:creationId xmlns:p14="http://schemas.microsoft.com/office/powerpoint/2010/main" val="25168360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D6D372-38EE-4634-A7E1-9AD53A1C89D2}" type="slidenum">
              <a:rPr lang="zh-CN" altLang="en-US" smtClean="0"/>
              <a:t>39</a:t>
            </a:fld>
            <a:endParaRPr lang="zh-CN" altLang="en-US"/>
          </a:p>
        </p:txBody>
      </p:sp>
    </p:spTree>
    <p:extLst>
      <p:ext uri="{BB962C8B-B14F-4D97-AF65-F5344CB8AC3E}">
        <p14:creationId xmlns:p14="http://schemas.microsoft.com/office/powerpoint/2010/main" val="8612773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D6D372-38EE-4634-A7E1-9AD53A1C89D2}" type="slidenum">
              <a:rPr lang="zh-CN" altLang="en-US" smtClean="0"/>
              <a:t>40</a:t>
            </a:fld>
            <a:endParaRPr lang="zh-CN" altLang="en-US"/>
          </a:p>
        </p:txBody>
      </p:sp>
    </p:spTree>
    <p:extLst>
      <p:ext uri="{BB962C8B-B14F-4D97-AF65-F5344CB8AC3E}">
        <p14:creationId xmlns:p14="http://schemas.microsoft.com/office/powerpoint/2010/main" val="20870811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D6D372-38EE-4634-A7E1-9AD53A1C89D2}" type="slidenum">
              <a:rPr lang="zh-CN" altLang="en-US" smtClean="0"/>
              <a:t>41</a:t>
            </a:fld>
            <a:endParaRPr lang="zh-CN" altLang="en-US"/>
          </a:p>
        </p:txBody>
      </p:sp>
    </p:spTree>
    <p:extLst>
      <p:ext uri="{BB962C8B-B14F-4D97-AF65-F5344CB8AC3E}">
        <p14:creationId xmlns:p14="http://schemas.microsoft.com/office/powerpoint/2010/main" val="3216669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D6D372-38EE-4634-A7E1-9AD53A1C89D2}" type="slidenum">
              <a:rPr lang="zh-CN" altLang="en-US" smtClean="0"/>
              <a:t>42</a:t>
            </a:fld>
            <a:endParaRPr lang="zh-CN" altLang="en-US"/>
          </a:p>
        </p:txBody>
      </p:sp>
    </p:spTree>
    <p:extLst>
      <p:ext uri="{BB962C8B-B14F-4D97-AF65-F5344CB8AC3E}">
        <p14:creationId xmlns:p14="http://schemas.microsoft.com/office/powerpoint/2010/main" val="29212062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D6D372-38EE-4634-A7E1-9AD53A1C89D2}" type="slidenum">
              <a:rPr lang="zh-CN" altLang="en-US" smtClean="0"/>
              <a:t>43</a:t>
            </a:fld>
            <a:endParaRPr lang="zh-CN" altLang="en-US"/>
          </a:p>
        </p:txBody>
      </p:sp>
    </p:spTree>
    <p:extLst>
      <p:ext uri="{BB962C8B-B14F-4D97-AF65-F5344CB8AC3E}">
        <p14:creationId xmlns:p14="http://schemas.microsoft.com/office/powerpoint/2010/main" val="12252579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D6D372-38EE-4634-A7E1-9AD53A1C89D2}" type="slidenum">
              <a:rPr lang="zh-CN" altLang="en-US" smtClean="0"/>
              <a:t>44</a:t>
            </a:fld>
            <a:endParaRPr lang="zh-CN" altLang="en-US"/>
          </a:p>
        </p:txBody>
      </p:sp>
    </p:spTree>
    <p:extLst>
      <p:ext uri="{BB962C8B-B14F-4D97-AF65-F5344CB8AC3E}">
        <p14:creationId xmlns:p14="http://schemas.microsoft.com/office/powerpoint/2010/main" val="564441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D6D372-38EE-4634-A7E1-9AD53A1C89D2}" type="slidenum">
              <a:rPr lang="zh-CN" altLang="en-US" smtClean="0"/>
              <a:t>45</a:t>
            </a:fld>
            <a:endParaRPr lang="zh-CN" altLang="en-US"/>
          </a:p>
        </p:txBody>
      </p:sp>
    </p:spTree>
    <p:extLst>
      <p:ext uri="{BB962C8B-B14F-4D97-AF65-F5344CB8AC3E}">
        <p14:creationId xmlns:p14="http://schemas.microsoft.com/office/powerpoint/2010/main" val="10158504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D6D372-38EE-4634-A7E1-9AD53A1C89D2}" type="slidenum">
              <a:rPr lang="zh-CN" altLang="en-US" smtClean="0"/>
              <a:t>46</a:t>
            </a:fld>
            <a:endParaRPr lang="zh-CN" altLang="en-US"/>
          </a:p>
        </p:txBody>
      </p:sp>
    </p:spTree>
    <p:extLst>
      <p:ext uri="{BB962C8B-B14F-4D97-AF65-F5344CB8AC3E}">
        <p14:creationId xmlns:p14="http://schemas.microsoft.com/office/powerpoint/2010/main" val="40402669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D6D372-38EE-4634-A7E1-9AD53A1C89D2}" type="slidenum">
              <a:rPr lang="zh-CN" altLang="en-US" smtClean="0"/>
              <a:t>47</a:t>
            </a:fld>
            <a:endParaRPr lang="zh-CN" altLang="en-US"/>
          </a:p>
        </p:txBody>
      </p:sp>
    </p:spTree>
    <p:extLst>
      <p:ext uri="{BB962C8B-B14F-4D97-AF65-F5344CB8AC3E}">
        <p14:creationId xmlns:p14="http://schemas.microsoft.com/office/powerpoint/2010/main" val="1696920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D6D372-38EE-4634-A7E1-9AD53A1C89D2}" type="slidenum">
              <a:rPr lang="zh-CN" altLang="en-US" smtClean="0"/>
              <a:t>4</a:t>
            </a:fld>
            <a:endParaRPr lang="zh-CN" altLang="en-US"/>
          </a:p>
        </p:txBody>
      </p:sp>
    </p:spTree>
    <p:extLst>
      <p:ext uri="{BB962C8B-B14F-4D97-AF65-F5344CB8AC3E}">
        <p14:creationId xmlns:p14="http://schemas.microsoft.com/office/powerpoint/2010/main" val="33400598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D6D372-38EE-4634-A7E1-9AD53A1C89D2}" type="slidenum">
              <a:rPr lang="zh-CN" altLang="en-US" smtClean="0"/>
              <a:t>48</a:t>
            </a:fld>
            <a:endParaRPr lang="zh-CN" altLang="en-US"/>
          </a:p>
        </p:txBody>
      </p:sp>
    </p:spTree>
    <p:extLst>
      <p:ext uri="{BB962C8B-B14F-4D97-AF65-F5344CB8AC3E}">
        <p14:creationId xmlns:p14="http://schemas.microsoft.com/office/powerpoint/2010/main" val="15775243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t>49</a:t>
            </a:fld>
            <a:endParaRPr lang="zh-CN" altLang="en-US"/>
          </a:p>
        </p:txBody>
      </p:sp>
    </p:spTree>
    <p:extLst>
      <p:ext uri="{BB962C8B-B14F-4D97-AF65-F5344CB8AC3E}">
        <p14:creationId xmlns:p14="http://schemas.microsoft.com/office/powerpoint/2010/main" val="25549126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D6D372-38EE-4634-A7E1-9AD53A1C89D2}" type="slidenum">
              <a:rPr lang="zh-CN" altLang="en-US" smtClean="0"/>
              <a:t>50</a:t>
            </a:fld>
            <a:endParaRPr lang="zh-CN" altLang="en-US"/>
          </a:p>
        </p:txBody>
      </p:sp>
    </p:spTree>
    <p:extLst>
      <p:ext uri="{BB962C8B-B14F-4D97-AF65-F5344CB8AC3E}">
        <p14:creationId xmlns:p14="http://schemas.microsoft.com/office/powerpoint/2010/main" val="20679484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D6D372-38EE-4634-A7E1-9AD53A1C89D2}" type="slidenum">
              <a:rPr lang="zh-CN" altLang="en-US" smtClean="0"/>
              <a:t>51</a:t>
            </a:fld>
            <a:endParaRPr lang="zh-CN" altLang="en-US"/>
          </a:p>
        </p:txBody>
      </p:sp>
    </p:spTree>
    <p:extLst>
      <p:ext uri="{BB962C8B-B14F-4D97-AF65-F5344CB8AC3E}">
        <p14:creationId xmlns:p14="http://schemas.microsoft.com/office/powerpoint/2010/main" val="13609121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D6D372-38EE-4634-A7E1-9AD53A1C89D2}" type="slidenum">
              <a:rPr lang="zh-CN" altLang="en-US" smtClean="0"/>
              <a:t>52</a:t>
            </a:fld>
            <a:endParaRPr lang="zh-CN" altLang="en-US"/>
          </a:p>
        </p:txBody>
      </p:sp>
    </p:spTree>
    <p:extLst>
      <p:ext uri="{BB962C8B-B14F-4D97-AF65-F5344CB8AC3E}">
        <p14:creationId xmlns:p14="http://schemas.microsoft.com/office/powerpoint/2010/main" val="1678649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D6D372-38EE-4634-A7E1-9AD53A1C89D2}" type="slidenum">
              <a:rPr lang="zh-CN" altLang="en-US" smtClean="0"/>
              <a:t>5</a:t>
            </a:fld>
            <a:endParaRPr lang="zh-CN" altLang="en-US"/>
          </a:p>
        </p:txBody>
      </p:sp>
    </p:spTree>
    <p:extLst>
      <p:ext uri="{BB962C8B-B14F-4D97-AF65-F5344CB8AC3E}">
        <p14:creationId xmlns:p14="http://schemas.microsoft.com/office/powerpoint/2010/main" val="2604058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D6D372-38EE-4634-A7E1-9AD53A1C89D2}" type="slidenum">
              <a:rPr lang="zh-CN" altLang="en-US" smtClean="0"/>
              <a:t>8</a:t>
            </a:fld>
            <a:endParaRPr lang="zh-CN" altLang="en-US"/>
          </a:p>
        </p:txBody>
      </p:sp>
    </p:spTree>
    <p:extLst>
      <p:ext uri="{BB962C8B-B14F-4D97-AF65-F5344CB8AC3E}">
        <p14:creationId xmlns:p14="http://schemas.microsoft.com/office/powerpoint/2010/main" val="1736257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D6D372-38EE-4634-A7E1-9AD53A1C89D2}" type="slidenum">
              <a:rPr lang="zh-CN" altLang="en-US" smtClean="0"/>
              <a:t>9</a:t>
            </a:fld>
            <a:endParaRPr lang="zh-CN" altLang="en-US"/>
          </a:p>
        </p:txBody>
      </p:sp>
    </p:spTree>
    <p:extLst>
      <p:ext uri="{BB962C8B-B14F-4D97-AF65-F5344CB8AC3E}">
        <p14:creationId xmlns:p14="http://schemas.microsoft.com/office/powerpoint/2010/main" val="3620515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D6D372-38EE-4634-A7E1-9AD53A1C89D2}" type="slidenum">
              <a:rPr lang="zh-CN" altLang="en-US" smtClean="0"/>
              <a:t>10</a:t>
            </a:fld>
            <a:endParaRPr lang="zh-CN" altLang="en-US"/>
          </a:p>
        </p:txBody>
      </p:sp>
    </p:spTree>
    <p:extLst>
      <p:ext uri="{BB962C8B-B14F-4D97-AF65-F5344CB8AC3E}">
        <p14:creationId xmlns:p14="http://schemas.microsoft.com/office/powerpoint/2010/main" val="2557583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t>13</a:t>
            </a:fld>
            <a:endParaRPr lang="zh-CN" altLang="en-US"/>
          </a:p>
        </p:txBody>
      </p:sp>
    </p:spTree>
    <p:extLst>
      <p:ext uri="{BB962C8B-B14F-4D97-AF65-F5344CB8AC3E}">
        <p14:creationId xmlns:p14="http://schemas.microsoft.com/office/powerpoint/2010/main" val="4042630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6" Type="http://schemas.microsoft.com/office/2007/relationships/hdphoto" Target="../media/hdphoto3.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68FA0EF5-D1A4-4A13-900C-FB68AE89763E}" type="datetimeFigureOut">
              <a:rPr lang="zh-CN" altLang="en-US" smtClean="0"/>
              <a:t>2019/4/20</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492C7940-F206-4A92-A6D7-C95388065250}" type="slidenum">
              <a:rPr lang="zh-CN" altLang="en-US" smtClean="0"/>
              <a:t>‹#›</a:t>
            </a:fld>
            <a:endParaRPr lang="zh-CN" altLang="en-US"/>
          </a:p>
        </p:txBody>
      </p:sp>
    </p:spTree>
    <p:extLst>
      <p:ext uri="{BB962C8B-B14F-4D97-AF65-F5344CB8AC3E}">
        <p14:creationId xmlns:p14="http://schemas.microsoft.com/office/powerpoint/2010/main" val="321425988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68FA0EF5-D1A4-4A13-900C-FB68AE89763E}" type="datetimeFigureOut">
              <a:rPr lang="zh-CN" altLang="en-US" smtClean="0"/>
              <a:t>2019/4/20</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492C7940-F206-4A92-A6D7-C95388065250}" type="slidenum">
              <a:rPr lang="zh-CN" altLang="en-US" smtClean="0"/>
              <a:t>‹#›</a:t>
            </a:fld>
            <a:endParaRPr lang="zh-CN" altLang="en-US"/>
          </a:p>
        </p:txBody>
      </p:sp>
    </p:spTree>
    <p:extLst>
      <p:ext uri="{BB962C8B-B14F-4D97-AF65-F5344CB8AC3E}">
        <p14:creationId xmlns:p14="http://schemas.microsoft.com/office/powerpoint/2010/main" val="355945333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68FA0EF5-D1A4-4A13-900C-FB68AE89763E}" type="datetimeFigureOut">
              <a:rPr lang="zh-CN" altLang="en-US" smtClean="0"/>
              <a:t>2019/4/20</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492C7940-F206-4A92-A6D7-C95388065250}" type="slidenum">
              <a:rPr lang="zh-CN" altLang="en-US" smtClean="0"/>
              <a:t>‹#›</a:t>
            </a:fld>
            <a:endParaRPr lang="zh-CN" altLang="en-US"/>
          </a:p>
        </p:txBody>
      </p:sp>
    </p:spTree>
    <p:extLst>
      <p:ext uri="{BB962C8B-B14F-4D97-AF65-F5344CB8AC3E}">
        <p14:creationId xmlns:p14="http://schemas.microsoft.com/office/powerpoint/2010/main" val="37371187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68FA0EF5-D1A4-4A13-900C-FB68AE89763E}" type="datetimeFigureOut">
              <a:rPr lang="zh-CN" altLang="en-US" smtClean="0"/>
              <a:t>2019/4/20</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492C7940-F206-4A92-A6D7-C95388065250}" type="slidenum">
              <a:rPr lang="zh-CN" altLang="en-US" smtClean="0"/>
              <a:t>‹#›</a:t>
            </a:fld>
            <a:endParaRPr lang="zh-CN" altLang="en-US"/>
          </a:p>
        </p:txBody>
      </p:sp>
    </p:spTree>
    <p:extLst>
      <p:ext uri="{BB962C8B-B14F-4D97-AF65-F5344CB8AC3E}">
        <p14:creationId xmlns:p14="http://schemas.microsoft.com/office/powerpoint/2010/main" val="139047211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a:prstGeom prst="rect">
            <a:avLst/>
          </a:prstGeo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68FA0EF5-D1A4-4A13-900C-FB68AE89763E}" type="datetimeFigureOut">
              <a:rPr lang="zh-CN" altLang="en-US" smtClean="0"/>
              <a:t>2019/4/20</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492C7940-F206-4A92-A6D7-C95388065250}" type="slidenum">
              <a:rPr lang="zh-CN" altLang="en-US" smtClean="0"/>
              <a:t>‹#›</a:t>
            </a:fld>
            <a:endParaRPr lang="zh-CN" altLang="en-US"/>
          </a:p>
        </p:txBody>
      </p:sp>
    </p:spTree>
    <p:extLst>
      <p:ext uri="{BB962C8B-B14F-4D97-AF65-F5344CB8AC3E}">
        <p14:creationId xmlns:p14="http://schemas.microsoft.com/office/powerpoint/2010/main" val="324847263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68FA0EF5-D1A4-4A13-900C-FB68AE89763E}" type="datetimeFigureOut">
              <a:rPr lang="zh-CN" altLang="en-US" smtClean="0"/>
              <a:t>2019/4/20</a:t>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492C7940-F206-4A92-A6D7-C95388065250}" type="slidenum">
              <a:rPr lang="zh-CN" altLang="en-US" smtClean="0"/>
              <a:t>‹#›</a:t>
            </a:fld>
            <a:endParaRPr lang="zh-CN" altLang="en-US"/>
          </a:p>
        </p:txBody>
      </p:sp>
    </p:spTree>
    <p:extLst>
      <p:ext uri="{BB962C8B-B14F-4D97-AF65-F5344CB8AC3E}">
        <p14:creationId xmlns:p14="http://schemas.microsoft.com/office/powerpoint/2010/main" val="26950619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628650" y="4767263"/>
            <a:ext cx="2057400" cy="273844"/>
          </a:xfrm>
          <a:prstGeom prst="rect">
            <a:avLst/>
          </a:prstGeom>
        </p:spPr>
        <p:txBody>
          <a:bodyPr/>
          <a:lstStyle/>
          <a:p>
            <a:fld id="{68FA0EF5-D1A4-4A13-900C-FB68AE89763E}" type="datetimeFigureOut">
              <a:rPr lang="zh-CN" altLang="en-US" smtClean="0"/>
              <a:t>2019/4/20</a:t>
            </a:fld>
            <a:endParaRPr lang="zh-CN" altLang="en-US"/>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6457950" y="4767263"/>
            <a:ext cx="2057400" cy="273844"/>
          </a:xfrm>
          <a:prstGeom prst="rect">
            <a:avLst/>
          </a:prstGeom>
        </p:spPr>
        <p:txBody>
          <a:bodyPr/>
          <a:lstStyle/>
          <a:p>
            <a:fld id="{492C7940-F206-4A92-A6D7-C95388065250}" type="slidenum">
              <a:rPr lang="zh-CN" altLang="en-US" smtClean="0"/>
              <a:t>‹#›</a:t>
            </a:fld>
            <a:endParaRPr lang="zh-CN" altLang="en-US"/>
          </a:p>
        </p:txBody>
      </p:sp>
    </p:spTree>
    <p:extLst>
      <p:ext uri="{BB962C8B-B14F-4D97-AF65-F5344CB8AC3E}">
        <p14:creationId xmlns:p14="http://schemas.microsoft.com/office/powerpoint/2010/main" val="52586577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grpSp>
        <p:nvGrpSpPr>
          <p:cNvPr id="6" name="组合 5">
            <a:extLst>
              <a:ext uri="{FF2B5EF4-FFF2-40B4-BE49-F238E27FC236}">
                <a16:creationId xmlns="" xmlns:a16="http://schemas.microsoft.com/office/drawing/2014/main" id="{490B3BD0-2F83-433B-AB1E-60A94CEB1C0E}"/>
              </a:ext>
            </a:extLst>
          </p:cNvPr>
          <p:cNvGrpSpPr/>
          <p:nvPr userDrawn="1"/>
        </p:nvGrpSpPr>
        <p:grpSpPr>
          <a:xfrm>
            <a:off x="168617" y="126433"/>
            <a:ext cx="507319" cy="507319"/>
            <a:chOff x="1035050" y="1492931"/>
            <a:chExt cx="898525" cy="898525"/>
          </a:xfrm>
        </p:grpSpPr>
        <p:sp>
          <p:nvSpPr>
            <p:cNvPr id="7" name="矩形 6">
              <a:extLst>
                <a:ext uri="{FF2B5EF4-FFF2-40B4-BE49-F238E27FC236}">
                  <a16:creationId xmlns="" xmlns:a16="http://schemas.microsoft.com/office/drawing/2014/main" id="{221647F6-418F-4C70-BA1D-D703A6438A74}"/>
                </a:ext>
              </a:extLst>
            </p:cNvPr>
            <p:cNvSpPr>
              <a:spLocks noChangeArrowheads="1"/>
            </p:cNvSpPr>
            <p:nvPr/>
          </p:nvSpPr>
          <p:spPr bwMode="auto">
            <a:xfrm>
              <a:off x="1035050" y="1492931"/>
              <a:ext cx="898525" cy="898525"/>
            </a:xfrm>
            <a:prstGeom prst="rect">
              <a:avLst/>
            </a:prstGeom>
            <a:solidFill>
              <a:srgbClr val="B80B09"/>
            </a:solidFill>
            <a:ln w="25400" cmpd="sng">
              <a:solidFill>
                <a:srgbClr val="000000">
                  <a:alpha val="0"/>
                </a:srgbClr>
              </a:solidFill>
              <a:miter lim="800000"/>
              <a:headEnd/>
              <a:tailEnd/>
            </a:ln>
          </p:spPr>
          <p:txBody>
            <a:bodyPr lIns="0" tIns="0" rIns="0"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584200" eaLnBrk="1" hangingPunct="1">
                <a:buFont typeface="Arial" panose="020B0604020202020204" pitchFamily="34" charset="0"/>
                <a:buNone/>
                <a:defRPr/>
              </a:pPr>
              <a:endParaRPr lang="zh-CN" altLang="en-US" sz="4000">
                <a:solidFill>
                  <a:srgbClr val="FFFFFF"/>
                </a:solidFill>
                <a:effectLst>
                  <a:outerShdw blurRad="38100" dist="38100" dir="2700000" algn="tl">
                    <a:srgbClr val="000000"/>
                  </a:outerShdw>
                </a:effectLst>
              </a:endParaRPr>
            </a:p>
          </p:txBody>
        </p:sp>
        <p:pic>
          <p:nvPicPr>
            <p:cNvPr id="8" name="图片 7">
              <a:extLst>
                <a:ext uri="{FF2B5EF4-FFF2-40B4-BE49-F238E27FC236}">
                  <a16:creationId xmlns="" xmlns:a16="http://schemas.microsoft.com/office/drawing/2014/main" id="{50C98DA5-7B21-49D1-AFD1-016BB8C59A71}"/>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16846" y="1560486"/>
              <a:ext cx="734929" cy="734929"/>
            </a:xfrm>
            <a:prstGeom prst="rect">
              <a:avLst/>
            </a:prstGeom>
            <a:solidFill>
              <a:srgbClr val="C00000"/>
            </a:solidFill>
          </p:spPr>
        </p:pic>
      </p:grpSp>
      <p:cxnSp>
        <p:nvCxnSpPr>
          <p:cNvPr id="9" name="直接连接符 8">
            <a:extLst>
              <a:ext uri="{FF2B5EF4-FFF2-40B4-BE49-F238E27FC236}">
                <a16:creationId xmlns="" xmlns:a16="http://schemas.microsoft.com/office/drawing/2014/main" id="{3FA8A654-896A-4F85-8E95-5B46B163C9E1}"/>
              </a:ext>
            </a:extLst>
          </p:cNvPr>
          <p:cNvCxnSpPr>
            <a:cxnSpLocks/>
          </p:cNvCxnSpPr>
          <p:nvPr userDrawn="1"/>
        </p:nvCxnSpPr>
        <p:spPr>
          <a:xfrm>
            <a:off x="675934" y="624226"/>
            <a:ext cx="8468066" cy="0"/>
          </a:xfrm>
          <a:prstGeom prst="line">
            <a:avLst/>
          </a:prstGeom>
          <a:ln w="19050">
            <a:solidFill>
              <a:srgbClr val="B80B09"/>
            </a:solidFill>
            <a:prstDash val="solid"/>
          </a:ln>
        </p:spPr>
        <p:style>
          <a:lnRef idx="1">
            <a:schemeClr val="accent1"/>
          </a:lnRef>
          <a:fillRef idx="0">
            <a:schemeClr val="accent1"/>
          </a:fillRef>
          <a:effectRef idx="0">
            <a:schemeClr val="accent1"/>
          </a:effectRef>
          <a:fontRef idx="minor">
            <a:schemeClr val="tx1"/>
          </a:fontRef>
        </p:style>
      </p:cxnSp>
      <p:pic>
        <p:nvPicPr>
          <p:cNvPr id="10" name="图片 9">
            <a:extLst>
              <a:ext uri="{FF2B5EF4-FFF2-40B4-BE49-F238E27FC236}">
                <a16:creationId xmlns="" xmlns:a16="http://schemas.microsoft.com/office/drawing/2014/main" id="{72E8078C-1844-46E4-99A1-8C2C62536302}"/>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3672" b="8347"/>
          <a:stretch/>
        </p:blipFill>
        <p:spPr>
          <a:xfrm>
            <a:off x="7239000" y="3728758"/>
            <a:ext cx="1905000" cy="1414742"/>
          </a:xfrm>
          <a:prstGeom prst="rect">
            <a:avLst/>
          </a:prstGeom>
        </p:spPr>
      </p:pic>
      <p:pic>
        <p:nvPicPr>
          <p:cNvPr id="11" name="图片 10">
            <a:extLst>
              <a:ext uri="{FF2B5EF4-FFF2-40B4-BE49-F238E27FC236}">
                <a16:creationId xmlns="" xmlns:a16="http://schemas.microsoft.com/office/drawing/2014/main" id="{12FEBBAC-B99B-47CB-87C4-7961AF952496}"/>
              </a:ext>
            </a:extLst>
          </p:cNvPr>
          <p:cNvPicPr>
            <a:picLocks noChangeAspect="1"/>
          </p:cNvPicPr>
          <p:nvPr userDrawn="1"/>
        </p:nvPicPr>
        <p:blipFill>
          <a:blip r:embed="rId5" cstate="print">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7074382" y="19050"/>
            <a:ext cx="2098194" cy="624226"/>
          </a:xfrm>
          <a:prstGeom prst="rect">
            <a:avLst/>
          </a:prstGeom>
        </p:spPr>
      </p:pic>
    </p:spTree>
    <p:extLst>
      <p:ext uri="{BB962C8B-B14F-4D97-AF65-F5344CB8AC3E}">
        <p14:creationId xmlns:p14="http://schemas.microsoft.com/office/powerpoint/2010/main" val="415027905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68FA0EF5-D1A4-4A13-900C-FB68AE89763E}" type="datetimeFigureOut">
              <a:rPr lang="zh-CN" altLang="en-US" smtClean="0"/>
              <a:t>2019/4/20</a:t>
            </a:fld>
            <a:endParaRPr lang="zh-CN" altLang="en-US"/>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492C7940-F206-4A92-A6D7-C95388065250}" type="slidenum">
              <a:rPr lang="zh-CN" altLang="en-US" smtClean="0"/>
              <a:t>‹#›</a:t>
            </a:fld>
            <a:endParaRPr lang="zh-CN" altLang="en-US"/>
          </a:p>
        </p:txBody>
      </p:sp>
    </p:spTree>
    <p:extLst>
      <p:ext uri="{BB962C8B-B14F-4D97-AF65-F5344CB8AC3E}">
        <p14:creationId xmlns:p14="http://schemas.microsoft.com/office/powerpoint/2010/main" val="342199018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68FA0EF5-D1A4-4A13-900C-FB68AE89763E}" type="datetimeFigureOut">
              <a:rPr lang="zh-CN" altLang="en-US" smtClean="0"/>
              <a:t>2019/4/20</a:t>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492C7940-F206-4A92-A6D7-C95388065250}" type="slidenum">
              <a:rPr lang="zh-CN" altLang="en-US" smtClean="0"/>
              <a:t>‹#›</a:t>
            </a:fld>
            <a:endParaRPr lang="zh-CN" altLang="en-US"/>
          </a:p>
        </p:txBody>
      </p:sp>
    </p:spTree>
    <p:extLst>
      <p:ext uri="{BB962C8B-B14F-4D97-AF65-F5344CB8AC3E}">
        <p14:creationId xmlns:p14="http://schemas.microsoft.com/office/powerpoint/2010/main" val="281391713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68FA0EF5-D1A4-4A13-900C-FB68AE89763E}" type="datetimeFigureOut">
              <a:rPr lang="zh-CN" altLang="en-US" smtClean="0"/>
              <a:t>2019/4/20</a:t>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492C7940-F206-4A92-A6D7-C95388065250}" type="slidenum">
              <a:rPr lang="zh-CN" altLang="en-US" smtClean="0"/>
              <a:t>‹#›</a:t>
            </a:fld>
            <a:endParaRPr lang="zh-CN" altLang="en-US"/>
          </a:p>
        </p:txBody>
      </p:sp>
    </p:spTree>
    <p:extLst>
      <p:ext uri="{BB962C8B-B14F-4D97-AF65-F5344CB8AC3E}">
        <p14:creationId xmlns:p14="http://schemas.microsoft.com/office/powerpoint/2010/main" val="384534270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AADE30D8-082D-4431-99AE-253E2BFF8B9C}"/>
              </a:ext>
            </a:extLst>
          </p:cNvPr>
          <p:cNvPicPr>
            <a:picLocks noChangeAspect="1"/>
          </p:cNvPicPr>
          <p:nvPr userDrawn="1"/>
        </p:nvPicPr>
        <p:blipFill>
          <a:blip r:embed="rId13" cstate="screen">
            <a:extLst>
              <a:ext uri="{BEBA8EAE-BF5A-486C-A8C5-ECC9F3942E4B}">
                <a14:imgProps xmlns:a14="http://schemas.microsoft.com/office/drawing/2010/main">
                  <a14:imgLayer r:embed="rId14">
                    <a14:imgEffect>
                      <a14:artisticTexturizer/>
                    </a14:imgEffect>
                  </a14:imgLayer>
                </a14:imgProps>
              </a:ext>
              <a:ext uri="{28A0092B-C50C-407E-A947-70E740481C1C}">
                <a14:useLocalDpi xmlns:a14="http://schemas.microsoft.com/office/drawing/2010/main"/>
              </a:ext>
            </a:extLst>
          </a:blip>
          <a:stretch>
            <a:fillRect/>
          </a:stretch>
        </p:blipFill>
        <p:spPr>
          <a:xfrm>
            <a:off x="0" y="0"/>
            <a:ext cx="9144000" cy="5130452"/>
          </a:xfrm>
          <a:prstGeom prst="rect">
            <a:avLst/>
          </a:prstGeom>
        </p:spPr>
      </p:pic>
    </p:spTree>
    <p:extLst>
      <p:ext uri="{BB962C8B-B14F-4D97-AF65-F5344CB8AC3E}">
        <p14:creationId xmlns:p14="http://schemas.microsoft.com/office/powerpoint/2010/main" val="16775445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3.xml"/><Relationship Id="rId5" Type="http://schemas.openxmlformats.org/officeDocument/2006/relationships/image" Target="../media/image7.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hemeOverride" Target="../theme/themeOverr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 xmlns:a16="http://schemas.microsoft.com/office/drawing/2014/main" id="{8B17FA29-30BD-442C-A087-8A380CA205E9}"/>
              </a:ext>
            </a:extLst>
          </p:cNvPr>
          <p:cNvPicPr>
            <a:picLocks noChangeAspect="1"/>
          </p:cNvPicPr>
          <p:nvPr/>
        </p:nvPicPr>
        <p:blipFill rotWithShape="1">
          <a:blip r:embed="rId4">
            <a:extLst>
              <a:ext uri="{28A0092B-C50C-407E-A947-70E740481C1C}">
                <a14:useLocalDpi xmlns:a14="http://schemas.microsoft.com/office/drawing/2010/main" val="0"/>
              </a:ext>
            </a:extLst>
          </a:blip>
          <a:srcRect l="1201" r="36991" b="2780"/>
          <a:stretch/>
        </p:blipFill>
        <p:spPr>
          <a:xfrm>
            <a:off x="0" y="839258"/>
            <a:ext cx="5267325" cy="4304241"/>
          </a:xfrm>
          <a:prstGeom prst="rect">
            <a:avLst/>
          </a:prstGeom>
        </p:spPr>
      </p:pic>
      <p:pic>
        <p:nvPicPr>
          <p:cNvPr id="8" name="图片 7">
            <a:extLst>
              <a:ext uri="{FF2B5EF4-FFF2-40B4-BE49-F238E27FC236}">
                <a16:creationId xmlns="" xmlns:a16="http://schemas.microsoft.com/office/drawing/2014/main" id="{3135F9D4-1CF8-4476-93C0-E594ED25CDC7}"/>
              </a:ext>
            </a:extLst>
          </p:cNvPr>
          <p:cNvPicPr>
            <a:picLocks noChangeAspect="1"/>
          </p:cNvPicPr>
          <p:nvPr/>
        </p:nvPicPr>
        <p:blipFill rotWithShape="1">
          <a:blip r:embed="rId5">
            <a:extLst>
              <a:ext uri="{28A0092B-C50C-407E-A947-70E740481C1C}">
                <a14:useLocalDpi xmlns:a14="http://schemas.microsoft.com/office/drawing/2010/main" val="0"/>
              </a:ext>
            </a:extLst>
          </a:blip>
          <a:srcRect r="13875" b="8347"/>
          <a:stretch/>
        </p:blipFill>
        <p:spPr>
          <a:xfrm>
            <a:off x="5259862" y="1917269"/>
            <a:ext cx="3884138" cy="3226230"/>
          </a:xfrm>
          <a:prstGeom prst="rect">
            <a:avLst/>
          </a:prstGeom>
        </p:spPr>
      </p:pic>
      <p:sp>
        <p:nvSpPr>
          <p:cNvPr id="5" name="矩形 4">
            <a:extLst>
              <a:ext uri="{FF2B5EF4-FFF2-40B4-BE49-F238E27FC236}">
                <a16:creationId xmlns="" xmlns:a16="http://schemas.microsoft.com/office/drawing/2014/main" id="{9481B30B-5D63-4E42-8263-4CD172A4A5C2}"/>
              </a:ext>
            </a:extLst>
          </p:cNvPr>
          <p:cNvSpPr/>
          <p:nvPr/>
        </p:nvSpPr>
        <p:spPr>
          <a:xfrm>
            <a:off x="1637221" y="710138"/>
            <a:ext cx="7010118" cy="830997"/>
          </a:xfrm>
          <a:prstGeom prst="rect">
            <a:avLst/>
          </a:prstGeom>
        </p:spPr>
        <p:txBody>
          <a:bodyPr wrap="square">
            <a:spAutoFit/>
          </a:bodyPr>
          <a:lstStyle/>
          <a:p>
            <a:pPr algn="ctr"/>
            <a:r>
              <a:rPr lang="zh-CN" altLang="en-US" sz="4800" b="1" dirty="0" smtClean="0">
                <a:ln>
                  <a:solidFill>
                    <a:schemeClr val="bg1"/>
                  </a:solidFill>
                </a:ln>
                <a:solidFill>
                  <a:srgbClr val="C00000"/>
                </a:solidFill>
                <a:latin typeface="+mj-ea"/>
                <a:ea typeface="+mj-ea"/>
              </a:rPr>
              <a:t>中华人民共和国监察法</a:t>
            </a:r>
            <a:endParaRPr lang="en-US" altLang="zh-CN" sz="4800" b="1" dirty="0">
              <a:ln>
                <a:solidFill>
                  <a:schemeClr val="bg1"/>
                </a:solidFill>
              </a:ln>
              <a:solidFill>
                <a:srgbClr val="C00000"/>
              </a:solidFill>
              <a:latin typeface="+mj-ea"/>
              <a:ea typeface="+mj-ea"/>
            </a:endParaRPr>
          </a:p>
        </p:txBody>
      </p:sp>
      <p:sp>
        <p:nvSpPr>
          <p:cNvPr id="6" name="矩形 5">
            <a:extLst>
              <a:ext uri="{FF2B5EF4-FFF2-40B4-BE49-F238E27FC236}">
                <a16:creationId xmlns="" xmlns:a16="http://schemas.microsoft.com/office/drawing/2014/main" id="{F5E57E56-E256-4965-A696-04E1D055DA6C}"/>
              </a:ext>
            </a:extLst>
          </p:cNvPr>
          <p:cNvSpPr/>
          <p:nvPr/>
        </p:nvSpPr>
        <p:spPr>
          <a:xfrm>
            <a:off x="1999953" y="1670255"/>
            <a:ext cx="6760029" cy="1931298"/>
          </a:xfrm>
          <a:prstGeom prst="rect">
            <a:avLst/>
          </a:prstGeom>
        </p:spPr>
        <p:txBody>
          <a:bodyPr wrap="square">
            <a:spAutoFit/>
          </a:bodyPr>
          <a:lstStyle/>
          <a:p>
            <a:pPr algn="ctr">
              <a:lnSpc>
                <a:spcPct val="150000"/>
              </a:lnSpc>
            </a:pPr>
            <a:r>
              <a:rPr lang="zh-CN" altLang="en-US" sz="2400" b="1" dirty="0" smtClean="0"/>
              <a:t>主讲人：彭建荣   （主任律师）</a:t>
            </a:r>
            <a:endParaRPr lang="en-US" altLang="zh-CN" sz="2400" b="1" dirty="0" smtClean="0"/>
          </a:p>
          <a:p>
            <a:pPr marL="73025" indent="0">
              <a:lnSpc>
                <a:spcPts val="2500"/>
              </a:lnSpc>
              <a:buNone/>
            </a:pPr>
            <a:r>
              <a:rPr lang="zh-CN" altLang="en-US" sz="1400" b="1" kern="0" spc="100" dirty="0" smtClean="0"/>
              <a:t>        山西华闻律师事务所    主任               山西省律师协会       副</a:t>
            </a:r>
            <a:r>
              <a:rPr lang="zh-CN" altLang="en-US" sz="1400" b="1" kern="0" spc="100" dirty="0"/>
              <a:t>会长</a:t>
            </a:r>
            <a:endParaRPr lang="en-US" altLang="zh-CN" sz="1400" b="1" kern="0" spc="100" dirty="0"/>
          </a:p>
          <a:p>
            <a:pPr marL="73025" indent="0">
              <a:lnSpc>
                <a:spcPts val="2500"/>
              </a:lnSpc>
              <a:buNone/>
            </a:pPr>
            <a:r>
              <a:rPr lang="zh-CN" altLang="en-US" sz="1400" b="1" kern="0" spc="100" dirty="0" smtClean="0"/>
              <a:t>        中国</a:t>
            </a:r>
            <a:r>
              <a:rPr lang="zh-CN" altLang="en-US" sz="1400" b="1" kern="0" spc="100" dirty="0"/>
              <a:t>法律咨询中心       </a:t>
            </a:r>
            <a:r>
              <a:rPr lang="zh-CN" altLang="en-US" sz="1400" b="1" kern="0" spc="100" dirty="0" smtClean="0"/>
              <a:t>研究员</a:t>
            </a:r>
            <a:r>
              <a:rPr lang="en-US" altLang="zh-CN" sz="1400" b="1" kern="0" spc="100" dirty="0" smtClean="0"/>
              <a:t>            </a:t>
            </a:r>
            <a:r>
              <a:rPr lang="zh-CN" altLang="en-US" sz="1400" b="1" kern="0" spc="100" dirty="0" smtClean="0"/>
              <a:t>太原市</a:t>
            </a:r>
            <a:r>
              <a:rPr lang="zh-CN" altLang="en-US" sz="1400" b="1" kern="0" spc="100" dirty="0"/>
              <a:t>仲裁委员会    </a:t>
            </a:r>
            <a:r>
              <a:rPr lang="zh-CN" altLang="en-US" sz="1400" b="1" kern="0" spc="100" dirty="0" smtClean="0"/>
              <a:t>仲裁</a:t>
            </a:r>
            <a:r>
              <a:rPr lang="zh-CN" altLang="en-US" sz="1400" b="1" kern="0" spc="100" dirty="0"/>
              <a:t>员</a:t>
            </a:r>
            <a:endParaRPr lang="en-US" altLang="zh-CN" sz="1400" b="1" kern="0" spc="100" dirty="0"/>
          </a:p>
          <a:p>
            <a:pPr marL="73025" indent="0">
              <a:lnSpc>
                <a:spcPts val="2500"/>
              </a:lnSpc>
              <a:buNone/>
            </a:pPr>
            <a:r>
              <a:rPr lang="zh-CN" altLang="en-US" sz="1400" b="1" kern="0" spc="100" dirty="0" smtClean="0"/>
              <a:t>        山西政法管理干部学院   兼职</a:t>
            </a:r>
            <a:r>
              <a:rPr lang="zh-CN" altLang="en-US" sz="1400" b="1" kern="0" spc="100" dirty="0"/>
              <a:t>教授</a:t>
            </a:r>
          </a:p>
          <a:p>
            <a:pPr algn="ctr">
              <a:lnSpc>
                <a:spcPct val="150000"/>
              </a:lnSpc>
            </a:pPr>
            <a:endParaRPr lang="zh-CN" altLang="en-US" sz="1400" dirty="0"/>
          </a:p>
        </p:txBody>
      </p:sp>
      <p:pic>
        <p:nvPicPr>
          <p:cNvPr id="14" name="图片 13">
            <a:extLst>
              <a:ext uri="{FF2B5EF4-FFF2-40B4-BE49-F238E27FC236}">
                <a16:creationId xmlns="" xmlns:a16="http://schemas.microsoft.com/office/drawing/2014/main" id="{2765E036-9A5B-4722-AC10-42F55E01EB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744" y="39548"/>
            <a:ext cx="677879" cy="670590"/>
          </a:xfrm>
          <a:prstGeom prst="rect">
            <a:avLst/>
          </a:prstGeom>
        </p:spPr>
      </p:pic>
      <p:sp>
        <p:nvSpPr>
          <p:cNvPr id="15" name="矩形 14"/>
          <p:cNvSpPr/>
          <p:nvPr/>
        </p:nvSpPr>
        <p:spPr>
          <a:xfrm>
            <a:off x="5836329" y="2750485"/>
            <a:ext cx="5300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2576920" y="2727625"/>
            <a:ext cx="5300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836330" y="2438400"/>
            <a:ext cx="5300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570541" y="3701365"/>
            <a:ext cx="2240868" cy="307777"/>
          </a:xfrm>
          <a:prstGeom prst="rect">
            <a:avLst/>
          </a:prstGeom>
          <a:noFill/>
        </p:spPr>
        <p:txBody>
          <a:bodyPr wrap="square" rtlCol="0">
            <a:spAutoFit/>
          </a:bodyPr>
          <a:lstStyle/>
          <a:p>
            <a:r>
              <a:rPr lang="zh-CN" altLang="en-US" sz="1400" b="1" dirty="0" smtClean="0"/>
              <a:t>联系电话：</a:t>
            </a:r>
            <a:r>
              <a:rPr lang="en-US" altLang="zh-CN" sz="1400" b="1" dirty="0" smtClean="0"/>
              <a:t>13903466453</a:t>
            </a:r>
            <a:endParaRPr lang="zh-CN" altLang="en-US" sz="1400" b="1" dirty="0"/>
          </a:p>
        </p:txBody>
      </p:sp>
      <p:sp>
        <p:nvSpPr>
          <p:cNvPr id="19" name="矩形 18"/>
          <p:cNvSpPr/>
          <p:nvPr/>
        </p:nvSpPr>
        <p:spPr>
          <a:xfrm>
            <a:off x="2576919" y="3039710"/>
            <a:ext cx="5300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576919" y="2438399"/>
            <a:ext cx="5300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8758182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750"/>
                                        <p:tgtEl>
                                          <p:spTgt spid="9"/>
                                        </p:tgtEl>
                                      </p:cBhvr>
                                    </p:animEffect>
                                  </p:childTnLst>
                                </p:cTn>
                              </p:par>
                              <p:par>
                                <p:cTn id="8" presetID="22" presetClass="entr" presetSubtype="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750"/>
                                        <p:tgtEl>
                                          <p:spTgt spid="8"/>
                                        </p:tgtEl>
                                      </p:cBhvr>
                                    </p:animEffect>
                                  </p:childTnLst>
                                </p:cTn>
                              </p:par>
                            </p:childTnLst>
                          </p:cTn>
                        </p:par>
                        <p:par>
                          <p:cTn id="11" fill="hold">
                            <p:stCondLst>
                              <p:cond delay="750"/>
                            </p:stCondLst>
                            <p:childTnLst>
                              <p:par>
                                <p:cTn id="12" presetID="53" presetClass="entr" presetSubtype="528"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anim calcmode="lin" valueType="num">
                                      <p:cBhvr>
                                        <p:cTn id="17" dur="500" fill="hold"/>
                                        <p:tgtEl>
                                          <p:spTgt spid="14"/>
                                        </p:tgtEl>
                                        <p:attrNameLst>
                                          <p:attrName>ppt_x</p:attrName>
                                        </p:attrNameLst>
                                      </p:cBhvr>
                                      <p:tavLst>
                                        <p:tav tm="0">
                                          <p:val>
                                            <p:fltVal val="0.5"/>
                                          </p:val>
                                        </p:tav>
                                        <p:tav tm="100000">
                                          <p:val>
                                            <p:strVal val="#ppt_x"/>
                                          </p:val>
                                        </p:tav>
                                      </p:tavLst>
                                    </p:anim>
                                    <p:anim calcmode="lin" valueType="num">
                                      <p:cBhvr>
                                        <p:cTn id="18" dur="500" fill="hold"/>
                                        <p:tgtEl>
                                          <p:spTgt spid="14"/>
                                        </p:tgtEl>
                                        <p:attrNameLst>
                                          <p:attrName>ppt_y</p:attrName>
                                        </p:attrNameLst>
                                      </p:cBhvr>
                                      <p:tavLst>
                                        <p:tav tm="0">
                                          <p:val>
                                            <p:fltVal val="0.5"/>
                                          </p:val>
                                        </p:tav>
                                        <p:tav tm="100000">
                                          <p:val>
                                            <p:strVal val="#ppt_y"/>
                                          </p:val>
                                        </p:tav>
                                      </p:tavLst>
                                    </p:anim>
                                  </p:childTnLst>
                                </p:cTn>
                              </p:par>
                            </p:childTnLst>
                          </p:cTn>
                        </p:par>
                        <p:par>
                          <p:cTn id="19" fill="hold">
                            <p:stCondLst>
                              <p:cond delay="1250"/>
                            </p:stCondLst>
                            <p:childTnLst>
                              <p:par>
                                <p:cTn id="20" presetID="23" presetClass="entr" presetSubtype="32" fill="hold" grpId="0" nodeType="afterEffect">
                                  <p:stCondLst>
                                    <p:cond delay="0"/>
                                  </p:stCondLst>
                                  <p:iterate type="lt">
                                    <p:tmPct val="20000"/>
                                  </p:iterate>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strVal val="4*#ppt_w"/>
                                          </p:val>
                                        </p:tav>
                                        <p:tav tm="100000">
                                          <p:val>
                                            <p:strVal val="#ppt_w"/>
                                          </p:val>
                                        </p:tav>
                                      </p:tavLst>
                                    </p:anim>
                                    <p:anim calcmode="lin" valueType="num">
                                      <p:cBhvr>
                                        <p:cTn id="23" dur="500" fill="hold"/>
                                        <p:tgtEl>
                                          <p:spTgt spid="5"/>
                                        </p:tgtEl>
                                        <p:attrNameLst>
                                          <p:attrName>ppt_h</p:attrName>
                                        </p:attrNameLst>
                                      </p:cBhvr>
                                      <p:tavLst>
                                        <p:tav tm="0">
                                          <p:val>
                                            <p:strVal val="4*#ppt_h"/>
                                          </p:val>
                                        </p:tav>
                                        <p:tav tm="100000">
                                          <p:val>
                                            <p:strVal val="#ppt_h"/>
                                          </p:val>
                                        </p:tav>
                                      </p:tavLst>
                                    </p:anim>
                                  </p:childTnLst>
                                </p:cTn>
                              </p:par>
                            </p:childTnLst>
                          </p:cTn>
                        </p:par>
                        <p:par>
                          <p:cTn id="24" fill="hold">
                            <p:stCondLst>
                              <p:cond delay="2650"/>
                            </p:stCondLst>
                            <p:childTnLst>
                              <p:par>
                                <p:cTn id="25" presetID="53" presetClass="entr" presetSubtype="16" fill="hold" grpId="0" nodeType="afterEffect">
                                  <p:stCondLst>
                                    <p:cond delay="0"/>
                                  </p:stCondLst>
                                  <p:iterate type="wd">
                                    <p:tmPct val="10000"/>
                                  </p:iterate>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a:extLst>
              <a:ext uri="{FF2B5EF4-FFF2-40B4-BE49-F238E27FC236}">
                <a16:creationId xmlns="" xmlns:a16="http://schemas.microsoft.com/office/drawing/2014/main" id="{7084A84C-5203-4A7A-A6E5-D93CEACC834F}"/>
              </a:ext>
            </a:extLst>
          </p:cNvPr>
          <p:cNvSpPr/>
          <p:nvPr/>
        </p:nvSpPr>
        <p:spPr>
          <a:xfrm>
            <a:off x="713694" y="159932"/>
            <a:ext cx="5109091" cy="461665"/>
          </a:xfrm>
          <a:prstGeom prst="rect">
            <a:avLst/>
          </a:prstGeom>
        </p:spPr>
        <p:txBody>
          <a:bodyPr wrap="none">
            <a:spAutoFit/>
          </a:bodyPr>
          <a:lstStyle/>
          <a:p>
            <a:r>
              <a:rPr lang="en-US" altLang="zh-CN" sz="2400" b="1" dirty="0" smtClean="0">
                <a:latin typeface="+mj-ea"/>
                <a:ea typeface="+mj-ea"/>
              </a:rPr>
              <a:t>《</a:t>
            </a:r>
            <a:r>
              <a:rPr lang="zh-CN" altLang="en-US" sz="2400" b="1" dirty="0" smtClean="0">
                <a:latin typeface="+mj-ea"/>
                <a:ea typeface="+mj-ea"/>
              </a:rPr>
              <a:t>监察法出台的重要历史意义</a:t>
            </a:r>
            <a:r>
              <a:rPr lang="en-US" altLang="zh-CN" sz="2400" b="1" dirty="0" smtClean="0">
                <a:latin typeface="+mj-ea"/>
                <a:ea typeface="+mj-ea"/>
              </a:rPr>
              <a:t>》</a:t>
            </a:r>
            <a:r>
              <a:rPr lang="zh-CN" altLang="en-US" sz="2400" b="1" dirty="0" smtClean="0">
                <a:latin typeface="+mj-ea"/>
                <a:ea typeface="+mj-ea"/>
              </a:rPr>
              <a:t>之二</a:t>
            </a:r>
            <a:endParaRPr lang="zh-CN" altLang="en-US" sz="2400" b="1" dirty="0">
              <a:latin typeface="+mj-ea"/>
              <a:ea typeface="+mj-ea"/>
            </a:endParaRPr>
          </a:p>
        </p:txBody>
      </p:sp>
      <p:sp>
        <p:nvSpPr>
          <p:cNvPr id="11" name="圆角矩形 2">
            <a:extLst>
              <a:ext uri="{FF2B5EF4-FFF2-40B4-BE49-F238E27FC236}">
                <a16:creationId xmlns="" xmlns:a16="http://schemas.microsoft.com/office/drawing/2014/main" id="{FA64AD31-934E-48BE-8F50-0E8D0F251F5C}"/>
              </a:ext>
            </a:extLst>
          </p:cNvPr>
          <p:cNvSpPr/>
          <p:nvPr/>
        </p:nvSpPr>
        <p:spPr bwMode="auto">
          <a:xfrm>
            <a:off x="410595" y="2342020"/>
            <a:ext cx="2401434" cy="1476596"/>
          </a:xfrm>
          <a:prstGeom prst="roundRect">
            <a:avLst>
              <a:gd name="adj" fmla="val 0"/>
            </a:avLst>
          </a:prstGeom>
          <a:ln>
            <a:solidFill>
              <a:srgbClr val="C00000"/>
            </a:solidFill>
          </a:ln>
        </p:spPr>
        <p:style>
          <a:lnRef idx="2">
            <a:schemeClr val="accent2"/>
          </a:lnRef>
          <a:fillRef idx="1">
            <a:schemeClr val="lt1"/>
          </a:fillRef>
          <a:effectRef idx="0">
            <a:schemeClr val="accent2"/>
          </a:effectRef>
          <a:fontRef idx="minor">
            <a:schemeClr val="dk1"/>
          </a:fontRef>
        </p:style>
        <p:txBody>
          <a:bodyPr lIns="91430" tIns="45716" rIns="91430" bIns="45716" anchor="ctr">
            <a:sp3d/>
          </a:bodyPr>
          <a:lstStyle/>
          <a:p>
            <a:pPr marL="0" lvl="2" algn="ctr" eaLnBrk="0" fontAlgn="ctr" hangingPunct="0">
              <a:buClr>
                <a:srgbClr val="FF0000"/>
              </a:buClr>
              <a:buSzPct val="70000"/>
              <a:buFont typeface="Wingdings" pitchFamily="2" charset="2"/>
              <a:buChar char="n"/>
              <a:tabLst>
                <a:tab pos="136509" algn="l"/>
              </a:tabLst>
              <a:defRPr/>
            </a:pPr>
            <a:endParaRPr lang="zh-CN" altLang="en-US" sz="1400" dirty="0">
              <a:solidFill>
                <a:schemeClr val="accent2"/>
              </a:solidFill>
              <a:latin typeface="微软雅黑" pitchFamily="34" charset="-122"/>
              <a:ea typeface="微软雅黑" pitchFamily="34" charset="-122"/>
            </a:endParaRPr>
          </a:p>
        </p:txBody>
      </p:sp>
      <p:grpSp>
        <p:nvGrpSpPr>
          <p:cNvPr id="14" name="组合 26">
            <a:extLst>
              <a:ext uri="{FF2B5EF4-FFF2-40B4-BE49-F238E27FC236}">
                <a16:creationId xmlns="" xmlns:a16="http://schemas.microsoft.com/office/drawing/2014/main" id="{6F6A5A01-CA79-48EF-9936-AFB55F46485A}"/>
              </a:ext>
            </a:extLst>
          </p:cNvPr>
          <p:cNvGrpSpPr>
            <a:grpSpLocks noChangeAspect="1"/>
          </p:cNvGrpSpPr>
          <p:nvPr/>
        </p:nvGrpSpPr>
        <p:grpSpPr bwMode="auto">
          <a:xfrm>
            <a:off x="791347" y="2000277"/>
            <a:ext cx="1639930" cy="646331"/>
            <a:chOff x="855540" y="3220897"/>
            <a:chExt cx="1399872" cy="1572813"/>
          </a:xfrm>
          <a:effectLst/>
          <a:scene3d>
            <a:camera prst="orthographicFront">
              <a:rot lat="0" lon="0" rev="0"/>
            </a:camera>
            <a:lightRig rig="balanced" dir="t">
              <a:rot lat="0" lon="0" rev="8700000"/>
            </a:lightRig>
          </a:scene3d>
        </p:grpSpPr>
        <p:sp>
          <p:nvSpPr>
            <p:cNvPr id="17" name="圆角矩形 10">
              <a:extLst>
                <a:ext uri="{FF2B5EF4-FFF2-40B4-BE49-F238E27FC236}">
                  <a16:creationId xmlns="" xmlns:a16="http://schemas.microsoft.com/office/drawing/2014/main" id="{1D006803-E764-4AB3-93E4-DACF084AF49C}"/>
                </a:ext>
              </a:extLst>
            </p:cNvPr>
            <p:cNvSpPr/>
            <p:nvPr/>
          </p:nvSpPr>
          <p:spPr>
            <a:xfrm>
              <a:off x="855540" y="3513439"/>
              <a:ext cx="1399872" cy="987727"/>
            </a:xfrm>
            <a:prstGeom prst="roundRect">
              <a:avLst>
                <a:gd name="adj" fmla="val 0"/>
              </a:avLst>
            </a:prstGeom>
            <a:solidFill>
              <a:srgbClr val="B80B09"/>
            </a:solidFill>
            <a:ln>
              <a:noFill/>
            </a:ln>
          </p:spPr>
          <p:style>
            <a:lnRef idx="2">
              <a:schemeClr val="accent3"/>
            </a:lnRef>
            <a:fillRef idx="1">
              <a:schemeClr val="lt1"/>
            </a:fillRef>
            <a:effectRef idx="0">
              <a:schemeClr val="accent3"/>
            </a:effectRef>
            <a:fontRef idx="minor">
              <a:schemeClr val="dk1"/>
            </a:fontRef>
          </p:style>
          <p:txBody>
            <a:bodyPr anchor="ctr">
              <a:sp3d/>
            </a:bodyPr>
            <a:lstStyle/>
            <a:p>
              <a:pPr algn="ctr" eaLnBrk="0" fontAlgn="ctr" hangingPunct="0">
                <a:buClr>
                  <a:srgbClr val="FF0000"/>
                </a:buClr>
                <a:buSzPct val="70000"/>
                <a:buFont typeface="Wingdings" pitchFamily="2" charset="2"/>
                <a:buChar char="u"/>
                <a:defRPr/>
              </a:pPr>
              <a:endParaRPr lang="zh-CN" altLang="en-US" sz="1600" b="1" dirty="0">
                <a:solidFill>
                  <a:schemeClr val="bg1"/>
                </a:solidFill>
                <a:latin typeface="微软雅黑" pitchFamily="34" charset="-122"/>
                <a:ea typeface="微软雅黑" pitchFamily="34" charset="-122"/>
              </a:endParaRPr>
            </a:p>
          </p:txBody>
        </p:sp>
        <p:sp>
          <p:nvSpPr>
            <p:cNvPr id="18" name="矩形 17">
              <a:extLst>
                <a:ext uri="{FF2B5EF4-FFF2-40B4-BE49-F238E27FC236}">
                  <a16:creationId xmlns="" xmlns:a16="http://schemas.microsoft.com/office/drawing/2014/main" id="{AC1E148D-7ECB-4A22-BE9B-3B88FD9EFBE4}"/>
                </a:ext>
              </a:extLst>
            </p:cNvPr>
            <p:cNvSpPr>
              <a:spLocks noChangeArrowheads="1"/>
            </p:cNvSpPr>
            <p:nvPr/>
          </p:nvSpPr>
          <p:spPr bwMode="auto">
            <a:xfrm>
              <a:off x="930021" y="3220897"/>
              <a:ext cx="1250910" cy="1572813"/>
            </a:xfrm>
            <a:prstGeom prst="rect">
              <a:avLst/>
            </a:prstGeom>
            <a:noFill/>
            <a:ln w="9525">
              <a:noFill/>
              <a:miter lim="800000"/>
              <a:headEnd/>
              <a:tailEnd/>
            </a:ln>
            <a:effectLst/>
            <a:sp3d>
              <a:bevelT w="190500" h="38100"/>
            </a:sp3d>
          </p:spPr>
          <p:txBody>
            <a:bodyPr anchor="ctr">
              <a:spAutoFit/>
            </a:bodyPr>
            <a:lstStyle/>
            <a:p>
              <a:pPr algn="ctr"/>
              <a:r>
                <a:rPr lang="zh-CN" altLang="en-US" b="1" dirty="0" smtClean="0">
                  <a:solidFill>
                    <a:schemeClr val="bg2"/>
                  </a:solidFill>
                  <a:latin typeface="微软雅黑" panose="020B0503020204020204" pitchFamily="34" charset="-122"/>
                  <a:ea typeface="微软雅黑" panose="020B0503020204020204" pitchFamily="34" charset="-122"/>
                </a:rPr>
                <a:t>监察范围窄</a:t>
              </a:r>
              <a:endParaRPr lang="en-US" altLang="zh-CN" b="1" dirty="0">
                <a:solidFill>
                  <a:schemeClr val="bg2"/>
                </a:solidFill>
                <a:latin typeface="微软雅黑" panose="020B0503020204020204" pitchFamily="34" charset="-122"/>
                <a:ea typeface="微软雅黑" panose="020B0503020204020204" pitchFamily="34" charset="-122"/>
              </a:endParaRPr>
            </a:p>
          </p:txBody>
        </p:sp>
      </p:grpSp>
      <p:sp>
        <p:nvSpPr>
          <p:cNvPr id="31" name="矩形 87">
            <a:extLst>
              <a:ext uri="{FF2B5EF4-FFF2-40B4-BE49-F238E27FC236}">
                <a16:creationId xmlns="" xmlns:a16="http://schemas.microsoft.com/office/drawing/2014/main" id="{C9D113AE-454B-47A0-AC0E-B63DAAC2F1C5}"/>
              </a:ext>
            </a:extLst>
          </p:cNvPr>
          <p:cNvSpPr>
            <a:spLocks noChangeArrowheads="1"/>
          </p:cNvSpPr>
          <p:nvPr/>
        </p:nvSpPr>
        <p:spPr bwMode="auto">
          <a:xfrm>
            <a:off x="416564" y="2526405"/>
            <a:ext cx="2310448" cy="1323431"/>
          </a:xfrm>
          <a:prstGeom prst="rect">
            <a:avLst/>
          </a:prstGeom>
          <a:noFill/>
          <a:ln w="9525">
            <a:noFill/>
            <a:miter lim="800000"/>
            <a:headEnd/>
            <a:tailEnd/>
          </a:ln>
        </p:spPr>
        <p:txBody>
          <a:bodyPr wrap="square" lIns="91430" tIns="45716" rIns="91430" bIns="45716">
            <a:spAutoFit/>
          </a:bodyPr>
          <a:lstStyle/>
          <a:p>
            <a:pPr marL="73025" indent="0">
              <a:buNone/>
            </a:pPr>
            <a:r>
              <a:rPr lang="en-US" altLang="zh-CN" sz="1600" b="1" dirty="0" smtClean="0">
                <a:latin typeface="+mn-ea"/>
              </a:rPr>
              <a:t>       </a:t>
            </a:r>
            <a:r>
              <a:rPr lang="zh-CN" altLang="zh-CN" sz="1600" b="1" dirty="0" smtClean="0">
                <a:latin typeface="+mn-ea"/>
              </a:rPr>
              <a:t>行政</a:t>
            </a:r>
            <a:r>
              <a:rPr lang="zh-CN" altLang="zh-CN" sz="1600" b="1" dirty="0">
                <a:latin typeface="+mn-ea"/>
              </a:rPr>
              <a:t>监察对象主要是行政机关及其工作人员，还没有做到对所有行使公权力的公职人员全覆盖</a:t>
            </a:r>
            <a:r>
              <a:rPr lang="zh-CN" altLang="zh-CN" sz="1600" b="1" dirty="0" smtClean="0">
                <a:latin typeface="+mn-ea"/>
              </a:rPr>
              <a:t>。</a:t>
            </a:r>
            <a:endParaRPr lang="zh-CN" altLang="en-US" sz="1600" b="1" dirty="0">
              <a:latin typeface="+mn-ea"/>
            </a:endParaRPr>
          </a:p>
        </p:txBody>
      </p:sp>
      <p:sp>
        <p:nvSpPr>
          <p:cNvPr id="32" name="圆角矩形 2">
            <a:extLst>
              <a:ext uri="{FF2B5EF4-FFF2-40B4-BE49-F238E27FC236}">
                <a16:creationId xmlns="" xmlns:a16="http://schemas.microsoft.com/office/drawing/2014/main" id="{FA64AD31-934E-48BE-8F50-0E8D0F251F5C}"/>
              </a:ext>
            </a:extLst>
          </p:cNvPr>
          <p:cNvSpPr/>
          <p:nvPr/>
        </p:nvSpPr>
        <p:spPr bwMode="auto">
          <a:xfrm>
            <a:off x="3463676" y="2342020"/>
            <a:ext cx="2401434" cy="1476596"/>
          </a:xfrm>
          <a:prstGeom prst="roundRect">
            <a:avLst>
              <a:gd name="adj" fmla="val 0"/>
            </a:avLst>
          </a:prstGeom>
          <a:ln>
            <a:solidFill>
              <a:srgbClr val="C00000"/>
            </a:solidFill>
          </a:ln>
        </p:spPr>
        <p:style>
          <a:lnRef idx="2">
            <a:schemeClr val="accent2"/>
          </a:lnRef>
          <a:fillRef idx="1">
            <a:schemeClr val="lt1"/>
          </a:fillRef>
          <a:effectRef idx="0">
            <a:schemeClr val="accent2"/>
          </a:effectRef>
          <a:fontRef idx="minor">
            <a:schemeClr val="dk1"/>
          </a:fontRef>
        </p:style>
        <p:txBody>
          <a:bodyPr lIns="91430" tIns="45716" rIns="91430" bIns="45716" anchor="ctr">
            <a:sp3d/>
          </a:bodyPr>
          <a:lstStyle/>
          <a:p>
            <a:pPr marL="73025" indent="0">
              <a:buNone/>
            </a:pPr>
            <a:endParaRPr lang="zh-CN" altLang="en-US" sz="1600" b="1" dirty="0">
              <a:latin typeface="+mn-ea"/>
            </a:endParaRPr>
          </a:p>
        </p:txBody>
      </p:sp>
      <p:grpSp>
        <p:nvGrpSpPr>
          <p:cNvPr id="33" name="组合 26">
            <a:extLst>
              <a:ext uri="{FF2B5EF4-FFF2-40B4-BE49-F238E27FC236}">
                <a16:creationId xmlns="" xmlns:a16="http://schemas.microsoft.com/office/drawing/2014/main" id="{6F6A5A01-CA79-48EF-9936-AFB55F46485A}"/>
              </a:ext>
            </a:extLst>
          </p:cNvPr>
          <p:cNvGrpSpPr>
            <a:grpSpLocks noChangeAspect="1"/>
          </p:cNvGrpSpPr>
          <p:nvPr/>
        </p:nvGrpSpPr>
        <p:grpSpPr bwMode="auto">
          <a:xfrm>
            <a:off x="3773833" y="2000277"/>
            <a:ext cx="1781120" cy="646331"/>
            <a:chOff x="855540" y="3220897"/>
            <a:chExt cx="1399872" cy="1572813"/>
          </a:xfrm>
          <a:effectLst/>
          <a:scene3d>
            <a:camera prst="orthographicFront">
              <a:rot lat="0" lon="0" rev="0"/>
            </a:camera>
            <a:lightRig rig="balanced" dir="t">
              <a:rot lat="0" lon="0" rev="8700000"/>
            </a:lightRig>
          </a:scene3d>
        </p:grpSpPr>
        <p:sp>
          <p:nvSpPr>
            <p:cNvPr id="34" name="圆角矩形 10">
              <a:extLst>
                <a:ext uri="{FF2B5EF4-FFF2-40B4-BE49-F238E27FC236}">
                  <a16:creationId xmlns="" xmlns:a16="http://schemas.microsoft.com/office/drawing/2014/main" id="{1D006803-E764-4AB3-93E4-DACF084AF49C}"/>
                </a:ext>
              </a:extLst>
            </p:cNvPr>
            <p:cNvSpPr/>
            <p:nvPr/>
          </p:nvSpPr>
          <p:spPr>
            <a:xfrm>
              <a:off x="855540" y="3513439"/>
              <a:ext cx="1399872" cy="987727"/>
            </a:xfrm>
            <a:prstGeom prst="roundRect">
              <a:avLst>
                <a:gd name="adj" fmla="val 0"/>
              </a:avLst>
            </a:prstGeom>
            <a:solidFill>
              <a:srgbClr val="B80B09"/>
            </a:solidFill>
            <a:ln>
              <a:noFill/>
            </a:ln>
          </p:spPr>
          <p:style>
            <a:lnRef idx="2">
              <a:schemeClr val="accent3"/>
            </a:lnRef>
            <a:fillRef idx="1">
              <a:schemeClr val="lt1"/>
            </a:fillRef>
            <a:effectRef idx="0">
              <a:schemeClr val="accent3"/>
            </a:effectRef>
            <a:fontRef idx="minor">
              <a:schemeClr val="dk1"/>
            </a:fontRef>
          </p:style>
          <p:txBody>
            <a:bodyPr anchor="ctr">
              <a:sp3d/>
            </a:bodyPr>
            <a:lstStyle/>
            <a:p>
              <a:pPr algn="ctr" eaLnBrk="0" fontAlgn="ctr" hangingPunct="0">
                <a:buClr>
                  <a:srgbClr val="FF0000"/>
                </a:buClr>
                <a:buSzPct val="70000"/>
                <a:buFont typeface="Wingdings" pitchFamily="2" charset="2"/>
                <a:buChar char="u"/>
                <a:defRPr/>
              </a:pPr>
              <a:endParaRPr lang="zh-CN" altLang="en-US" sz="1600" b="1" dirty="0">
                <a:solidFill>
                  <a:schemeClr val="bg1"/>
                </a:solidFill>
                <a:latin typeface="微软雅黑" pitchFamily="34" charset="-122"/>
                <a:ea typeface="微软雅黑" pitchFamily="34" charset="-122"/>
              </a:endParaRPr>
            </a:p>
          </p:txBody>
        </p:sp>
        <p:sp>
          <p:nvSpPr>
            <p:cNvPr id="35" name="矩形 34">
              <a:extLst>
                <a:ext uri="{FF2B5EF4-FFF2-40B4-BE49-F238E27FC236}">
                  <a16:creationId xmlns="" xmlns:a16="http://schemas.microsoft.com/office/drawing/2014/main" id="{AC1E148D-7ECB-4A22-BE9B-3B88FD9EFBE4}"/>
                </a:ext>
              </a:extLst>
            </p:cNvPr>
            <p:cNvSpPr>
              <a:spLocks noChangeArrowheads="1"/>
            </p:cNvSpPr>
            <p:nvPr/>
          </p:nvSpPr>
          <p:spPr bwMode="auto">
            <a:xfrm>
              <a:off x="930021" y="3220897"/>
              <a:ext cx="1250910" cy="1572813"/>
            </a:xfrm>
            <a:prstGeom prst="rect">
              <a:avLst/>
            </a:prstGeom>
            <a:noFill/>
            <a:ln w="9525">
              <a:noFill/>
              <a:miter lim="800000"/>
              <a:headEnd/>
              <a:tailEnd/>
            </a:ln>
            <a:effectLst/>
            <a:sp3d>
              <a:bevelT w="190500" h="38100"/>
            </a:sp3d>
          </p:spPr>
          <p:txBody>
            <a:bodyPr anchor="ctr">
              <a:spAutoFit/>
            </a:bodyPr>
            <a:lstStyle/>
            <a:p>
              <a:pPr algn="ctr"/>
              <a:r>
                <a:rPr lang="zh-CN" altLang="en-US" b="1" dirty="0">
                  <a:solidFill>
                    <a:schemeClr val="bg2"/>
                  </a:solidFill>
                  <a:latin typeface="微软雅黑" panose="020B0503020204020204" pitchFamily="34" charset="-122"/>
                  <a:ea typeface="微软雅黑" panose="020B0503020204020204" pitchFamily="34" charset="-122"/>
                </a:rPr>
                <a:t>反</a:t>
              </a:r>
              <a:r>
                <a:rPr lang="zh-CN" altLang="en-US" b="1" dirty="0" smtClean="0">
                  <a:solidFill>
                    <a:schemeClr val="bg2"/>
                  </a:solidFill>
                  <a:latin typeface="微软雅黑" panose="020B0503020204020204" pitchFamily="34" charset="-122"/>
                  <a:ea typeface="微软雅黑" panose="020B0503020204020204" pitchFamily="34" charset="-122"/>
                </a:rPr>
                <a:t>腐力量分散</a:t>
              </a:r>
              <a:endParaRPr lang="en-US" altLang="zh-CN" b="1" dirty="0">
                <a:solidFill>
                  <a:schemeClr val="bg2"/>
                </a:solidFill>
                <a:latin typeface="微软雅黑" panose="020B0503020204020204" pitchFamily="34" charset="-122"/>
                <a:ea typeface="微软雅黑" panose="020B0503020204020204" pitchFamily="34" charset="-122"/>
              </a:endParaRPr>
            </a:p>
          </p:txBody>
        </p:sp>
      </p:grpSp>
      <p:sp>
        <p:nvSpPr>
          <p:cNvPr id="36" name="矩形 87">
            <a:extLst>
              <a:ext uri="{FF2B5EF4-FFF2-40B4-BE49-F238E27FC236}">
                <a16:creationId xmlns="" xmlns:a16="http://schemas.microsoft.com/office/drawing/2014/main" id="{C9D113AE-454B-47A0-AC0E-B63DAAC2F1C5}"/>
              </a:ext>
            </a:extLst>
          </p:cNvPr>
          <p:cNvSpPr>
            <a:spLocks noChangeArrowheads="1"/>
          </p:cNvSpPr>
          <p:nvPr/>
        </p:nvSpPr>
        <p:spPr bwMode="auto">
          <a:xfrm>
            <a:off x="3378659" y="2495185"/>
            <a:ext cx="2310448" cy="1323431"/>
          </a:xfrm>
          <a:prstGeom prst="rect">
            <a:avLst/>
          </a:prstGeom>
          <a:noFill/>
          <a:ln w="9525">
            <a:noFill/>
            <a:miter lim="800000"/>
            <a:headEnd/>
            <a:tailEnd/>
          </a:ln>
        </p:spPr>
        <p:txBody>
          <a:bodyPr wrap="square" lIns="91430" tIns="45716" rIns="91430" bIns="45716">
            <a:spAutoFit/>
          </a:bodyPr>
          <a:lstStyle/>
          <a:p>
            <a:pPr marL="73025" indent="0">
              <a:buNone/>
            </a:pPr>
            <a:r>
              <a:rPr lang="zh-CN" altLang="en-US" sz="1600" b="1" dirty="0" smtClean="0">
                <a:latin typeface="+mn-ea"/>
              </a:rPr>
              <a:t>       党</a:t>
            </a:r>
            <a:r>
              <a:rPr lang="zh-CN" altLang="en-US" sz="1600" b="1" dirty="0">
                <a:latin typeface="+mn-ea"/>
              </a:rPr>
              <a:t>的纪律检查机关、行政监察机关、检察机关反腐败职能既分别行使，又交叉重叠，没有形成合力。</a:t>
            </a:r>
          </a:p>
        </p:txBody>
      </p:sp>
      <p:sp>
        <p:nvSpPr>
          <p:cNvPr id="37" name="圆角矩形 2">
            <a:extLst>
              <a:ext uri="{FF2B5EF4-FFF2-40B4-BE49-F238E27FC236}">
                <a16:creationId xmlns="" xmlns:a16="http://schemas.microsoft.com/office/drawing/2014/main" id="{FA64AD31-934E-48BE-8F50-0E8D0F251F5C}"/>
              </a:ext>
            </a:extLst>
          </p:cNvPr>
          <p:cNvSpPr/>
          <p:nvPr/>
        </p:nvSpPr>
        <p:spPr bwMode="auto">
          <a:xfrm>
            <a:off x="6355050" y="2342020"/>
            <a:ext cx="2401434" cy="1476596"/>
          </a:xfrm>
          <a:prstGeom prst="roundRect">
            <a:avLst>
              <a:gd name="adj" fmla="val 0"/>
            </a:avLst>
          </a:prstGeom>
          <a:ln>
            <a:solidFill>
              <a:srgbClr val="C00000"/>
            </a:solidFill>
          </a:ln>
        </p:spPr>
        <p:style>
          <a:lnRef idx="2">
            <a:schemeClr val="accent2"/>
          </a:lnRef>
          <a:fillRef idx="1">
            <a:schemeClr val="lt1"/>
          </a:fillRef>
          <a:effectRef idx="0">
            <a:schemeClr val="accent2"/>
          </a:effectRef>
          <a:fontRef idx="minor">
            <a:schemeClr val="dk1"/>
          </a:fontRef>
        </p:style>
        <p:txBody>
          <a:bodyPr lIns="91430" tIns="45716" rIns="91430" bIns="45716" anchor="ctr">
            <a:sp3d/>
          </a:bodyPr>
          <a:lstStyle/>
          <a:p>
            <a:pPr marL="73025" indent="0">
              <a:buNone/>
            </a:pPr>
            <a:endParaRPr lang="zh-CN" altLang="en-US" sz="1600" b="1" dirty="0">
              <a:latin typeface="+mn-ea"/>
            </a:endParaRPr>
          </a:p>
        </p:txBody>
      </p:sp>
      <p:grpSp>
        <p:nvGrpSpPr>
          <p:cNvPr id="38" name="组合 26">
            <a:extLst>
              <a:ext uri="{FF2B5EF4-FFF2-40B4-BE49-F238E27FC236}">
                <a16:creationId xmlns="" xmlns:a16="http://schemas.microsoft.com/office/drawing/2014/main" id="{6F6A5A01-CA79-48EF-9936-AFB55F46485A}"/>
              </a:ext>
            </a:extLst>
          </p:cNvPr>
          <p:cNvGrpSpPr>
            <a:grpSpLocks noChangeAspect="1"/>
          </p:cNvGrpSpPr>
          <p:nvPr/>
        </p:nvGrpSpPr>
        <p:grpSpPr bwMode="auto">
          <a:xfrm>
            <a:off x="6516757" y="2000277"/>
            <a:ext cx="2063724" cy="646331"/>
            <a:chOff x="855540" y="3220897"/>
            <a:chExt cx="1399872" cy="1572813"/>
          </a:xfrm>
          <a:effectLst/>
          <a:scene3d>
            <a:camera prst="orthographicFront">
              <a:rot lat="0" lon="0" rev="0"/>
            </a:camera>
            <a:lightRig rig="balanced" dir="t">
              <a:rot lat="0" lon="0" rev="8700000"/>
            </a:lightRig>
          </a:scene3d>
        </p:grpSpPr>
        <p:sp>
          <p:nvSpPr>
            <p:cNvPr id="39" name="圆角矩形 10">
              <a:extLst>
                <a:ext uri="{FF2B5EF4-FFF2-40B4-BE49-F238E27FC236}">
                  <a16:creationId xmlns="" xmlns:a16="http://schemas.microsoft.com/office/drawing/2014/main" id="{1D006803-E764-4AB3-93E4-DACF084AF49C}"/>
                </a:ext>
              </a:extLst>
            </p:cNvPr>
            <p:cNvSpPr/>
            <p:nvPr/>
          </p:nvSpPr>
          <p:spPr>
            <a:xfrm>
              <a:off x="855540" y="3513439"/>
              <a:ext cx="1399872" cy="987727"/>
            </a:xfrm>
            <a:prstGeom prst="roundRect">
              <a:avLst>
                <a:gd name="adj" fmla="val 0"/>
              </a:avLst>
            </a:prstGeom>
            <a:solidFill>
              <a:srgbClr val="B80B09"/>
            </a:solidFill>
            <a:ln>
              <a:noFill/>
            </a:ln>
          </p:spPr>
          <p:style>
            <a:lnRef idx="2">
              <a:schemeClr val="accent3"/>
            </a:lnRef>
            <a:fillRef idx="1">
              <a:schemeClr val="lt1"/>
            </a:fillRef>
            <a:effectRef idx="0">
              <a:schemeClr val="accent3"/>
            </a:effectRef>
            <a:fontRef idx="minor">
              <a:schemeClr val="dk1"/>
            </a:fontRef>
          </p:style>
          <p:txBody>
            <a:bodyPr anchor="ctr">
              <a:sp3d/>
            </a:bodyPr>
            <a:lstStyle/>
            <a:p>
              <a:pPr algn="ctr" eaLnBrk="0" fontAlgn="ctr" hangingPunct="0">
                <a:buClr>
                  <a:srgbClr val="FF0000"/>
                </a:buClr>
                <a:buSzPct val="70000"/>
                <a:buFont typeface="Wingdings" pitchFamily="2" charset="2"/>
                <a:buChar char="u"/>
                <a:defRPr/>
              </a:pPr>
              <a:endParaRPr lang="zh-CN" altLang="en-US" sz="1600" b="1" dirty="0">
                <a:solidFill>
                  <a:schemeClr val="bg1"/>
                </a:solidFill>
                <a:latin typeface="微软雅黑" pitchFamily="34" charset="-122"/>
                <a:ea typeface="微软雅黑" pitchFamily="34" charset="-122"/>
              </a:endParaRPr>
            </a:p>
          </p:txBody>
        </p:sp>
        <p:sp>
          <p:nvSpPr>
            <p:cNvPr id="40" name="矩形 39">
              <a:extLst>
                <a:ext uri="{FF2B5EF4-FFF2-40B4-BE49-F238E27FC236}">
                  <a16:creationId xmlns="" xmlns:a16="http://schemas.microsoft.com/office/drawing/2014/main" id="{AC1E148D-7ECB-4A22-BE9B-3B88FD9EFBE4}"/>
                </a:ext>
              </a:extLst>
            </p:cNvPr>
            <p:cNvSpPr>
              <a:spLocks noChangeArrowheads="1"/>
            </p:cNvSpPr>
            <p:nvPr/>
          </p:nvSpPr>
          <p:spPr bwMode="auto">
            <a:xfrm>
              <a:off x="930021" y="3220897"/>
              <a:ext cx="1250910" cy="1572813"/>
            </a:xfrm>
            <a:prstGeom prst="rect">
              <a:avLst/>
            </a:prstGeom>
            <a:noFill/>
            <a:ln w="9525">
              <a:noFill/>
              <a:miter lim="800000"/>
              <a:headEnd/>
              <a:tailEnd/>
            </a:ln>
            <a:effectLst/>
            <a:sp3d>
              <a:bevelT w="190500" h="38100"/>
            </a:sp3d>
          </p:spPr>
          <p:txBody>
            <a:bodyPr anchor="ctr">
              <a:spAutoFit/>
            </a:bodyPr>
            <a:lstStyle/>
            <a:p>
              <a:pPr algn="ctr"/>
              <a:r>
                <a:rPr lang="zh-CN" altLang="en-US" b="1" dirty="0" smtClean="0">
                  <a:solidFill>
                    <a:schemeClr val="bg2"/>
                  </a:solidFill>
                  <a:latin typeface="微软雅黑" panose="020B0503020204020204" pitchFamily="34" charset="-122"/>
                  <a:ea typeface="微软雅黑" panose="020B0503020204020204" pitchFamily="34" charset="-122"/>
                </a:rPr>
                <a:t>专责统一度不够</a:t>
              </a:r>
              <a:endParaRPr lang="en-US" altLang="zh-CN" b="1" dirty="0">
                <a:solidFill>
                  <a:schemeClr val="bg2"/>
                </a:solidFill>
                <a:latin typeface="微软雅黑" panose="020B0503020204020204" pitchFamily="34" charset="-122"/>
                <a:ea typeface="微软雅黑" panose="020B0503020204020204" pitchFamily="34" charset="-122"/>
              </a:endParaRPr>
            </a:p>
          </p:txBody>
        </p:sp>
      </p:grpSp>
      <p:sp>
        <p:nvSpPr>
          <p:cNvPr id="41" name="矩形 87">
            <a:extLst>
              <a:ext uri="{FF2B5EF4-FFF2-40B4-BE49-F238E27FC236}">
                <a16:creationId xmlns="" xmlns:a16="http://schemas.microsoft.com/office/drawing/2014/main" id="{C9D113AE-454B-47A0-AC0E-B63DAAC2F1C5}"/>
              </a:ext>
            </a:extLst>
          </p:cNvPr>
          <p:cNvSpPr>
            <a:spLocks noChangeArrowheads="1"/>
          </p:cNvSpPr>
          <p:nvPr/>
        </p:nvSpPr>
        <p:spPr bwMode="auto">
          <a:xfrm>
            <a:off x="6270033" y="2569620"/>
            <a:ext cx="2310448" cy="1077210"/>
          </a:xfrm>
          <a:prstGeom prst="rect">
            <a:avLst/>
          </a:prstGeom>
          <a:noFill/>
          <a:ln w="9525">
            <a:noFill/>
            <a:miter lim="800000"/>
            <a:headEnd/>
            <a:tailEnd/>
          </a:ln>
        </p:spPr>
        <p:txBody>
          <a:bodyPr wrap="square" lIns="91430" tIns="45716" rIns="91430" bIns="45716">
            <a:spAutoFit/>
          </a:bodyPr>
          <a:lstStyle/>
          <a:p>
            <a:pPr marL="73025" indent="0">
              <a:buNone/>
            </a:pPr>
            <a:r>
              <a:rPr lang="en-US" altLang="zh-CN" sz="1600" b="1" dirty="0" smtClean="0">
                <a:latin typeface="+mn-ea"/>
              </a:rPr>
              <a:t>      </a:t>
            </a:r>
            <a:r>
              <a:rPr lang="zh-CN" altLang="en-US" sz="1600" b="1" dirty="0" smtClean="0">
                <a:latin typeface="+mn-ea"/>
              </a:rPr>
              <a:t>缺乏</a:t>
            </a:r>
            <a:r>
              <a:rPr lang="zh-CN" altLang="zh-CN" sz="1600" b="1" dirty="0" smtClean="0">
                <a:latin typeface="+mn-ea"/>
              </a:rPr>
              <a:t>党</a:t>
            </a:r>
            <a:r>
              <a:rPr lang="zh-CN" altLang="en-US" sz="1600" b="1" dirty="0" smtClean="0">
                <a:latin typeface="+mn-ea"/>
              </a:rPr>
              <a:t>的</a:t>
            </a:r>
            <a:r>
              <a:rPr lang="zh-CN" altLang="zh-CN" sz="1600" b="1" dirty="0" smtClean="0">
                <a:latin typeface="+mn-ea"/>
              </a:rPr>
              <a:t>统一</a:t>
            </a:r>
            <a:r>
              <a:rPr lang="zh-CN" altLang="en-US" sz="1600" b="1" dirty="0" smtClean="0">
                <a:latin typeface="+mn-ea"/>
              </a:rPr>
              <a:t>领导和</a:t>
            </a:r>
            <a:r>
              <a:rPr lang="zh-CN" altLang="zh-CN" sz="1600" b="1" dirty="0" smtClean="0">
                <a:latin typeface="+mn-ea"/>
              </a:rPr>
              <a:t>指挥、</a:t>
            </a:r>
            <a:r>
              <a:rPr lang="zh-CN" altLang="en-US" sz="1600" b="1" dirty="0" smtClean="0">
                <a:latin typeface="+mn-ea"/>
              </a:rPr>
              <a:t>权责分工不明，</a:t>
            </a:r>
            <a:r>
              <a:rPr lang="zh-CN" altLang="zh-CN" sz="1600" b="1" dirty="0" smtClean="0">
                <a:latin typeface="+mn-ea"/>
              </a:rPr>
              <a:t>制度优势</a:t>
            </a:r>
            <a:r>
              <a:rPr lang="zh-CN" altLang="en-US" sz="1600" b="1" dirty="0" smtClean="0">
                <a:latin typeface="+mn-ea"/>
              </a:rPr>
              <a:t>无法</a:t>
            </a:r>
            <a:r>
              <a:rPr lang="zh-CN" altLang="zh-CN" sz="1600" b="1" dirty="0" smtClean="0">
                <a:latin typeface="+mn-ea"/>
              </a:rPr>
              <a:t>转化</a:t>
            </a:r>
            <a:r>
              <a:rPr lang="zh-CN" altLang="zh-CN" sz="1600" b="1" dirty="0">
                <a:latin typeface="+mn-ea"/>
              </a:rPr>
              <a:t>为治理</a:t>
            </a:r>
            <a:r>
              <a:rPr lang="zh-CN" altLang="zh-CN" sz="1600" b="1" dirty="0" smtClean="0">
                <a:latin typeface="+mn-ea"/>
              </a:rPr>
              <a:t>效能</a:t>
            </a:r>
            <a:r>
              <a:rPr lang="zh-CN" altLang="en-US" sz="1600" b="1" dirty="0" smtClean="0">
                <a:latin typeface="+mn-ea"/>
              </a:rPr>
              <a:t>。</a:t>
            </a:r>
            <a:endParaRPr lang="zh-CN" altLang="en-US" sz="1600" b="1" dirty="0">
              <a:latin typeface="+mn-ea"/>
            </a:endParaRPr>
          </a:p>
        </p:txBody>
      </p:sp>
    </p:spTree>
    <p:extLst>
      <p:ext uri="{BB962C8B-B14F-4D97-AF65-F5344CB8AC3E}">
        <p14:creationId xmlns:p14="http://schemas.microsoft.com/office/powerpoint/2010/main" val="298597010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anim calcmode="lin" valueType="num">
                                      <p:cBhvr>
                                        <p:cTn id="8" dur="750" fill="hold"/>
                                        <p:tgtEl>
                                          <p:spTgt spid="14"/>
                                        </p:tgtEl>
                                        <p:attrNameLst>
                                          <p:attrName>ppt_x</p:attrName>
                                        </p:attrNameLst>
                                      </p:cBhvr>
                                      <p:tavLst>
                                        <p:tav tm="0">
                                          <p:val>
                                            <p:strVal val="#ppt_x"/>
                                          </p:val>
                                        </p:tav>
                                        <p:tav tm="100000">
                                          <p:val>
                                            <p:strVal val="#ppt_x"/>
                                          </p:val>
                                        </p:tav>
                                      </p:tavLst>
                                    </p:anim>
                                    <p:anim calcmode="lin" valueType="num">
                                      <p:cBhvr>
                                        <p:cTn id="9" dur="75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17" presetClass="entr" presetSubtype="1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strVal val="#ppt_h"/>
                                          </p:val>
                                        </p:tav>
                                        <p:tav tm="100000">
                                          <p:val>
                                            <p:strVal val="#ppt_h"/>
                                          </p:val>
                                        </p:tav>
                                      </p:tavLst>
                                    </p:anim>
                                  </p:childTnLst>
                                </p:cTn>
                              </p:par>
                            </p:childTnLst>
                          </p:cTn>
                        </p:par>
                        <p:par>
                          <p:cTn id="15" fill="hold">
                            <p:stCondLst>
                              <p:cond delay="1250"/>
                            </p:stCondLst>
                            <p:childTnLst>
                              <p:par>
                                <p:cTn id="16" presetID="10" presetClass="entr" presetSubtype="0" fill="hold" grpId="0"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childTnLst>
                          </p:cTn>
                        </p:par>
                        <p:par>
                          <p:cTn id="19" fill="hold">
                            <p:stCondLst>
                              <p:cond delay="1750"/>
                            </p:stCondLst>
                            <p:childTnLst>
                              <p:par>
                                <p:cTn id="20" presetID="42" presetClass="entr" presetSubtype="0" fill="hold"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750"/>
                                        <p:tgtEl>
                                          <p:spTgt spid="33"/>
                                        </p:tgtEl>
                                      </p:cBhvr>
                                    </p:animEffect>
                                    <p:anim calcmode="lin" valueType="num">
                                      <p:cBhvr>
                                        <p:cTn id="23" dur="750" fill="hold"/>
                                        <p:tgtEl>
                                          <p:spTgt spid="33"/>
                                        </p:tgtEl>
                                        <p:attrNameLst>
                                          <p:attrName>ppt_x</p:attrName>
                                        </p:attrNameLst>
                                      </p:cBhvr>
                                      <p:tavLst>
                                        <p:tav tm="0">
                                          <p:val>
                                            <p:strVal val="#ppt_x"/>
                                          </p:val>
                                        </p:tav>
                                        <p:tav tm="100000">
                                          <p:val>
                                            <p:strVal val="#ppt_x"/>
                                          </p:val>
                                        </p:tav>
                                      </p:tavLst>
                                    </p:anim>
                                    <p:anim calcmode="lin" valueType="num">
                                      <p:cBhvr>
                                        <p:cTn id="24" dur="750" fill="hold"/>
                                        <p:tgtEl>
                                          <p:spTgt spid="3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17" presetClass="entr" presetSubtype="1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500" fill="hold"/>
                                        <p:tgtEl>
                                          <p:spTgt spid="32"/>
                                        </p:tgtEl>
                                        <p:attrNameLst>
                                          <p:attrName>ppt_w</p:attrName>
                                        </p:attrNameLst>
                                      </p:cBhvr>
                                      <p:tavLst>
                                        <p:tav tm="0">
                                          <p:val>
                                            <p:fltVal val="0"/>
                                          </p:val>
                                        </p:tav>
                                        <p:tav tm="100000">
                                          <p:val>
                                            <p:strVal val="#ppt_w"/>
                                          </p:val>
                                        </p:tav>
                                      </p:tavLst>
                                    </p:anim>
                                    <p:anim calcmode="lin" valueType="num">
                                      <p:cBhvr>
                                        <p:cTn id="29" dur="500" fill="hold"/>
                                        <p:tgtEl>
                                          <p:spTgt spid="32"/>
                                        </p:tgtEl>
                                        <p:attrNameLst>
                                          <p:attrName>ppt_h</p:attrName>
                                        </p:attrNameLst>
                                      </p:cBhvr>
                                      <p:tavLst>
                                        <p:tav tm="0">
                                          <p:val>
                                            <p:strVal val="#ppt_h"/>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750"/>
                                        <p:tgtEl>
                                          <p:spTgt spid="38"/>
                                        </p:tgtEl>
                                      </p:cBhvr>
                                    </p:animEffect>
                                    <p:anim calcmode="lin" valueType="num">
                                      <p:cBhvr>
                                        <p:cTn id="38" dur="750" fill="hold"/>
                                        <p:tgtEl>
                                          <p:spTgt spid="38"/>
                                        </p:tgtEl>
                                        <p:attrNameLst>
                                          <p:attrName>ppt_x</p:attrName>
                                        </p:attrNameLst>
                                      </p:cBhvr>
                                      <p:tavLst>
                                        <p:tav tm="0">
                                          <p:val>
                                            <p:strVal val="#ppt_x"/>
                                          </p:val>
                                        </p:tav>
                                        <p:tav tm="100000">
                                          <p:val>
                                            <p:strVal val="#ppt_x"/>
                                          </p:val>
                                        </p:tav>
                                      </p:tavLst>
                                    </p:anim>
                                    <p:anim calcmode="lin" valueType="num">
                                      <p:cBhvr>
                                        <p:cTn id="39" dur="75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4250"/>
                            </p:stCondLst>
                            <p:childTnLst>
                              <p:par>
                                <p:cTn id="41" presetID="17" presetClass="entr" presetSubtype="10"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p:cTn id="43" dur="500" fill="hold"/>
                                        <p:tgtEl>
                                          <p:spTgt spid="37"/>
                                        </p:tgtEl>
                                        <p:attrNameLst>
                                          <p:attrName>ppt_w</p:attrName>
                                        </p:attrNameLst>
                                      </p:cBhvr>
                                      <p:tavLst>
                                        <p:tav tm="0">
                                          <p:val>
                                            <p:fltVal val="0"/>
                                          </p:val>
                                        </p:tav>
                                        <p:tav tm="100000">
                                          <p:val>
                                            <p:strVal val="#ppt_w"/>
                                          </p:val>
                                        </p:tav>
                                      </p:tavLst>
                                    </p:anim>
                                    <p:anim calcmode="lin" valueType="num">
                                      <p:cBhvr>
                                        <p:cTn id="44" dur="500" fill="hold"/>
                                        <p:tgtEl>
                                          <p:spTgt spid="37"/>
                                        </p:tgtEl>
                                        <p:attrNameLst>
                                          <p:attrName>ppt_h</p:attrName>
                                        </p:attrNameLst>
                                      </p:cBhvr>
                                      <p:tavLst>
                                        <p:tav tm="0">
                                          <p:val>
                                            <p:strVal val="#ppt_h"/>
                                          </p:val>
                                        </p:tav>
                                        <p:tav tm="100000">
                                          <p:val>
                                            <p:strVal val="#ppt_h"/>
                                          </p:val>
                                        </p:tav>
                                      </p:tavLst>
                                    </p:anim>
                                  </p:childTnLst>
                                </p:cTn>
                              </p:par>
                            </p:childTnLst>
                          </p:cTn>
                        </p:par>
                        <p:par>
                          <p:cTn id="45" fill="hold">
                            <p:stCondLst>
                              <p:cond delay="4750"/>
                            </p:stCondLst>
                            <p:childTnLst>
                              <p:par>
                                <p:cTn id="46" presetID="10"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1" grpId="0"/>
      <p:bldP spid="32" grpId="0" animBg="1"/>
      <p:bldP spid="36" grpId="0"/>
      <p:bldP spid="37" grpId="0" animBg="1"/>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6="http://schemas.microsoft.com/office/drawing/2014/main" id="{7A5271E6-7BF0-4C25-9F0E-5EC0FE44A10B}"/>
              </a:ext>
            </a:extLst>
          </p:cNvPr>
          <p:cNvGrpSpPr/>
          <p:nvPr/>
        </p:nvGrpSpPr>
        <p:grpSpPr>
          <a:xfrm flipV="1">
            <a:off x="345375" y="910474"/>
            <a:ext cx="224744" cy="298764"/>
            <a:chOff x="460375" y="1145304"/>
            <a:chExt cx="224744" cy="386843"/>
          </a:xfrm>
        </p:grpSpPr>
        <p:cxnSp>
          <p:nvCxnSpPr>
            <p:cNvPr id="4" name="直接连接符 3">
              <a:extLst>
                <a:ext uri="{FF2B5EF4-FFF2-40B4-BE49-F238E27FC236}">
                  <a16:creationId xmlns="" xmlns:a16="http://schemas.microsoft.com/office/drawing/2014/main" id="{31950DD4-F40B-46FE-8D8A-20D2D8799855}"/>
                </a:ext>
              </a:extLst>
            </p:cNvPr>
            <p:cNvCxnSpPr/>
            <p:nvPr/>
          </p:nvCxnSpPr>
          <p:spPr>
            <a:xfrm>
              <a:off x="460375" y="1145304"/>
              <a:ext cx="0" cy="38684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 xmlns:a16="http://schemas.microsoft.com/office/drawing/2014/main" id="{28D325F1-AD2E-401F-8A5E-E4F3D8204BAC}"/>
                </a:ext>
              </a:extLst>
            </p:cNvPr>
            <p:cNvCxnSpPr>
              <a:cxnSpLocks/>
            </p:cNvCxnSpPr>
            <p:nvPr/>
          </p:nvCxnSpPr>
          <p:spPr>
            <a:xfrm>
              <a:off x="574675" y="1145304"/>
              <a:ext cx="0" cy="297734"/>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 xmlns:a16="http://schemas.microsoft.com/office/drawing/2014/main" id="{55A659C5-91B1-4F83-81EE-2776B2D1C4C8}"/>
                </a:ext>
              </a:extLst>
            </p:cNvPr>
            <p:cNvCxnSpPr>
              <a:cxnSpLocks/>
            </p:cNvCxnSpPr>
            <p:nvPr/>
          </p:nvCxnSpPr>
          <p:spPr>
            <a:xfrm>
              <a:off x="685119" y="1145304"/>
              <a:ext cx="0" cy="183434"/>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8" name="矩形 7">
            <a:extLst>
              <a:ext uri="{FF2B5EF4-FFF2-40B4-BE49-F238E27FC236}">
                <a16:creationId xmlns="" xmlns:a16="http://schemas.microsoft.com/office/drawing/2014/main" id="{7084A84C-5203-4A7A-A6E5-D93CEACC834F}"/>
              </a:ext>
            </a:extLst>
          </p:cNvPr>
          <p:cNvSpPr/>
          <p:nvPr/>
        </p:nvSpPr>
        <p:spPr>
          <a:xfrm>
            <a:off x="713694" y="159932"/>
            <a:ext cx="5109091" cy="461665"/>
          </a:xfrm>
          <a:prstGeom prst="rect">
            <a:avLst/>
          </a:prstGeom>
        </p:spPr>
        <p:txBody>
          <a:bodyPr wrap="none">
            <a:spAutoFit/>
          </a:bodyPr>
          <a:lstStyle/>
          <a:p>
            <a:r>
              <a:rPr lang="en-US" altLang="zh-CN" sz="2400" b="1" dirty="0">
                <a:latin typeface="+mj-ea"/>
              </a:rPr>
              <a:t>《</a:t>
            </a:r>
            <a:r>
              <a:rPr lang="zh-CN" altLang="en-US" sz="2400" b="1" dirty="0">
                <a:latin typeface="+mj-ea"/>
              </a:rPr>
              <a:t>监察法出台的重要历史意义</a:t>
            </a:r>
            <a:r>
              <a:rPr lang="en-US" altLang="zh-CN" sz="2400" b="1" dirty="0" smtClean="0">
                <a:latin typeface="+mj-ea"/>
              </a:rPr>
              <a:t>》</a:t>
            </a:r>
            <a:r>
              <a:rPr lang="zh-CN" altLang="en-US" sz="2400" b="1" dirty="0" smtClean="0">
                <a:latin typeface="+mj-ea"/>
              </a:rPr>
              <a:t>之三</a:t>
            </a:r>
            <a:endParaRPr lang="zh-CN" altLang="en-US" sz="2400" b="1" dirty="0">
              <a:latin typeface="+mj-ea"/>
              <a:ea typeface="+mj-ea"/>
            </a:endParaRPr>
          </a:p>
        </p:txBody>
      </p:sp>
      <p:sp>
        <p:nvSpPr>
          <p:cNvPr id="9" name="矩形 8">
            <a:extLst>
              <a:ext uri="{FF2B5EF4-FFF2-40B4-BE49-F238E27FC236}">
                <a16:creationId xmlns="" xmlns:a16="http://schemas.microsoft.com/office/drawing/2014/main" id="{522B66C1-4F5D-4EB8-9303-85D9FD58AAC4}"/>
              </a:ext>
            </a:extLst>
          </p:cNvPr>
          <p:cNvSpPr/>
          <p:nvPr/>
        </p:nvSpPr>
        <p:spPr>
          <a:xfrm>
            <a:off x="713694" y="969166"/>
            <a:ext cx="7204480" cy="830997"/>
          </a:xfrm>
          <a:prstGeom prst="rect">
            <a:avLst/>
          </a:prstGeom>
        </p:spPr>
        <p:txBody>
          <a:bodyPr wrap="square">
            <a:spAutoFit/>
          </a:bodyPr>
          <a:lstStyle/>
          <a:p>
            <a:r>
              <a:rPr lang="zh-CN" altLang="en-US" sz="2400" b="1" dirty="0">
                <a:solidFill>
                  <a:schemeClr val="accent1"/>
                </a:solidFill>
                <a:latin typeface="+mn-ea"/>
              </a:rPr>
              <a:t>制定监察法是总结党的十八大以来反腐败实践经验，为新形势下反腐败斗争提供坚强法治保障的现实需要</a:t>
            </a:r>
          </a:p>
        </p:txBody>
      </p:sp>
      <p:sp>
        <p:nvSpPr>
          <p:cNvPr id="10" name="矩形 9">
            <a:extLst>
              <a:ext uri="{FF2B5EF4-FFF2-40B4-BE49-F238E27FC236}">
                <a16:creationId xmlns="" xmlns:a16="http://schemas.microsoft.com/office/drawing/2014/main" id="{3DFB285E-7B96-44FC-A5D4-90679FBB5C10}"/>
              </a:ext>
            </a:extLst>
          </p:cNvPr>
          <p:cNvSpPr>
            <a:spLocks noChangeArrowheads="1"/>
          </p:cNvSpPr>
          <p:nvPr/>
        </p:nvSpPr>
        <p:spPr bwMode="auto">
          <a:xfrm>
            <a:off x="0" y="1886552"/>
            <a:ext cx="828040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2000" b="1" dirty="0" smtClean="0">
                <a:latin typeface="微软雅黑" panose="020B0503020204020204" pitchFamily="34" charset="-122"/>
                <a:ea typeface="微软雅黑" panose="020B0503020204020204" pitchFamily="34" charset="-122"/>
              </a:rPr>
              <a:t>       党</a:t>
            </a:r>
            <a:r>
              <a:rPr lang="zh-CN" altLang="en-US" sz="2000" b="1" dirty="0">
                <a:latin typeface="微软雅黑" panose="020B0503020204020204" pitchFamily="34" charset="-122"/>
                <a:ea typeface="微软雅黑" panose="020B0503020204020204" pitchFamily="34" charset="-122"/>
              </a:rPr>
              <a:t>的十八大以来，以习近平同志为核心的党中央坚持反腐败无禁区、全覆盖、零容忍，以雷霆万钧之势，坚定不移“打虎”、“拍蝇”、“猎狐”，不敢腐的目标初步实现，不能腐的笼子越扎越牢，不想腐的堤坝正在构筑。制定监察法是总结党的十八大以来反腐败实践经验，为新形势下反腐败斗争提供坚强法治保障的现实</a:t>
            </a:r>
            <a:r>
              <a:rPr lang="zh-CN" altLang="en-US" sz="2000" b="1" dirty="0" smtClean="0">
                <a:latin typeface="微软雅黑" panose="020B0503020204020204" pitchFamily="34" charset="-122"/>
                <a:ea typeface="微软雅黑" panose="020B0503020204020204" pitchFamily="34" charset="-122"/>
              </a:rPr>
              <a:t>需要。</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6081063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iterate type="lt">
                                    <p:tmPct val="5882"/>
                                  </p:iterate>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ppt_y</p:attrName>
                                        </p:attrNameLst>
                                      </p:cBhvr>
                                      <p:tavLst>
                                        <p:tav tm="0">
                                          <p:val>
                                            <p:strVal val="#ppt_y+#ppt_h*1.125000"/>
                                          </p:val>
                                        </p:tav>
                                        <p:tav tm="100000">
                                          <p:val>
                                            <p:strVal val="#ppt_y"/>
                                          </p:val>
                                        </p:tav>
                                      </p:tavLst>
                                    </p:anim>
                                    <p:animEffect transition="in" filter="wipe(up)">
                                      <p:cBhvr>
                                        <p:cTn id="13" dur="500"/>
                                        <p:tgtEl>
                                          <p:spTgt spid="9"/>
                                        </p:tgtEl>
                                      </p:cBhvr>
                                    </p:animEffect>
                                  </p:childTnLst>
                                </p:cTn>
                              </p:par>
                              <p:par>
                                <p:cTn id="14" presetID="42" presetClass="entr" presetSubtype="0" fill="hold" grpId="0" nodeType="withEffect">
                                  <p:stCondLst>
                                    <p:cond delay="0"/>
                                  </p:stCondLst>
                                  <p:iterate type="lt">
                                    <p:tmPct val="1942"/>
                                  </p:iterate>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anim calcmode="lin" valueType="num">
                                      <p:cBhvr>
                                        <p:cTn id="17" dur="500" fill="hold"/>
                                        <p:tgtEl>
                                          <p:spTgt spid="10"/>
                                        </p:tgtEl>
                                        <p:attrNameLst>
                                          <p:attrName>ppt_x</p:attrName>
                                        </p:attrNameLst>
                                      </p:cBhvr>
                                      <p:tavLst>
                                        <p:tav tm="0">
                                          <p:val>
                                            <p:strVal val="#ppt_x"/>
                                          </p:val>
                                        </p:tav>
                                        <p:tav tm="100000">
                                          <p:val>
                                            <p:strVal val="#ppt_x"/>
                                          </p:val>
                                        </p:tav>
                                      </p:tavLst>
                                    </p:anim>
                                    <p:anim calcmode="lin" valueType="num">
                                      <p:cBhvr>
                                        <p:cTn id="18"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6="http://schemas.microsoft.com/office/drawing/2014/main" id="{7A5271E6-7BF0-4C25-9F0E-5EC0FE44A10B}"/>
              </a:ext>
            </a:extLst>
          </p:cNvPr>
          <p:cNvGrpSpPr/>
          <p:nvPr/>
        </p:nvGrpSpPr>
        <p:grpSpPr>
          <a:xfrm flipV="1">
            <a:off x="345375" y="910474"/>
            <a:ext cx="224744" cy="298764"/>
            <a:chOff x="460375" y="1145304"/>
            <a:chExt cx="224744" cy="386843"/>
          </a:xfrm>
        </p:grpSpPr>
        <p:cxnSp>
          <p:nvCxnSpPr>
            <p:cNvPr id="4" name="直接连接符 3">
              <a:extLst>
                <a:ext uri="{FF2B5EF4-FFF2-40B4-BE49-F238E27FC236}">
                  <a16:creationId xmlns="" xmlns:a16="http://schemas.microsoft.com/office/drawing/2014/main" id="{31950DD4-F40B-46FE-8D8A-20D2D8799855}"/>
                </a:ext>
              </a:extLst>
            </p:cNvPr>
            <p:cNvCxnSpPr/>
            <p:nvPr/>
          </p:nvCxnSpPr>
          <p:spPr>
            <a:xfrm>
              <a:off x="460375" y="1145304"/>
              <a:ext cx="0" cy="38684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 xmlns:a16="http://schemas.microsoft.com/office/drawing/2014/main" id="{28D325F1-AD2E-401F-8A5E-E4F3D8204BAC}"/>
                </a:ext>
              </a:extLst>
            </p:cNvPr>
            <p:cNvCxnSpPr>
              <a:cxnSpLocks/>
            </p:cNvCxnSpPr>
            <p:nvPr/>
          </p:nvCxnSpPr>
          <p:spPr>
            <a:xfrm>
              <a:off x="574675" y="1145304"/>
              <a:ext cx="0" cy="297734"/>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 xmlns:a16="http://schemas.microsoft.com/office/drawing/2014/main" id="{55A659C5-91B1-4F83-81EE-2776B2D1C4C8}"/>
                </a:ext>
              </a:extLst>
            </p:cNvPr>
            <p:cNvCxnSpPr>
              <a:cxnSpLocks/>
            </p:cNvCxnSpPr>
            <p:nvPr/>
          </p:nvCxnSpPr>
          <p:spPr>
            <a:xfrm>
              <a:off x="685119" y="1145304"/>
              <a:ext cx="0" cy="183434"/>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7" name="矩形 17">
            <a:extLst>
              <a:ext uri="{FF2B5EF4-FFF2-40B4-BE49-F238E27FC236}">
                <a16:creationId xmlns="" xmlns:a16="http://schemas.microsoft.com/office/drawing/2014/main" id="{3DFB285E-7B96-44FC-A5D4-90679FBB5C10}"/>
              </a:ext>
            </a:extLst>
          </p:cNvPr>
          <p:cNvSpPr>
            <a:spLocks noChangeArrowheads="1"/>
          </p:cNvSpPr>
          <p:nvPr/>
        </p:nvSpPr>
        <p:spPr bwMode="auto">
          <a:xfrm>
            <a:off x="397842" y="1102656"/>
            <a:ext cx="370370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2000" b="1" dirty="0" smtClean="0">
                <a:solidFill>
                  <a:srgbClr val="C00000"/>
                </a:solidFill>
                <a:latin typeface="微软雅黑" panose="020B0503020204020204" pitchFamily="34" charset="-122"/>
                <a:ea typeface="微软雅黑" panose="020B0503020204020204" pitchFamily="34" charset="-122"/>
              </a:rPr>
              <a:t>      国家监察体制改革三步走</a:t>
            </a:r>
            <a:endParaRPr lang="zh-CN" altLang="en-US" sz="1600" b="1" dirty="0">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 xmlns:a16="http://schemas.microsoft.com/office/drawing/2014/main" id="{7084A84C-5203-4A7A-A6E5-D93CEACC834F}"/>
              </a:ext>
            </a:extLst>
          </p:cNvPr>
          <p:cNvSpPr/>
          <p:nvPr/>
        </p:nvSpPr>
        <p:spPr>
          <a:xfrm>
            <a:off x="713694" y="159932"/>
            <a:ext cx="5109091" cy="461665"/>
          </a:xfrm>
          <a:prstGeom prst="rect">
            <a:avLst/>
          </a:prstGeom>
        </p:spPr>
        <p:txBody>
          <a:bodyPr wrap="none">
            <a:spAutoFit/>
          </a:bodyPr>
          <a:lstStyle/>
          <a:p>
            <a:r>
              <a:rPr lang="en-US" altLang="zh-CN" sz="2400" b="1" dirty="0">
                <a:latin typeface="+mj-ea"/>
              </a:rPr>
              <a:t>《</a:t>
            </a:r>
            <a:r>
              <a:rPr lang="zh-CN" altLang="en-US" sz="2400" b="1" dirty="0">
                <a:latin typeface="+mj-ea"/>
              </a:rPr>
              <a:t>监察法出台的重要历史意义</a:t>
            </a:r>
            <a:r>
              <a:rPr lang="en-US" altLang="zh-CN" sz="2400" b="1" dirty="0" smtClean="0">
                <a:latin typeface="+mj-ea"/>
              </a:rPr>
              <a:t>》</a:t>
            </a:r>
            <a:r>
              <a:rPr lang="zh-CN" altLang="en-US" sz="2400" b="1" dirty="0" smtClean="0">
                <a:latin typeface="+mj-ea"/>
              </a:rPr>
              <a:t>之三</a:t>
            </a:r>
            <a:endParaRPr lang="zh-CN" altLang="en-US" sz="2400" b="1" dirty="0">
              <a:latin typeface="+mj-ea"/>
              <a:ea typeface="+mj-ea"/>
            </a:endParaRPr>
          </a:p>
        </p:txBody>
      </p:sp>
      <p:sp>
        <p:nvSpPr>
          <p:cNvPr id="9" name="矩形 13">
            <a:extLst>
              <a:ext uri="{FF2B5EF4-FFF2-40B4-BE49-F238E27FC236}">
                <a16:creationId xmlns="" xmlns:a16="http://schemas.microsoft.com/office/drawing/2014/main" id="{EFC8DD3C-0631-4D52-B4F8-1922024F60A2}"/>
              </a:ext>
            </a:extLst>
          </p:cNvPr>
          <p:cNvSpPr>
            <a:spLocks noChangeArrowheads="1"/>
          </p:cNvSpPr>
          <p:nvPr/>
        </p:nvSpPr>
        <p:spPr bwMode="auto">
          <a:xfrm>
            <a:off x="1550922" y="1780016"/>
            <a:ext cx="74207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r>
              <a:rPr lang="en-US" altLang="zh-CN" sz="1600" b="1" dirty="0">
                <a:latin typeface="宋体" panose="02010600030101010101" pitchFamily="2" charset="-122"/>
              </a:rPr>
              <a:t>2016</a:t>
            </a:r>
            <a:r>
              <a:rPr lang="zh-CN" altLang="en-US" sz="1600" b="1" dirty="0">
                <a:latin typeface="宋体" panose="02010600030101010101" pitchFamily="2" charset="-122"/>
              </a:rPr>
              <a:t>年</a:t>
            </a:r>
            <a:r>
              <a:rPr lang="en-US" altLang="zh-CN" sz="1600" b="1" dirty="0">
                <a:latin typeface="宋体" panose="02010600030101010101" pitchFamily="2" charset="-122"/>
              </a:rPr>
              <a:t>12</a:t>
            </a:r>
            <a:r>
              <a:rPr lang="zh-CN" altLang="en-US" sz="1600" b="1" dirty="0">
                <a:latin typeface="宋体" panose="02010600030101010101" pitchFamily="2" charset="-122"/>
              </a:rPr>
              <a:t>月，十二届全国人大常委会第二十五次会议通过</a:t>
            </a:r>
            <a:r>
              <a:rPr lang="en-US" altLang="zh-CN" sz="1600" b="1" dirty="0">
                <a:latin typeface="宋体" panose="02010600030101010101" pitchFamily="2" charset="-122"/>
              </a:rPr>
              <a:t>《</a:t>
            </a:r>
            <a:r>
              <a:rPr lang="zh-CN" altLang="en-US" sz="1600" b="1" dirty="0">
                <a:latin typeface="宋体" panose="02010600030101010101" pitchFamily="2" charset="-122"/>
              </a:rPr>
              <a:t>全国人民代表大会常务委员会关于在北京市、山西省、浙江省开展国家监察体制改革试点工作的决定</a:t>
            </a:r>
            <a:r>
              <a:rPr lang="en-US" altLang="zh-CN" sz="1600" b="1" dirty="0">
                <a:latin typeface="宋体" panose="02010600030101010101" pitchFamily="2" charset="-122"/>
              </a:rPr>
              <a:t>》</a:t>
            </a:r>
            <a:endParaRPr lang="zh-CN" altLang="en-US" sz="1600" b="1" dirty="0">
              <a:latin typeface="宋体" panose="02010600030101010101" pitchFamily="2" charset="-122"/>
            </a:endParaRPr>
          </a:p>
        </p:txBody>
      </p:sp>
      <p:sp>
        <p:nvSpPr>
          <p:cNvPr id="10" name="矩形 14">
            <a:extLst>
              <a:ext uri="{FF2B5EF4-FFF2-40B4-BE49-F238E27FC236}">
                <a16:creationId xmlns="" xmlns:a16="http://schemas.microsoft.com/office/drawing/2014/main" id="{46085494-5158-4CDC-A434-DBEBA585658E}"/>
              </a:ext>
            </a:extLst>
          </p:cNvPr>
          <p:cNvSpPr>
            <a:spLocks noChangeArrowheads="1"/>
          </p:cNvSpPr>
          <p:nvPr/>
        </p:nvSpPr>
        <p:spPr bwMode="auto">
          <a:xfrm>
            <a:off x="1550923" y="2703346"/>
            <a:ext cx="742079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r>
              <a:rPr lang="zh-CN" altLang="en-US" sz="1600" b="1" dirty="0">
                <a:latin typeface="宋体" panose="02010600030101010101" pitchFamily="2" charset="-122"/>
              </a:rPr>
              <a:t>在认真总结三省市试点工作经验的基础上，</a:t>
            </a:r>
            <a:r>
              <a:rPr lang="en-US" altLang="zh-CN" sz="1600" b="1" dirty="0">
                <a:latin typeface="宋体" panose="02010600030101010101" pitchFamily="2" charset="-122"/>
              </a:rPr>
              <a:t>2017</a:t>
            </a:r>
            <a:r>
              <a:rPr lang="zh-CN" altLang="en-US" sz="1600" b="1" dirty="0">
                <a:latin typeface="宋体" panose="02010600030101010101" pitchFamily="2" charset="-122"/>
              </a:rPr>
              <a:t>年</a:t>
            </a:r>
            <a:r>
              <a:rPr lang="en-US" altLang="zh-CN" sz="1600" b="1" dirty="0">
                <a:latin typeface="宋体" panose="02010600030101010101" pitchFamily="2" charset="-122"/>
              </a:rPr>
              <a:t>11</a:t>
            </a:r>
            <a:r>
              <a:rPr lang="zh-CN" altLang="en-US" sz="1600" b="1" dirty="0">
                <a:latin typeface="宋体" panose="02010600030101010101" pitchFamily="2" charset="-122"/>
              </a:rPr>
              <a:t>月，十二届全国人大常委会第三十次会议通过</a:t>
            </a:r>
            <a:r>
              <a:rPr lang="en-US" altLang="zh-CN" sz="1600" b="1" dirty="0">
                <a:latin typeface="宋体" panose="02010600030101010101" pitchFamily="2" charset="-122"/>
              </a:rPr>
              <a:t>《</a:t>
            </a:r>
            <a:r>
              <a:rPr lang="zh-CN" altLang="en-US" sz="1600" b="1" dirty="0">
                <a:latin typeface="宋体" panose="02010600030101010101" pitchFamily="2" charset="-122"/>
              </a:rPr>
              <a:t>全国人民代表大会常务委员会关于在全国各地推开国家监察体制改革试点工作的决定</a:t>
            </a:r>
            <a:r>
              <a:rPr lang="en-US" altLang="zh-CN" sz="1600" b="1" dirty="0">
                <a:latin typeface="宋体" panose="02010600030101010101" pitchFamily="2" charset="-122"/>
              </a:rPr>
              <a:t>》</a:t>
            </a:r>
            <a:r>
              <a:rPr lang="zh-CN" altLang="en-US" sz="1600" b="1" dirty="0">
                <a:latin typeface="宋体" panose="02010600030101010101" pitchFamily="2" charset="-122"/>
              </a:rPr>
              <a:t>，国家监察体制改革试点工作在全国有序推开，目前，省、市、县三级监察委员会已经全部组建</a:t>
            </a:r>
            <a:r>
              <a:rPr lang="zh-CN" altLang="en-US" sz="1600" b="1" dirty="0" smtClean="0">
                <a:latin typeface="宋体" panose="02010600030101010101" pitchFamily="2" charset="-122"/>
              </a:rPr>
              <a:t>成立。</a:t>
            </a:r>
            <a:endParaRPr lang="zh-CN" altLang="en-US" sz="1600" b="1" dirty="0">
              <a:latin typeface="宋体" panose="02010600030101010101" pitchFamily="2" charset="-122"/>
            </a:endParaRPr>
          </a:p>
        </p:txBody>
      </p:sp>
      <p:sp>
        <p:nvSpPr>
          <p:cNvPr id="11" name="矩形 16">
            <a:extLst>
              <a:ext uri="{FF2B5EF4-FFF2-40B4-BE49-F238E27FC236}">
                <a16:creationId xmlns="" xmlns:a16="http://schemas.microsoft.com/office/drawing/2014/main" id="{872955DE-9376-4A93-BD84-9F0DD22BBED1}"/>
              </a:ext>
            </a:extLst>
          </p:cNvPr>
          <p:cNvSpPr>
            <a:spLocks noChangeArrowheads="1"/>
          </p:cNvSpPr>
          <p:nvPr/>
        </p:nvSpPr>
        <p:spPr bwMode="auto">
          <a:xfrm>
            <a:off x="1550922" y="4119119"/>
            <a:ext cx="73346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r>
              <a:rPr lang="en-US" altLang="zh-CN" sz="1600" b="1" dirty="0">
                <a:latin typeface="宋体" panose="02010600030101010101" pitchFamily="2" charset="-122"/>
              </a:rPr>
              <a:t>2018</a:t>
            </a:r>
            <a:r>
              <a:rPr lang="zh-CN" altLang="en-US" sz="1600" b="1" dirty="0">
                <a:latin typeface="宋体" panose="02010600030101010101" pitchFamily="2" charset="-122"/>
              </a:rPr>
              <a:t>年</a:t>
            </a:r>
            <a:r>
              <a:rPr lang="en-US" altLang="zh-CN" sz="1600" b="1" dirty="0">
                <a:latin typeface="宋体" panose="02010600030101010101" pitchFamily="2" charset="-122"/>
              </a:rPr>
              <a:t>3</a:t>
            </a:r>
            <a:r>
              <a:rPr lang="zh-CN" altLang="en-US" sz="1600" b="1" dirty="0">
                <a:latin typeface="宋体" panose="02010600030101010101" pitchFamily="2" charset="-122"/>
              </a:rPr>
              <a:t>月</a:t>
            </a:r>
            <a:r>
              <a:rPr lang="en-US" altLang="zh-CN" sz="1600" b="1" dirty="0">
                <a:latin typeface="宋体" panose="02010600030101010101" pitchFamily="2" charset="-122"/>
              </a:rPr>
              <a:t>20</a:t>
            </a:r>
            <a:r>
              <a:rPr lang="zh-CN" altLang="en-US" sz="1600" b="1" dirty="0">
                <a:latin typeface="宋体" panose="02010600030101010101" pitchFamily="2" charset="-122"/>
              </a:rPr>
              <a:t>日第十三届全国人大一次会议第八次全体会议表决通过了</a:t>
            </a:r>
            <a:r>
              <a:rPr lang="en-US" altLang="zh-CN" sz="1600" b="1" dirty="0">
                <a:latin typeface="宋体" panose="02010600030101010101" pitchFamily="2" charset="-122"/>
              </a:rPr>
              <a:t>《</a:t>
            </a:r>
            <a:r>
              <a:rPr lang="zh-CN" altLang="en-US" sz="1600" b="1" dirty="0">
                <a:latin typeface="宋体" panose="02010600030101010101" pitchFamily="2" charset="-122"/>
              </a:rPr>
              <a:t>中华人民共和国监察法</a:t>
            </a:r>
            <a:r>
              <a:rPr lang="en-US" altLang="zh-CN" sz="1600" b="1" dirty="0">
                <a:latin typeface="宋体" panose="02010600030101010101" pitchFamily="2" charset="-122"/>
              </a:rPr>
              <a:t>》</a:t>
            </a:r>
            <a:r>
              <a:rPr lang="zh-CN" altLang="en-US" sz="1600" b="1" dirty="0" smtClean="0">
                <a:latin typeface="宋体" panose="02010600030101010101" pitchFamily="2" charset="-122"/>
              </a:rPr>
              <a:t>，实现了</a:t>
            </a:r>
            <a:r>
              <a:rPr lang="zh-CN" altLang="en-US" sz="1600" b="1" dirty="0">
                <a:latin typeface="宋体" panose="02010600030101010101" pitchFamily="2" charset="-122"/>
              </a:rPr>
              <a:t>全面从严治党与全面依法治国的有机</a:t>
            </a:r>
            <a:r>
              <a:rPr lang="zh-CN" altLang="en-US" sz="1600" b="1" dirty="0" smtClean="0">
                <a:latin typeface="宋体" panose="02010600030101010101" pitchFamily="2" charset="-122"/>
              </a:rPr>
              <a:t>统一。</a:t>
            </a:r>
            <a:endParaRPr lang="zh-CN" altLang="en-US" sz="1600" dirty="0">
              <a:latin typeface="宋体" panose="02010600030101010101" pitchFamily="2" charset="-122"/>
            </a:endParaRPr>
          </a:p>
        </p:txBody>
      </p:sp>
      <p:sp>
        <p:nvSpPr>
          <p:cNvPr id="12" name="椭圆 11">
            <a:extLst>
              <a:ext uri="{FF2B5EF4-FFF2-40B4-BE49-F238E27FC236}">
                <a16:creationId xmlns="" xmlns:a16="http://schemas.microsoft.com/office/drawing/2014/main" id="{F822DEDB-BD5F-4520-B89A-39AD1AC128A5}"/>
              </a:ext>
            </a:extLst>
          </p:cNvPr>
          <p:cNvSpPr/>
          <p:nvPr/>
        </p:nvSpPr>
        <p:spPr>
          <a:xfrm>
            <a:off x="713694" y="1881208"/>
            <a:ext cx="547687" cy="3150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mn-ea"/>
              </a:rPr>
              <a:t>1</a:t>
            </a:r>
            <a:endParaRPr lang="zh-CN" altLang="en-US" sz="2400" b="1" dirty="0">
              <a:latin typeface="+mn-ea"/>
            </a:endParaRPr>
          </a:p>
        </p:txBody>
      </p:sp>
      <p:sp>
        <p:nvSpPr>
          <p:cNvPr id="13" name="椭圆 12">
            <a:extLst>
              <a:ext uri="{FF2B5EF4-FFF2-40B4-BE49-F238E27FC236}">
                <a16:creationId xmlns="" xmlns:a16="http://schemas.microsoft.com/office/drawing/2014/main" id="{D105A0DA-0A27-4D45-AC2D-8854CDDBB112}"/>
              </a:ext>
            </a:extLst>
          </p:cNvPr>
          <p:cNvSpPr/>
          <p:nvPr/>
        </p:nvSpPr>
        <p:spPr>
          <a:xfrm>
            <a:off x="713692" y="3056009"/>
            <a:ext cx="547687" cy="3150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mn-ea"/>
              </a:rPr>
              <a:t>2</a:t>
            </a:r>
            <a:endParaRPr lang="zh-CN" altLang="en-US" sz="2400" b="1" dirty="0">
              <a:latin typeface="+mn-ea"/>
            </a:endParaRPr>
          </a:p>
        </p:txBody>
      </p:sp>
      <p:sp>
        <p:nvSpPr>
          <p:cNvPr id="14" name="椭圆 13">
            <a:extLst>
              <a:ext uri="{FF2B5EF4-FFF2-40B4-BE49-F238E27FC236}">
                <a16:creationId xmlns="" xmlns:a16="http://schemas.microsoft.com/office/drawing/2014/main" id="{FBB484D0-2E00-4038-B721-F379DAC55D74}"/>
              </a:ext>
            </a:extLst>
          </p:cNvPr>
          <p:cNvSpPr/>
          <p:nvPr/>
        </p:nvSpPr>
        <p:spPr>
          <a:xfrm>
            <a:off x="713693" y="4230811"/>
            <a:ext cx="547687" cy="3150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mn-ea"/>
              </a:rPr>
              <a:t>3</a:t>
            </a:r>
            <a:endParaRPr lang="zh-CN" altLang="en-US" sz="2400" b="1" dirty="0">
              <a:latin typeface="+mn-ea"/>
            </a:endParaRPr>
          </a:p>
        </p:txBody>
      </p:sp>
    </p:spTree>
    <p:extLst>
      <p:ext uri="{BB962C8B-B14F-4D97-AF65-F5344CB8AC3E}">
        <p14:creationId xmlns:p14="http://schemas.microsoft.com/office/powerpoint/2010/main" val="44818626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iterate type="lt">
                                    <p:tmPct val="1942"/>
                                  </p:iterate>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anim calcmode="lin" valueType="num">
                                      <p:cBhvr>
                                        <p:cTn id="12" dur="500" fill="hold"/>
                                        <p:tgtEl>
                                          <p:spTgt spid="7"/>
                                        </p:tgtEl>
                                        <p:attrNameLst>
                                          <p:attrName>ppt_x</p:attrName>
                                        </p:attrNameLst>
                                      </p:cBhvr>
                                      <p:tavLst>
                                        <p:tav tm="0">
                                          <p:val>
                                            <p:strVal val="#ppt_x"/>
                                          </p:val>
                                        </p:tav>
                                        <p:tav tm="100000">
                                          <p:val>
                                            <p:strVal val="#ppt_x"/>
                                          </p:val>
                                        </p:tav>
                                      </p:tavLst>
                                    </p:anim>
                                    <p:anim calcmode="lin" valueType="num">
                                      <p:cBhvr>
                                        <p:cTn id="13" dur="5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597"/>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2" presetClass="entr" presetSubtype="2"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1+#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1097"/>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par>
                                <p:cTn id="30" presetID="2" presetClass="entr" presetSubtype="2"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1+#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childTnLst>
                          </p:cTn>
                        </p:par>
                        <p:par>
                          <p:cTn id="34" fill="hold">
                            <p:stCondLst>
                              <p:cond delay="1597"/>
                            </p:stCondLst>
                            <p:childTnLst>
                              <p:par>
                                <p:cTn id="35" presetID="53" presetClass="entr" presetSubtype="16"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par>
                                <p:cTn id="40" presetID="2" presetClass="entr" presetSubtype="2"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1+#ppt_w/2"/>
                                          </p:val>
                                        </p:tav>
                                        <p:tav tm="100000">
                                          <p:val>
                                            <p:strVal val="#ppt_x"/>
                                          </p:val>
                                        </p:tav>
                                      </p:tavLst>
                                    </p:anim>
                                    <p:anim calcmode="lin" valueType="num">
                                      <p:cBhvr additive="base">
                                        <p:cTn id="4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 xmlns:a16="http://schemas.microsoft.com/office/drawing/2014/main" id="{7084A84C-5203-4A7A-A6E5-D93CEACC834F}"/>
              </a:ext>
            </a:extLst>
          </p:cNvPr>
          <p:cNvSpPr/>
          <p:nvPr/>
        </p:nvSpPr>
        <p:spPr>
          <a:xfrm>
            <a:off x="713694" y="159932"/>
            <a:ext cx="5109091" cy="461665"/>
          </a:xfrm>
          <a:prstGeom prst="rect">
            <a:avLst/>
          </a:prstGeom>
        </p:spPr>
        <p:txBody>
          <a:bodyPr wrap="none">
            <a:spAutoFit/>
          </a:bodyPr>
          <a:lstStyle/>
          <a:p>
            <a:r>
              <a:rPr lang="en-US" altLang="zh-CN" sz="2400" b="1" dirty="0">
                <a:latin typeface="+mj-ea"/>
              </a:rPr>
              <a:t>《</a:t>
            </a:r>
            <a:r>
              <a:rPr lang="zh-CN" altLang="en-US" sz="2400" b="1" dirty="0">
                <a:latin typeface="+mj-ea"/>
              </a:rPr>
              <a:t>监察法出台的重要历史意义</a:t>
            </a:r>
            <a:r>
              <a:rPr lang="en-US" altLang="zh-CN" sz="2400" b="1" dirty="0">
                <a:latin typeface="+mj-ea"/>
              </a:rPr>
              <a:t>》</a:t>
            </a:r>
            <a:r>
              <a:rPr lang="zh-CN" altLang="en-US" sz="2400" b="1" dirty="0">
                <a:latin typeface="+mj-ea"/>
              </a:rPr>
              <a:t>之三</a:t>
            </a:r>
          </a:p>
        </p:txBody>
      </p:sp>
      <p:sp>
        <p:nvSpPr>
          <p:cNvPr id="6" name="矩形 5">
            <a:extLst>
              <a:ext uri="{FF2B5EF4-FFF2-40B4-BE49-F238E27FC236}">
                <a16:creationId xmlns="" xmlns:a16="http://schemas.microsoft.com/office/drawing/2014/main" id="{6CEECA95-DB22-4AFF-8AF9-E0FFB0F62E56}"/>
              </a:ext>
            </a:extLst>
          </p:cNvPr>
          <p:cNvSpPr/>
          <p:nvPr/>
        </p:nvSpPr>
        <p:spPr>
          <a:xfrm>
            <a:off x="792434" y="976502"/>
            <a:ext cx="3877985" cy="461665"/>
          </a:xfrm>
          <a:prstGeom prst="rect">
            <a:avLst/>
          </a:prstGeom>
        </p:spPr>
        <p:txBody>
          <a:bodyPr wrap="none">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法律赋予监察委行使监察权</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grpSp>
        <p:nvGrpSpPr>
          <p:cNvPr id="7" name="组合 6">
            <a:extLst>
              <a:ext uri="{FF2B5EF4-FFF2-40B4-BE49-F238E27FC236}">
                <a16:creationId xmlns="" xmlns:a16="http://schemas.microsoft.com/office/drawing/2014/main" id="{65C9CDB6-5AB7-4381-BEEE-0B11484184F7}"/>
              </a:ext>
            </a:extLst>
          </p:cNvPr>
          <p:cNvGrpSpPr/>
          <p:nvPr/>
        </p:nvGrpSpPr>
        <p:grpSpPr>
          <a:xfrm flipV="1">
            <a:off x="460375" y="1048190"/>
            <a:ext cx="224744" cy="298764"/>
            <a:chOff x="460375" y="1145304"/>
            <a:chExt cx="224744" cy="386843"/>
          </a:xfrm>
        </p:grpSpPr>
        <p:cxnSp>
          <p:nvCxnSpPr>
            <p:cNvPr id="8" name="直接连接符 7">
              <a:extLst>
                <a:ext uri="{FF2B5EF4-FFF2-40B4-BE49-F238E27FC236}">
                  <a16:creationId xmlns="" xmlns:a16="http://schemas.microsoft.com/office/drawing/2014/main" id="{60187396-5B7F-4B4E-9A6F-1A6BFCE40317}"/>
                </a:ext>
              </a:extLst>
            </p:cNvPr>
            <p:cNvCxnSpPr/>
            <p:nvPr/>
          </p:nvCxnSpPr>
          <p:spPr>
            <a:xfrm>
              <a:off x="460375" y="1145304"/>
              <a:ext cx="0" cy="38684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 xmlns:a16="http://schemas.microsoft.com/office/drawing/2014/main" id="{3E6FEAF1-7088-47B1-9D22-B1EC57A59382}"/>
                </a:ext>
              </a:extLst>
            </p:cNvPr>
            <p:cNvCxnSpPr>
              <a:cxnSpLocks/>
            </p:cNvCxnSpPr>
            <p:nvPr/>
          </p:nvCxnSpPr>
          <p:spPr>
            <a:xfrm>
              <a:off x="574675" y="1145304"/>
              <a:ext cx="0" cy="297734"/>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 xmlns:a16="http://schemas.microsoft.com/office/drawing/2014/main" id="{B6BBC2AC-F716-494F-B42C-12BC78B1D56D}"/>
                </a:ext>
              </a:extLst>
            </p:cNvPr>
            <p:cNvCxnSpPr>
              <a:cxnSpLocks/>
            </p:cNvCxnSpPr>
            <p:nvPr/>
          </p:nvCxnSpPr>
          <p:spPr>
            <a:xfrm>
              <a:off x="685119" y="1145304"/>
              <a:ext cx="0" cy="183434"/>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 name="组合 2">
            <a:extLst>
              <a:ext uri="{FF2B5EF4-FFF2-40B4-BE49-F238E27FC236}">
                <a16:creationId xmlns="" xmlns:a16="http://schemas.microsoft.com/office/drawing/2014/main" id="{0169434F-D5DA-41B8-B39E-E81263C2D9AE}"/>
              </a:ext>
            </a:extLst>
          </p:cNvPr>
          <p:cNvGrpSpPr/>
          <p:nvPr/>
        </p:nvGrpSpPr>
        <p:grpSpPr>
          <a:xfrm>
            <a:off x="651148" y="1716657"/>
            <a:ext cx="3412801" cy="1404703"/>
            <a:chOff x="651148" y="1716657"/>
            <a:chExt cx="3412801" cy="1404703"/>
          </a:xfrm>
        </p:grpSpPr>
        <p:sp>
          <p:nvSpPr>
            <p:cNvPr id="4" name="矩形 15">
              <a:extLst>
                <a:ext uri="{FF2B5EF4-FFF2-40B4-BE49-F238E27FC236}">
                  <a16:creationId xmlns="" xmlns:a16="http://schemas.microsoft.com/office/drawing/2014/main" id="{75456B9D-5A12-40F9-9C2F-8EAD8F72E2A6}"/>
                </a:ext>
              </a:extLst>
            </p:cNvPr>
            <p:cNvSpPr>
              <a:spLocks noChangeArrowheads="1"/>
            </p:cNvSpPr>
            <p:nvPr/>
          </p:nvSpPr>
          <p:spPr bwMode="auto">
            <a:xfrm>
              <a:off x="1249807" y="2284240"/>
              <a:ext cx="28141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r>
                <a:rPr lang="zh-CN" altLang="en-US" b="1" dirty="0" smtClean="0">
                  <a:latin typeface="+mn-ea"/>
                  <a:ea typeface="+mn-ea"/>
                </a:rPr>
                <a:t>谈话</a:t>
              </a:r>
              <a:r>
                <a:rPr lang="zh-CN" altLang="en-US" b="1" dirty="0">
                  <a:latin typeface="+mn-ea"/>
                  <a:ea typeface="+mn-ea"/>
                </a:rPr>
                <a:t>、讯问、</a:t>
              </a:r>
              <a:r>
                <a:rPr lang="zh-CN" altLang="en-US" b="1" dirty="0" smtClean="0">
                  <a:latin typeface="+mn-ea"/>
                  <a:ea typeface="+mn-ea"/>
                </a:rPr>
                <a:t>询问</a:t>
              </a:r>
              <a:endParaRPr lang="zh-CN" altLang="en-US" b="1" dirty="0">
                <a:solidFill>
                  <a:srgbClr val="C00000"/>
                </a:solidFill>
                <a:latin typeface="+mn-ea"/>
                <a:ea typeface="+mn-ea"/>
              </a:endParaRPr>
            </a:p>
          </p:txBody>
        </p:sp>
        <p:sp>
          <p:nvSpPr>
            <p:cNvPr id="2" name="矩形 1">
              <a:extLst>
                <a:ext uri="{FF2B5EF4-FFF2-40B4-BE49-F238E27FC236}">
                  <a16:creationId xmlns="" xmlns:a16="http://schemas.microsoft.com/office/drawing/2014/main" id="{EC36389C-61BB-419D-BC65-728596E8DA70}"/>
                </a:ext>
              </a:extLst>
            </p:cNvPr>
            <p:cNvSpPr/>
            <p:nvPr/>
          </p:nvSpPr>
          <p:spPr>
            <a:xfrm>
              <a:off x="651148" y="1716657"/>
              <a:ext cx="3412800" cy="1404703"/>
            </a:xfrm>
            <a:prstGeom prst="rect">
              <a:avLst/>
            </a:prstGeom>
            <a:noFill/>
            <a:ln>
              <a:solidFill>
                <a:srgbClr val="B80B0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 xmlns:a16="http://schemas.microsoft.com/office/drawing/2014/main" id="{3F2784DB-5F04-44C0-A090-C933E60029DB}"/>
                </a:ext>
              </a:extLst>
            </p:cNvPr>
            <p:cNvSpPr/>
            <p:nvPr/>
          </p:nvSpPr>
          <p:spPr>
            <a:xfrm>
              <a:off x="835025" y="1869259"/>
              <a:ext cx="315016" cy="3150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1</a:t>
              </a:r>
              <a:endParaRPr lang="zh-CN" altLang="en-US" b="1" dirty="0"/>
            </a:p>
          </p:txBody>
        </p:sp>
      </p:grpSp>
      <p:grpSp>
        <p:nvGrpSpPr>
          <p:cNvPr id="13" name="组合 12">
            <a:extLst>
              <a:ext uri="{FF2B5EF4-FFF2-40B4-BE49-F238E27FC236}">
                <a16:creationId xmlns="" xmlns:a16="http://schemas.microsoft.com/office/drawing/2014/main" id="{C1D3E180-C234-4410-A7BE-F642CE383D25}"/>
              </a:ext>
            </a:extLst>
          </p:cNvPr>
          <p:cNvGrpSpPr/>
          <p:nvPr/>
        </p:nvGrpSpPr>
        <p:grpSpPr>
          <a:xfrm>
            <a:off x="5092582" y="1766554"/>
            <a:ext cx="3411708" cy="1404703"/>
            <a:chOff x="5098021" y="1716657"/>
            <a:chExt cx="3411708" cy="1404703"/>
          </a:xfrm>
        </p:grpSpPr>
        <p:sp>
          <p:nvSpPr>
            <p:cNvPr id="31" name="矩形 15">
              <a:extLst>
                <a:ext uri="{FF2B5EF4-FFF2-40B4-BE49-F238E27FC236}">
                  <a16:creationId xmlns="" xmlns:a16="http://schemas.microsoft.com/office/drawing/2014/main" id="{0E54E415-272F-467A-B7B6-413B2BFAE916}"/>
                </a:ext>
              </a:extLst>
            </p:cNvPr>
            <p:cNvSpPr>
              <a:spLocks noChangeArrowheads="1"/>
            </p:cNvSpPr>
            <p:nvPr/>
          </p:nvSpPr>
          <p:spPr bwMode="auto">
            <a:xfrm>
              <a:off x="5854365" y="2265119"/>
              <a:ext cx="25604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endParaRPr lang="zh-CN" altLang="en-US" sz="1400" b="1" dirty="0">
                <a:solidFill>
                  <a:srgbClr val="C00000"/>
                </a:solidFill>
                <a:latin typeface="微软雅黑" panose="020B0503020204020204" pitchFamily="34" charset="-122"/>
                <a:ea typeface="微软雅黑" panose="020B0503020204020204" pitchFamily="34" charset="-122"/>
              </a:endParaRPr>
            </a:p>
          </p:txBody>
        </p:sp>
        <p:sp>
          <p:nvSpPr>
            <p:cNvPr id="33" name="矩形 32">
              <a:extLst>
                <a:ext uri="{FF2B5EF4-FFF2-40B4-BE49-F238E27FC236}">
                  <a16:creationId xmlns="" xmlns:a16="http://schemas.microsoft.com/office/drawing/2014/main" id="{EAE94D33-F7AF-41EC-B197-C3DA54BA8E15}"/>
                </a:ext>
              </a:extLst>
            </p:cNvPr>
            <p:cNvSpPr/>
            <p:nvPr/>
          </p:nvSpPr>
          <p:spPr>
            <a:xfrm>
              <a:off x="5098021" y="1716657"/>
              <a:ext cx="3411708" cy="1404703"/>
            </a:xfrm>
            <a:prstGeom prst="rect">
              <a:avLst/>
            </a:prstGeom>
            <a:noFill/>
            <a:ln>
              <a:solidFill>
                <a:srgbClr val="B80B0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a:extLst>
                <a:ext uri="{FF2B5EF4-FFF2-40B4-BE49-F238E27FC236}">
                  <a16:creationId xmlns="" xmlns:a16="http://schemas.microsoft.com/office/drawing/2014/main" id="{8237748A-D678-43AA-8A04-87F1E29F63C3}"/>
                </a:ext>
              </a:extLst>
            </p:cNvPr>
            <p:cNvSpPr/>
            <p:nvPr/>
          </p:nvSpPr>
          <p:spPr>
            <a:xfrm>
              <a:off x="5309193" y="1858561"/>
              <a:ext cx="315016" cy="3150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2</a:t>
              </a:r>
              <a:endParaRPr lang="zh-CN" altLang="en-US" b="1" dirty="0"/>
            </a:p>
          </p:txBody>
        </p:sp>
      </p:grpSp>
      <p:grpSp>
        <p:nvGrpSpPr>
          <p:cNvPr id="11" name="组合 10">
            <a:extLst>
              <a:ext uri="{FF2B5EF4-FFF2-40B4-BE49-F238E27FC236}">
                <a16:creationId xmlns="" xmlns:a16="http://schemas.microsoft.com/office/drawing/2014/main" id="{313D7056-D184-416D-B480-4EB974198A12}"/>
              </a:ext>
            </a:extLst>
          </p:cNvPr>
          <p:cNvGrpSpPr/>
          <p:nvPr/>
        </p:nvGrpSpPr>
        <p:grpSpPr>
          <a:xfrm>
            <a:off x="645711" y="3298714"/>
            <a:ext cx="3412800" cy="1404703"/>
            <a:chOff x="645711" y="3298714"/>
            <a:chExt cx="3412800" cy="1404703"/>
          </a:xfrm>
        </p:grpSpPr>
        <p:sp>
          <p:nvSpPr>
            <p:cNvPr id="38" name="矩形 37">
              <a:extLst>
                <a:ext uri="{FF2B5EF4-FFF2-40B4-BE49-F238E27FC236}">
                  <a16:creationId xmlns="" xmlns:a16="http://schemas.microsoft.com/office/drawing/2014/main" id="{31C2C43F-F53F-4034-A240-E2AD4B5CC61C}"/>
                </a:ext>
              </a:extLst>
            </p:cNvPr>
            <p:cNvSpPr/>
            <p:nvPr/>
          </p:nvSpPr>
          <p:spPr>
            <a:xfrm>
              <a:off x="645711" y="3298714"/>
              <a:ext cx="3412800" cy="1404703"/>
            </a:xfrm>
            <a:prstGeom prst="rect">
              <a:avLst/>
            </a:prstGeom>
            <a:noFill/>
            <a:ln>
              <a:solidFill>
                <a:srgbClr val="B80B0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a:extLst>
                <a:ext uri="{FF2B5EF4-FFF2-40B4-BE49-F238E27FC236}">
                  <a16:creationId xmlns="" xmlns:a16="http://schemas.microsoft.com/office/drawing/2014/main" id="{BEF2C937-614F-4E6B-AFCE-490AD071756F}"/>
                </a:ext>
              </a:extLst>
            </p:cNvPr>
            <p:cNvSpPr/>
            <p:nvPr/>
          </p:nvSpPr>
          <p:spPr>
            <a:xfrm>
              <a:off x="829588" y="3451316"/>
              <a:ext cx="315016" cy="3150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3</a:t>
              </a:r>
              <a:endParaRPr lang="zh-CN" altLang="en-US" b="1" dirty="0"/>
            </a:p>
          </p:txBody>
        </p:sp>
      </p:grpSp>
      <p:grpSp>
        <p:nvGrpSpPr>
          <p:cNvPr id="14" name="组合 13">
            <a:extLst>
              <a:ext uri="{FF2B5EF4-FFF2-40B4-BE49-F238E27FC236}">
                <a16:creationId xmlns="" xmlns:a16="http://schemas.microsoft.com/office/drawing/2014/main" id="{4E9F5635-71CD-4540-9E12-22A7321CB437}"/>
              </a:ext>
            </a:extLst>
          </p:cNvPr>
          <p:cNvGrpSpPr/>
          <p:nvPr/>
        </p:nvGrpSpPr>
        <p:grpSpPr>
          <a:xfrm>
            <a:off x="5098020" y="3298714"/>
            <a:ext cx="3406271" cy="1404703"/>
            <a:chOff x="5098020" y="3298714"/>
            <a:chExt cx="3406271" cy="1404703"/>
          </a:xfrm>
        </p:grpSpPr>
        <p:sp>
          <p:nvSpPr>
            <p:cNvPr id="43" name="矩形 42">
              <a:extLst>
                <a:ext uri="{FF2B5EF4-FFF2-40B4-BE49-F238E27FC236}">
                  <a16:creationId xmlns="" xmlns:a16="http://schemas.microsoft.com/office/drawing/2014/main" id="{882B7802-7FF1-46C5-96D6-3AC6BC86E719}"/>
                </a:ext>
              </a:extLst>
            </p:cNvPr>
            <p:cNvSpPr/>
            <p:nvPr/>
          </p:nvSpPr>
          <p:spPr>
            <a:xfrm>
              <a:off x="5098020" y="3298714"/>
              <a:ext cx="3406271" cy="1404703"/>
            </a:xfrm>
            <a:prstGeom prst="rect">
              <a:avLst/>
            </a:prstGeom>
            <a:noFill/>
            <a:ln>
              <a:solidFill>
                <a:srgbClr val="B80B0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a:extLst>
                <a:ext uri="{FF2B5EF4-FFF2-40B4-BE49-F238E27FC236}">
                  <a16:creationId xmlns="" xmlns:a16="http://schemas.microsoft.com/office/drawing/2014/main" id="{EB3DA30C-6EC1-4068-8490-71CEC996A4CD}"/>
                </a:ext>
              </a:extLst>
            </p:cNvPr>
            <p:cNvSpPr/>
            <p:nvPr/>
          </p:nvSpPr>
          <p:spPr>
            <a:xfrm>
              <a:off x="5303754" y="3445328"/>
              <a:ext cx="311276" cy="3150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4</a:t>
              </a:r>
              <a:endParaRPr lang="zh-CN" altLang="en-US" b="1" dirty="0"/>
            </a:p>
          </p:txBody>
        </p:sp>
      </p:grpSp>
      <p:sp>
        <p:nvSpPr>
          <p:cNvPr id="45" name="矩形 44">
            <a:extLst>
              <a:ext uri="{FF2B5EF4-FFF2-40B4-BE49-F238E27FC236}">
                <a16:creationId xmlns="" xmlns:a16="http://schemas.microsoft.com/office/drawing/2014/main" id="{EB392C28-C89B-4718-B784-200C0666A0D1}"/>
              </a:ext>
            </a:extLst>
          </p:cNvPr>
          <p:cNvSpPr/>
          <p:nvPr/>
        </p:nvSpPr>
        <p:spPr>
          <a:xfrm>
            <a:off x="4295001" y="2553482"/>
            <a:ext cx="553998" cy="1323439"/>
          </a:xfrm>
          <a:prstGeom prst="rect">
            <a:avLst/>
          </a:prstGeom>
        </p:spPr>
        <p:txBody>
          <a:bodyPr vert="eaVert" wrap="none">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监察权力</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29" name="矩形 15">
            <a:extLst>
              <a:ext uri="{FF2B5EF4-FFF2-40B4-BE49-F238E27FC236}">
                <a16:creationId xmlns="" xmlns:a16="http://schemas.microsoft.com/office/drawing/2014/main" id="{75456B9D-5A12-40F9-9C2F-8EAD8F72E2A6}"/>
              </a:ext>
            </a:extLst>
          </p:cNvPr>
          <p:cNvSpPr>
            <a:spLocks noChangeArrowheads="1"/>
          </p:cNvSpPr>
          <p:nvPr/>
        </p:nvSpPr>
        <p:spPr bwMode="auto">
          <a:xfrm>
            <a:off x="5877632" y="2284238"/>
            <a:ext cx="23390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r>
              <a:rPr lang="zh-CN" altLang="en-US" b="1" dirty="0" smtClean="0">
                <a:latin typeface="+mn-ea"/>
                <a:ea typeface="+mn-ea"/>
              </a:rPr>
              <a:t>查询</a:t>
            </a:r>
            <a:r>
              <a:rPr lang="zh-CN" altLang="en-US" b="1" dirty="0">
                <a:latin typeface="+mn-ea"/>
                <a:ea typeface="+mn-ea"/>
              </a:rPr>
              <a:t>、冻结、调</a:t>
            </a:r>
            <a:r>
              <a:rPr lang="zh-CN" altLang="en-US" b="1" dirty="0" smtClean="0">
                <a:latin typeface="+mn-ea"/>
                <a:ea typeface="+mn-ea"/>
              </a:rPr>
              <a:t>取</a:t>
            </a:r>
            <a:endParaRPr lang="zh-CN" altLang="en-US" b="1" dirty="0">
              <a:solidFill>
                <a:srgbClr val="C00000"/>
              </a:solidFill>
              <a:latin typeface="+mn-ea"/>
              <a:ea typeface="+mn-ea"/>
            </a:endParaRPr>
          </a:p>
        </p:txBody>
      </p:sp>
      <p:sp>
        <p:nvSpPr>
          <p:cNvPr id="30" name="矩形 15">
            <a:extLst>
              <a:ext uri="{FF2B5EF4-FFF2-40B4-BE49-F238E27FC236}">
                <a16:creationId xmlns="" xmlns:a16="http://schemas.microsoft.com/office/drawing/2014/main" id="{75456B9D-5A12-40F9-9C2F-8EAD8F72E2A6}"/>
              </a:ext>
            </a:extLst>
          </p:cNvPr>
          <p:cNvSpPr>
            <a:spLocks noChangeArrowheads="1"/>
          </p:cNvSpPr>
          <p:nvPr/>
        </p:nvSpPr>
        <p:spPr bwMode="auto">
          <a:xfrm>
            <a:off x="1249807" y="3876921"/>
            <a:ext cx="23390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r>
              <a:rPr lang="zh-CN" altLang="en-US" b="1" dirty="0">
                <a:latin typeface="+mn-ea"/>
                <a:ea typeface="+mn-ea"/>
              </a:rPr>
              <a:t>查封、扣押、搜查</a:t>
            </a:r>
            <a:endParaRPr lang="zh-CN" altLang="en-US" b="1" dirty="0">
              <a:solidFill>
                <a:srgbClr val="C00000"/>
              </a:solidFill>
              <a:latin typeface="+mn-ea"/>
              <a:ea typeface="+mn-ea"/>
            </a:endParaRPr>
          </a:p>
        </p:txBody>
      </p:sp>
      <p:sp>
        <p:nvSpPr>
          <p:cNvPr id="35" name="矩形 15">
            <a:extLst>
              <a:ext uri="{FF2B5EF4-FFF2-40B4-BE49-F238E27FC236}">
                <a16:creationId xmlns="" xmlns:a16="http://schemas.microsoft.com/office/drawing/2014/main" id="{75456B9D-5A12-40F9-9C2F-8EAD8F72E2A6}"/>
              </a:ext>
            </a:extLst>
          </p:cNvPr>
          <p:cNvSpPr>
            <a:spLocks noChangeArrowheads="1"/>
          </p:cNvSpPr>
          <p:nvPr/>
        </p:nvSpPr>
        <p:spPr bwMode="auto">
          <a:xfrm>
            <a:off x="5745714" y="3876921"/>
            <a:ext cx="24709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r>
              <a:rPr lang="zh-CN" altLang="en-US" b="1" dirty="0">
                <a:latin typeface="+mn-ea"/>
                <a:ea typeface="+mn-ea"/>
              </a:rPr>
              <a:t>勘验检查、鉴定、留置</a:t>
            </a:r>
          </a:p>
        </p:txBody>
      </p:sp>
    </p:spTree>
    <p:extLst>
      <p:ext uri="{BB962C8B-B14F-4D97-AF65-F5344CB8AC3E}">
        <p14:creationId xmlns:p14="http://schemas.microsoft.com/office/powerpoint/2010/main" val="393410342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iterate type="lt">
                                    <p:tmPct val="5882"/>
                                  </p:iterate>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par>
                          <p:cTn id="14" fill="hold">
                            <p:stCondLst>
                              <p:cond delay="1324"/>
                            </p:stCondLst>
                            <p:childTnLst>
                              <p:par>
                                <p:cTn id="15" presetID="12" presetClass="entr" presetSubtype="4" fill="hold" grpId="0" nodeType="after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additive="base">
                                        <p:cTn id="17" dur="500"/>
                                        <p:tgtEl>
                                          <p:spTgt spid="45"/>
                                        </p:tgtEl>
                                        <p:attrNameLst>
                                          <p:attrName>ppt_y</p:attrName>
                                        </p:attrNameLst>
                                      </p:cBhvr>
                                      <p:tavLst>
                                        <p:tav tm="0">
                                          <p:val>
                                            <p:strVal val="#ppt_y+#ppt_h*1.125000"/>
                                          </p:val>
                                        </p:tav>
                                        <p:tav tm="100000">
                                          <p:val>
                                            <p:strVal val="#ppt_y"/>
                                          </p:val>
                                        </p:tav>
                                      </p:tavLst>
                                    </p:anim>
                                    <p:animEffect transition="in" filter="wipe(up)">
                                      <p:cBhvr>
                                        <p:cTn id="18" dur="500"/>
                                        <p:tgtEl>
                                          <p:spTgt spid="45"/>
                                        </p:tgtEl>
                                      </p:cBhvr>
                                    </p:animEffect>
                                  </p:childTnLst>
                                </p:cTn>
                              </p:par>
                            </p:childTnLst>
                          </p:cTn>
                        </p:par>
                        <p:par>
                          <p:cTn id="19" fill="hold">
                            <p:stCondLst>
                              <p:cond delay="1824"/>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324"/>
                            </p:stCondLst>
                            <p:childTnLst>
                              <p:par>
                                <p:cTn id="26" presetID="53" presetClass="entr" presetSubtype="16"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par>
                          <p:cTn id="31" fill="hold">
                            <p:stCondLst>
                              <p:cond delay="2824"/>
                            </p:stCondLst>
                            <p:childTnLst>
                              <p:par>
                                <p:cTn id="32" presetID="53" presetClass="entr" presetSubtype="16"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childTnLst>
                          </p:cTn>
                        </p:par>
                        <p:par>
                          <p:cTn id="37" fill="hold">
                            <p:stCondLst>
                              <p:cond delay="3324"/>
                            </p:stCondLst>
                            <p:childTnLst>
                              <p:par>
                                <p:cTn id="38" presetID="53" presetClass="entr" presetSubtype="16"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6="http://schemas.microsoft.com/office/drawing/2014/main" id="{7A5271E6-7BF0-4C25-9F0E-5EC0FE44A10B}"/>
              </a:ext>
            </a:extLst>
          </p:cNvPr>
          <p:cNvGrpSpPr/>
          <p:nvPr/>
        </p:nvGrpSpPr>
        <p:grpSpPr>
          <a:xfrm flipV="1">
            <a:off x="345375" y="910474"/>
            <a:ext cx="224744" cy="298764"/>
            <a:chOff x="460375" y="1145304"/>
            <a:chExt cx="224744" cy="386843"/>
          </a:xfrm>
        </p:grpSpPr>
        <p:cxnSp>
          <p:nvCxnSpPr>
            <p:cNvPr id="4" name="直接连接符 3">
              <a:extLst>
                <a:ext uri="{FF2B5EF4-FFF2-40B4-BE49-F238E27FC236}">
                  <a16:creationId xmlns="" xmlns:a16="http://schemas.microsoft.com/office/drawing/2014/main" id="{31950DD4-F40B-46FE-8D8A-20D2D8799855}"/>
                </a:ext>
              </a:extLst>
            </p:cNvPr>
            <p:cNvCxnSpPr/>
            <p:nvPr/>
          </p:nvCxnSpPr>
          <p:spPr>
            <a:xfrm>
              <a:off x="460375" y="1145304"/>
              <a:ext cx="0" cy="38684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 xmlns:a16="http://schemas.microsoft.com/office/drawing/2014/main" id="{28D325F1-AD2E-401F-8A5E-E4F3D8204BAC}"/>
                </a:ext>
              </a:extLst>
            </p:cNvPr>
            <p:cNvCxnSpPr>
              <a:cxnSpLocks/>
            </p:cNvCxnSpPr>
            <p:nvPr/>
          </p:nvCxnSpPr>
          <p:spPr>
            <a:xfrm>
              <a:off x="574675" y="1145304"/>
              <a:ext cx="0" cy="297734"/>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 xmlns:a16="http://schemas.microsoft.com/office/drawing/2014/main" id="{55A659C5-91B1-4F83-81EE-2776B2D1C4C8}"/>
                </a:ext>
              </a:extLst>
            </p:cNvPr>
            <p:cNvCxnSpPr>
              <a:cxnSpLocks/>
            </p:cNvCxnSpPr>
            <p:nvPr/>
          </p:nvCxnSpPr>
          <p:spPr>
            <a:xfrm>
              <a:off x="685119" y="1145304"/>
              <a:ext cx="0" cy="183434"/>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8" name="矩形 7">
            <a:extLst>
              <a:ext uri="{FF2B5EF4-FFF2-40B4-BE49-F238E27FC236}">
                <a16:creationId xmlns="" xmlns:a16="http://schemas.microsoft.com/office/drawing/2014/main" id="{7084A84C-5203-4A7A-A6E5-D93CEACC834F}"/>
              </a:ext>
            </a:extLst>
          </p:cNvPr>
          <p:cNvSpPr/>
          <p:nvPr/>
        </p:nvSpPr>
        <p:spPr>
          <a:xfrm>
            <a:off x="713694" y="159932"/>
            <a:ext cx="5109091" cy="461665"/>
          </a:xfrm>
          <a:prstGeom prst="rect">
            <a:avLst/>
          </a:prstGeom>
        </p:spPr>
        <p:txBody>
          <a:bodyPr wrap="none">
            <a:spAutoFit/>
          </a:bodyPr>
          <a:lstStyle/>
          <a:p>
            <a:r>
              <a:rPr lang="en-US" altLang="zh-CN" sz="2400" b="1" dirty="0">
                <a:latin typeface="+mj-ea"/>
              </a:rPr>
              <a:t>《</a:t>
            </a:r>
            <a:r>
              <a:rPr lang="zh-CN" altLang="en-US" sz="2400" b="1" dirty="0">
                <a:latin typeface="+mj-ea"/>
              </a:rPr>
              <a:t>监察法出台的重要历史意义</a:t>
            </a:r>
            <a:r>
              <a:rPr lang="en-US" altLang="zh-CN" sz="2400" b="1" dirty="0" smtClean="0">
                <a:latin typeface="+mj-ea"/>
              </a:rPr>
              <a:t>》</a:t>
            </a:r>
            <a:r>
              <a:rPr lang="zh-CN" altLang="en-US" sz="2400" b="1" dirty="0" smtClean="0">
                <a:latin typeface="+mj-ea"/>
              </a:rPr>
              <a:t>之四</a:t>
            </a:r>
            <a:endParaRPr lang="zh-CN" altLang="en-US" sz="2400" b="1" dirty="0">
              <a:latin typeface="+mj-ea"/>
              <a:ea typeface="+mj-ea"/>
            </a:endParaRPr>
          </a:p>
        </p:txBody>
      </p:sp>
      <p:sp>
        <p:nvSpPr>
          <p:cNvPr id="9" name="矩形 8">
            <a:extLst>
              <a:ext uri="{FF2B5EF4-FFF2-40B4-BE49-F238E27FC236}">
                <a16:creationId xmlns="" xmlns:a16="http://schemas.microsoft.com/office/drawing/2014/main" id="{522B66C1-4F5D-4EB8-9303-85D9FD58AAC4}"/>
              </a:ext>
            </a:extLst>
          </p:cNvPr>
          <p:cNvSpPr/>
          <p:nvPr/>
        </p:nvSpPr>
        <p:spPr>
          <a:xfrm>
            <a:off x="713694" y="969166"/>
            <a:ext cx="7204480" cy="830997"/>
          </a:xfrm>
          <a:prstGeom prst="rect">
            <a:avLst/>
          </a:prstGeom>
        </p:spPr>
        <p:txBody>
          <a:bodyPr wrap="square">
            <a:spAutoFit/>
          </a:bodyPr>
          <a:lstStyle/>
          <a:p>
            <a:r>
              <a:rPr lang="zh-CN" altLang="en-US" sz="2400" b="1" dirty="0">
                <a:solidFill>
                  <a:schemeClr val="accent1"/>
                </a:solidFill>
                <a:latin typeface="+mn-ea"/>
              </a:rPr>
              <a:t>制定监察</a:t>
            </a:r>
            <a:r>
              <a:rPr lang="zh-CN" altLang="en-US" sz="2400" b="1" dirty="0" smtClean="0">
                <a:solidFill>
                  <a:schemeClr val="accent1"/>
                </a:solidFill>
                <a:latin typeface="+mn-ea"/>
              </a:rPr>
              <a:t>法是</a:t>
            </a:r>
            <a:r>
              <a:rPr lang="zh-CN" altLang="en-US" sz="2400" b="1" dirty="0">
                <a:solidFill>
                  <a:schemeClr val="accent1"/>
                </a:solidFill>
                <a:latin typeface="+mn-ea"/>
              </a:rPr>
              <a:t>坚持党内监督与国家监察有机统一，坚持走中国特色监察道路的创制之举</a:t>
            </a:r>
          </a:p>
        </p:txBody>
      </p:sp>
      <p:sp>
        <p:nvSpPr>
          <p:cNvPr id="10" name="矩形 9">
            <a:extLst>
              <a:ext uri="{FF2B5EF4-FFF2-40B4-BE49-F238E27FC236}">
                <a16:creationId xmlns="" xmlns:a16="http://schemas.microsoft.com/office/drawing/2014/main" id="{3DFB285E-7B96-44FC-A5D4-90679FBB5C10}"/>
              </a:ext>
            </a:extLst>
          </p:cNvPr>
          <p:cNvSpPr>
            <a:spLocks noChangeArrowheads="1"/>
          </p:cNvSpPr>
          <p:nvPr/>
        </p:nvSpPr>
        <p:spPr bwMode="auto">
          <a:xfrm>
            <a:off x="175734" y="2045577"/>
            <a:ext cx="82804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2000" b="1" dirty="0" smtClean="0">
                <a:latin typeface="微软雅黑" panose="020B0503020204020204" pitchFamily="34" charset="-122"/>
                <a:ea typeface="微软雅黑" panose="020B0503020204020204" pitchFamily="34" charset="-122"/>
              </a:rPr>
              <a:t>       成立</a:t>
            </a:r>
            <a:r>
              <a:rPr lang="zh-CN" altLang="en-US" sz="2000" b="1" dirty="0">
                <a:latin typeface="微软雅黑" panose="020B0503020204020204" pitchFamily="34" charset="-122"/>
                <a:ea typeface="微软雅黑" panose="020B0503020204020204" pitchFamily="34" charset="-122"/>
              </a:rPr>
              <a:t>监察委员会，并与党的纪律检查机关合署办公，代表党和国家行使监督权和监察权，履行纪检、监察两项职责，加强对所有行使公权力的公职人员的监督。在党和国家形成巡视、派驻、监察三个全覆盖的统一的权力监督格局，形成发现问题、纠正偏差、惩治腐败的有效机制，为实现党和国家长治久安走出了一条中国特色监察道路。</a:t>
            </a:r>
            <a:endParaRPr lang="en-US" altLang="zh-CN" sz="2000" b="1" dirty="0" smtClean="0">
              <a:latin typeface="微软雅黑" panose="020B0503020204020204" pitchFamily="34" charset="-122"/>
              <a:ea typeface="微软雅黑" panose="020B0503020204020204" pitchFamily="34" charset="-122"/>
            </a:endParaRPr>
          </a:p>
          <a:p>
            <a:pPr algn="just">
              <a:lnSpc>
                <a:spcPct val="150000"/>
              </a:lnSpc>
            </a:pPr>
            <a:r>
              <a:rPr lang="en-US" altLang="zh-CN" sz="2000" b="1" dirty="0">
                <a:latin typeface="微软雅黑" panose="020B0503020204020204" pitchFamily="34" charset="-122"/>
                <a:ea typeface="微软雅黑" panose="020B0503020204020204" pitchFamily="34" charset="-122"/>
              </a:rPr>
              <a:t> </a:t>
            </a:r>
            <a:r>
              <a:rPr lang="en-US" altLang="zh-CN" sz="2000" b="1" dirty="0" smtClean="0">
                <a:latin typeface="微软雅黑" panose="020B0503020204020204" pitchFamily="34" charset="-122"/>
                <a:ea typeface="微软雅黑" panose="020B0503020204020204" pitchFamily="34" charset="-122"/>
              </a:rPr>
              <a:t>      </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3482018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iterate type="lt">
                                    <p:tmPct val="5882"/>
                                  </p:iterate>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ppt_y</p:attrName>
                                        </p:attrNameLst>
                                      </p:cBhvr>
                                      <p:tavLst>
                                        <p:tav tm="0">
                                          <p:val>
                                            <p:strVal val="#ppt_y+#ppt_h*1.125000"/>
                                          </p:val>
                                        </p:tav>
                                        <p:tav tm="100000">
                                          <p:val>
                                            <p:strVal val="#ppt_y"/>
                                          </p:val>
                                        </p:tav>
                                      </p:tavLst>
                                    </p:anim>
                                    <p:animEffect transition="in" filter="wipe(up)">
                                      <p:cBhvr>
                                        <p:cTn id="13" dur="500"/>
                                        <p:tgtEl>
                                          <p:spTgt spid="9"/>
                                        </p:tgtEl>
                                      </p:cBhvr>
                                    </p:animEffect>
                                  </p:childTnLst>
                                </p:cTn>
                              </p:par>
                              <p:par>
                                <p:cTn id="14" presetID="42" presetClass="entr" presetSubtype="0" fill="hold" grpId="0" nodeType="withEffect">
                                  <p:stCondLst>
                                    <p:cond delay="0"/>
                                  </p:stCondLst>
                                  <p:iterate type="lt">
                                    <p:tmPct val="1942"/>
                                  </p:iterate>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anim calcmode="lin" valueType="num">
                                      <p:cBhvr>
                                        <p:cTn id="17" dur="500" fill="hold"/>
                                        <p:tgtEl>
                                          <p:spTgt spid="10"/>
                                        </p:tgtEl>
                                        <p:attrNameLst>
                                          <p:attrName>ppt_x</p:attrName>
                                        </p:attrNameLst>
                                      </p:cBhvr>
                                      <p:tavLst>
                                        <p:tav tm="0">
                                          <p:val>
                                            <p:strVal val="#ppt_x"/>
                                          </p:val>
                                        </p:tav>
                                        <p:tav tm="100000">
                                          <p:val>
                                            <p:strVal val="#ppt_x"/>
                                          </p:val>
                                        </p:tav>
                                      </p:tavLst>
                                    </p:anim>
                                    <p:anim calcmode="lin" valueType="num">
                                      <p:cBhvr>
                                        <p:cTn id="18"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6="http://schemas.microsoft.com/office/drawing/2014/main" id="{7A5271E6-7BF0-4C25-9F0E-5EC0FE44A10B}"/>
              </a:ext>
            </a:extLst>
          </p:cNvPr>
          <p:cNvGrpSpPr/>
          <p:nvPr/>
        </p:nvGrpSpPr>
        <p:grpSpPr>
          <a:xfrm flipV="1">
            <a:off x="345375" y="910474"/>
            <a:ext cx="224744" cy="298764"/>
            <a:chOff x="460375" y="1145304"/>
            <a:chExt cx="224744" cy="386843"/>
          </a:xfrm>
        </p:grpSpPr>
        <p:cxnSp>
          <p:nvCxnSpPr>
            <p:cNvPr id="4" name="直接连接符 3">
              <a:extLst>
                <a:ext uri="{FF2B5EF4-FFF2-40B4-BE49-F238E27FC236}">
                  <a16:creationId xmlns="" xmlns:a16="http://schemas.microsoft.com/office/drawing/2014/main" id="{31950DD4-F40B-46FE-8D8A-20D2D8799855}"/>
                </a:ext>
              </a:extLst>
            </p:cNvPr>
            <p:cNvCxnSpPr/>
            <p:nvPr/>
          </p:nvCxnSpPr>
          <p:spPr>
            <a:xfrm>
              <a:off x="460375" y="1145304"/>
              <a:ext cx="0" cy="38684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 xmlns:a16="http://schemas.microsoft.com/office/drawing/2014/main" id="{28D325F1-AD2E-401F-8A5E-E4F3D8204BAC}"/>
                </a:ext>
              </a:extLst>
            </p:cNvPr>
            <p:cNvCxnSpPr>
              <a:cxnSpLocks/>
            </p:cNvCxnSpPr>
            <p:nvPr/>
          </p:nvCxnSpPr>
          <p:spPr>
            <a:xfrm>
              <a:off x="574675" y="1145304"/>
              <a:ext cx="0" cy="297734"/>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 xmlns:a16="http://schemas.microsoft.com/office/drawing/2014/main" id="{55A659C5-91B1-4F83-81EE-2776B2D1C4C8}"/>
                </a:ext>
              </a:extLst>
            </p:cNvPr>
            <p:cNvCxnSpPr>
              <a:cxnSpLocks/>
            </p:cNvCxnSpPr>
            <p:nvPr/>
          </p:nvCxnSpPr>
          <p:spPr>
            <a:xfrm>
              <a:off x="685119" y="1145304"/>
              <a:ext cx="0" cy="183434"/>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8" name="矩形 7">
            <a:extLst>
              <a:ext uri="{FF2B5EF4-FFF2-40B4-BE49-F238E27FC236}">
                <a16:creationId xmlns="" xmlns:a16="http://schemas.microsoft.com/office/drawing/2014/main" id="{7084A84C-5203-4A7A-A6E5-D93CEACC834F}"/>
              </a:ext>
            </a:extLst>
          </p:cNvPr>
          <p:cNvSpPr/>
          <p:nvPr/>
        </p:nvSpPr>
        <p:spPr>
          <a:xfrm>
            <a:off x="713694" y="159932"/>
            <a:ext cx="5109091" cy="461665"/>
          </a:xfrm>
          <a:prstGeom prst="rect">
            <a:avLst/>
          </a:prstGeom>
        </p:spPr>
        <p:txBody>
          <a:bodyPr wrap="none">
            <a:spAutoFit/>
          </a:bodyPr>
          <a:lstStyle/>
          <a:p>
            <a:r>
              <a:rPr lang="en-US" altLang="zh-CN" sz="2400" b="1" dirty="0">
                <a:latin typeface="+mj-ea"/>
              </a:rPr>
              <a:t>《</a:t>
            </a:r>
            <a:r>
              <a:rPr lang="zh-CN" altLang="en-US" sz="2400" b="1" dirty="0">
                <a:latin typeface="+mj-ea"/>
              </a:rPr>
              <a:t>监察法出台的重要历史意义</a:t>
            </a:r>
            <a:r>
              <a:rPr lang="en-US" altLang="zh-CN" sz="2400" b="1" dirty="0" smtClean="0">
                <a:latin typeface="+mj-ea"/>
              </a:rPr>
              <a:t>》</a:t>
            </a:r>
            <a:r>
              <a:rPr lang="zh-CN" altLang="en-US" sz="2400" b="1" dirty="0" smtClean="0">
                <a:latin typeface="+mj-ea"/>
              </a:rPr>
              <a:t>之四</a:t>
            </a:r>
            <a:endParaRPr lang="zh-CN" altLang="en-US" sz="2400" b="1" dirty="0">
              <a:latin typeface="+mj-ea"/>
              <a:ea typeface="+mj-ea"/>
            </a:endParaRPr>
          </a:p>
        </p:txBody>
      </p:sp>
      <p:sp>
        <p:nvSpPr>
          <p:cNvPr id="11" name="矩形 17">
            <a:extLst>
              <a:ext uri="{FF2B5EF4-FFF2-40B4-BE49-F238E27FC236}">
                <a16:creationId xmlns="" xmlns:a16="http://schemas.microsoft.com/office/drawing/2014/main" id="{3DFB285E-7B96-44FC-A5D4-90679FBB5C10}"/>
              </a:ext>
            </a:extLst>
          </p:cNvPr>
          <p:cNvSpPr>
            <a:spLocks noChangeArrowheads="1"/>
          </p:cNvSpPr>
          <p:nvPr/>
        </p:nvSpPr>
        <p:spPr bwMode="auto">
          <a:xfrm>
            <a:off x="397841" y="1102656"/>
            <a:ext cx="412114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2000" b="1" dirty="0" smtClean="0">
                <a:solidFill>
                  <a:srgbClr val="C00000"/>
                </a:solidFill>
                <a:latin typeface="微软雅黑" panose="020B0503020204020204" pitchFamily="34" charset="-122"/>
                <a:ea typeface="微软雅黑" panose="020B0503020204020204" pitchFamily="34" charset="-122"/>
              </a:rPr>
              <a:t>      党内监督与监察监督并行并举</a:t>
            </a:r>
            <a:endParaRPr lang="zh-CN" altLang="en-US" sz="1600" b="1" dirty="0">
              <a:latin typeface="微软雅黑" panose="020B0503020204020204" pitchFamily="34" charset="-122"/>
              <a:ea typeface="微软雅黑" panose="020B0503020204020204" pitchFamily="34" charset="-122"/>
            </a:endParaRPr>
          </a:p>
        </p:txBody>
      </p:sp>
      <p:sp>
        <p:nvSpPr>
          <p:cNvPr id="2" name="矩形 1"/>
          <p:cNvSpPr/>
          <p:nvPr/>
        </p:nvSpPr>
        <p:spPr>
          <a:xfrm>
            <a:off x="713693" y="1740392"/>
            <a:ext cx="7754445" cy="3416320"/>
          </a:xfrm>
          <a:prstGeom prst="rect">
            <a:avLst/>
          </a:prstGeom>
        </p:spPr>
        <p:txBody>
          <a:bodyPr wrap="square">
            <a:spAutoFit/>
          </a:bodyPr>
          <a:lstStyle/>
          <a:p>
            <a:pPr algn="just">
              <a:lnSpc>
                <a:spcPct val="150000"/>
              </a:lnSpc>
            </a:pPr>
            <a:r>
              <a:rPr lang="zh-CN" altLang="en-US" b="1" dirty="0" smtClean="0">
                <a:solidFill>
                  <a:srgbClr val="C00000"/>
                </a:solidFill>
                <a:latin typeface="微软雅黑" panose="020B0503020204020204" pitchFamily="34" charset="-122"/>
                <a:ea typeface="微软雅黑" panose="020B0503020204020204" pitchFamily="34" charset="-122"/>
              </a:rPr>
              <a:t>       地位独立：</a:t>
            </a:r>
            <a:r>
              <a:rPr lang="zh-CN" altLang="en-US" b="1" dirty="0" smtClean="0">
                <a:latin typeface="微软雅黑" panose="020B0503020204020204" pitchFamily="34" charset="-122"/>
                <a:ea typeface="微软雅黑" panose="020B0503020204020204" pitchFamily="34" charset="-122"/>
              </a:rPr>
              <a:t>监察</a:t>
            </a:r>
            <a:r>
              <a:rPr lang="zh-CN" altLang="en-US" b="1" dirty="0">
                <a:latin typeface="微软雅黑" panose="020B0503020204020204" pitchFamily="34" charset="-122"/>
                <a:ea typeface="微软雅黑" panose="020B0503020204020204" pitchFamily="34" charset="-122"/>
              </a:rPr>
              <a:t>机关同党的机关、人大机关、行政机关、政协机关、审判机关、检察机关等，都是在党中央的统一领导下行使公权力，为人民用权，对人民负责，受人民监督</a:t>
            </a:r>
            <a:r>
              <a:rPr lang="zh-CN" altLang="en-US" b="1" dirty="0" smtClean="0">
                <a:latin typeface="微软雅黑" panose="020B0503020204020204" pitchFamily="34" charset="-122"/>
                <a:ea typeface="微软雅黑" panose="020B0503020204020204" pitchFamily="34" charset="-122"/>
              </a:rPr>
              <a:t>。</a:t>
            </a:r>
            <a:endParaRPr lang="en-US" altLang="zh-CN" b="1" dirty="0" smtClean="0">
              <a:latin typeface="微软雅黑" panose="020B0503020204020204" pitchFamily="34" charset="-122"/>
              <a:ea typeface="微软雅黑" panose="020B0503020204020204" pitchFamily="34" charset="-122"/>
            </a:endParaRPr>
          </a:p>
          <a:p>
            <a:pPr algn="just">
              <a:lnSpc>
                <a:spcPct val="150000"/>
              </a:lnSpc>
            </a:pPr>
            <a:r>
              <a:rPr lang="zh-CN" altLang="en-US" b="1" dirty="0" smtClean="0">
                <a:latin typeface="微软雅黑" panose="020B0503020204020204" pitchFamily="34" charset="-122"/>
                <a:ea typeface="微软雅黑" panose="020B0503020204020204" pitchFamily="34" charset="-122"/>
              </a:rPr>
              <a:t>       </a:t>
            </a:r>
            <a:r>
              <a:rPr lang="zh-CN" altLang="en-US" b="1" dirty="0" smtClean="0">
                <a:solidFill>
                  <a:srgbClr val="C00000"/>
                </a:solidFill>
                <a:latin typeface="微软雅黑" panose="020B0503020204020204" pitchFamily="34" charset="-122"/>
                <a:ea typeface="微软雅黑" panose="020B0503020204020204" pitchFamily="34" charset="-122"/>
              </a:rPr>
              <a:t>职能并举：</a:t>
            </a:r>
            <a:r>
              <a:rPr lang="zh-CN" altLang="en-US" b="1" dirty="0" smtClean="0">
                <a:latin typeface="微软雅黑" panose="020B0503020204020204" pitchFamily="34" charset="-122"/>
                <a:ea typeface="微软雅黑" panose="020B0503020204020204" pitchFamily="34" charset="-122"/>
              </a:rPr>
              <a:t>党内</a:t>
            </a:r>
            <a:r>
              <a:rPr lang="zh-CN" altLang="en-US" b="1" dirty="0">
                <a:latin typeface="微软雅黑" panose="020B0503020204020204" pitchFamily="34" charset="-122"/>
                <a:ea typeface="微软雅黑" panose="020B0503020204020204" pitchFamily="34" charset="-122"/>
              </a:rPr>
              <a:t>监督是对全体党员尤其是对党员干部实行的监督，国家监察是对所有行使公权力的公职人员实行的监督。中国</a:t>
            </a:r>
            <a:r>
              <a:rPr lang="en-US" altLang="zh-CN" b="1" dirty="0">
                <a:latin typeface="微软雅黑" panose="020B0503020204020204" pitchFamily="34" charset="-122"/>
                <a:ea typeface="微软雅黑" panose="020B0503020204020204" pitchFamily="34" charset="-122"/>
              </a:rPr>
              <a:t>80%</a:t>
            </a:r>
            <a:r>
              <a:rPr lang="zh-CN" altLang="en-US" b="1" dirty="0">
                <a:latin typeface="微软雅黑" panose="020B0503020204020204" pitchFamily="34" charset="-122"/>
                <a:ea typeface="微软雅黑" panose="020B0503020204020204" pitchFamily="34" charset="-122"/>
              </a:rPr>
              <a:t>的公务员和超过</a:t>
            </a:r>
            <a:r>
              <a:rPr lang="en-US" altLang="zh-CN" b="1" dirty="0">
                <a:latin typeface="微软雅黑" panose="020B0503020204020204" pitchFamily="34" charset="-122"/>
                <a:ea typeface="微软雅黑" panose="020B0503020204020204" pitchFamily="34" charset="-122"/>
              </a:rPr>
              <a:t>95%</a:t>
            </a:r>
            <a:r>
              <a:rPr lang="zh-CN" altLang="en-US" b="1" dirty="0">
                <a:latin typeface="微软雅黑" panose="020B0503020204020204" pitchFamily="34" charset="-122"/>
                <a:ea typeface="微软雅黑" panose="020B0503020204020204" pitchFamily="34" charset="-122"/>
              </a:rPr>
              <a:t>的领导干部是共产党员</a:t>
            </a:r>
            <a:r>
              <a:rPr lang="zh-CN" altLang="en-US" b="1" dirty="0" smtClean="0">
                <a:latin typeface="微软雅黑" panose="020B0503020204020204" pitchFamily="34" charset="-122"/>
                <a:ea typeface="微软雅黑" panose="020B0503020204020204" pitchFamily="34" charset="-122"/>
              </a:rPr>
              <a:t>，势必决定了党内</a:t>
            </a:r>
            <a:r>
              <a:rPr lang="zh-CN" altLang="en-US" b="1" dirty="0">
                <a:latin typeface="微软雅黑" panose="020B0503020204020204" pitchFamily="34" charset="-122"/>
                <a:ea typeface="微软雅黑" panose="020B0503020204020204" pitchFamily="34" charset="-122"/>
              </a:rPr>
              <a:t>监督和国家监察具有高度的内在一致性，也决定了实行党内监督和国家监察相统一的必然性</a:t>
            </a:r>
            <a:r>
              <a:rPr lang="zh-CN" altLang="en-US" b="1" dirty="0" smtClean="0">
                <a:latin typeface="微软雅黑" panose="020B0503020204020204" pitchFamily="34" charset="-122"/>
                <a:ea typeface="微软雅黑" panose="020B0503020204020204" pitchFamily="34" charset="-122"/>
              </a:rPr>
              <a:t>。把党内监督与监察监督有机</a:t>
            </a:r>
            <a:r>
              <a:rPr lang="zh-CN" altLang="en-US" b="1" dirty="0">
                <a:latin typeface="微软雅黑" panose="020B0503020204020204" pitchFamily="34" charset="-122"/>
                <a:ea typeface="微软雅黑" panose="020B0503020204020204" pitchFamily="34" charset="-122"/>
              </a:rPr>
              <a:t>统一起来的监督制度具有鲜明的中国特色。</a:t>
            </a:r>
          </a:p>
        </p:txBody>
      </p:sp>
    </p:spTree>
    <p:extLst>
      <p:ext uri="{BB962C8B-B14F-4D97-AF65-F5344CB8AC3E}">
        <p14:creationId xmlns:p14="http://schemas.microsoft.com/office/powerpoint/2010/main" val="389076104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iterate type="lt">
                                    <p:tmPct val="1942"/>
                                  </p:iterate>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anim calcmode="lin" valueType="num">
                                      <p:cBhvr>
                                        <p:cTn id="12" dur="500" fill="hold"/>
                                        <p:tgtEl>
                                          <p:spTgt spid="11"/>
                                        </p:tgtEl>
                                        <p:attrNameLst>
                                          <p:attrName>ppt_x</p:attrName>
                                        </p:attrNameLst>
                                      </p:cBhvr>
                                      <p:tavLst>
                                        <p:tav tm="0">
                                          <p:val>
                                            <p:strVal val="#ppt_x"/>
                                          </p:val>
                                        </p:tav>
                                        <p:tav tm="100000">
                                          <p:val>
                                            <p:strVal val="#ppt_x"/>
                                          </p:val>
                                        </p:tav>
                                      </p:tavLst>
                                    </p:anim>
                                    <p:anim calcmode="lin" valueType="num">
                                      <p:cBhvr>
                                        <p:cTn id="13"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6="http://schemas.microsoft.com/office/drawing/2014/main" id="{7A5271E6-7BF0-4C25-9F0E-5EC0FE44A10B}"/>
              </a:ext>
            </a:extLst>
          </p:cNvPr>
          <p:cNvGrpSpPr/>
          <p:nvPr/>
        </p:nvGrpSpPr>
        <p:grpSpPr>
          <a:xfrm flipV="1">
            <a:off x="345375" y="910474"/>
            <a:ext cx="224744" cy="298764"/>
            <a:chOff x="460375" y="1145304"/>
            <a:chExt cx="224744" cy="386843"/>
          </a:xfrm>
        </p:grpSpPr>
        <p:cxnSp>
          <p:nvCxnSpPr>
            <p:cNvPr id="4" name="直接连接符 3">
              <a:extLst>
                <a:ext uri="{FF2B5EF4-FFF2-40B4-BE49-F238E27FC236}">
                  <a16:creationId xmlns="" xmlns:a16="http://schemas.microsoft.com/office/drawing/2014/main" id="{31950DD4-F40B-46FE-8D8A-20D2D8799855}"/>
                </a:ext>
              </a:extLst>
            </p:cNvPr>
            <p:cNvCxnSpPr/>
            <p:nvPr/>
          </p:nvCxnSpPr>
          <p:spPr>
            <a:xfrm>
              <a:off x="460375" y="1145304"/>
              <a:ext cx="0" cy="38684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 xmlns:a16="http://schemas.microsoft.com/office/drawing/2014/main" id="{28D325F1-AD2E-401F-8A5E-E4F3D8204BAC}"/>
                </a:ext>
              </a:extLst>
            </p:cNvPr>
            <p:cNvCxnSpPr>
              <a:cxnSpLocks/>
            </p:cNvCxnSpPr>
            <p:nvPr/>
          </p:nvCxnSpPr>
          <p:spPr>
            <a:xfrm>
              <a:off x="574675" y="1145304"/>
              <a:ext cx="0" cy="297734"/>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 xmlns:a16="http://schemas.microsoft.com/office/drawing/2014/main" id="{55A659C5-91B1-4F83-81EE-2776B2D1C4C8}"/>
                </a:ext>
              </a:extLst>
            </p:cNvPr>
            <p:cNvCxnSpPr>
              <a:cxnSpLocks/>
            </p:cNvCxnSpPr>
            <p:nvPr/>
          </p:nvCxnSpPr>
          <p:spPr>
            <a:xfrm>
              <a:off x="685119" y="1145304"/>
              <a:ext cx="0" cy="183434"/>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8" name="矩形 7">
            <a:extLst>
              <a:ext uri="{FF2B5EF4-FFF2-40B4-BE49-F238E27FC236}">
                <a16:creationId xmlns="" xmlns:a16="http://schemas.microsoft.com/office/drawing/2014/main" id="{7084A84C-5203-4A7A-A6E5-D93CEACC834F}"/>
              </a:ext>
            </a:extLst>
          </p:cNvPr>
          <p:cNvSpPr/>
          <p:nvPr/>
        </p:nvSpPr>
        <p:spPr>
          <a:xfrm>
            <a:off x="713694" y="159932"/>
            <a:ext cx="5109091" cy="461665"/>
          </a:xfrm>
          <a:prstGeom prst="rect">
            <a:avLst/>
          </a:prstGeom>
        </p:spPr>
        <p:txBody>
          <a:bodyPr wrap="none">
            <a:spAutoFit/>
          </a:bodyPr>
          <a:lstStyle/>
          <a:p>
            <a:r>
              <a:rPr lang="en-US" altLang="zh-CN" sz="2400" b="1" dirty="0">
                <a:latin typeface="+mj-ea"/>
              </a:rPr>
              <a:t>《</a:t>
            </a:r>
            <a:r>
              <a:rPr lang="zh-CN" altLang="en-US" sz="2400" b="1" dirty="0">
                <a:latin typeface="+mj-ea"/>
              </a:rPr>
              <a:t>监察法出台的重要历史意义</a:t>
            </a:r>
            <a:r>
              <a:rPr lang="en-US" altLang="zh-CN" sz="2400" b="1" dirty="0" smtClean="0">
                <a:latin typeface="+mj-ea"/>
              </a:rPr>
              <a:t>》</a:t>
            </a:r>
            <a:r>
              <a:rPr lang="zh-CN" altLang="en-US" sz="2400" b="1" dirty="0" smtClean="0">
                <a:latin typeface="+mj-ea"/>
              </a:rPr>
              <a:t>之四</a:t>
            </a:r>
            <a:endParaRPr lang="zh-CN" altLang="en-US" sz="2400" b="1" dirty="0">
              <a:latin typeface="+mj-ea"/>
              <a:ea typeface="+mj-ea"/>
            </a:endParaRPr>
          </a:p>
        </p:txBody>
      </p:sp>
      <p:sp>
        <p:nvSpPr>
          <p:cNvPr id="11" name="矩形 17">
            <a:extLst>
              <a:ext uri="{FF2B5EF4-FFF2-40B4-BE49-F238E27FC236}">
                <a16:creationId xmlns="" xmlns:a16="http://schemas.microsoft.com/office/drawing/2014/main" id="{3DFB285E-7B96-44FC-A5D4-90679FBB5C10}"/>
              </a:ext>
            </a:extLst>
          </p:cNvPr>
          <p:cNvSpPr>
            <a:spLocks noChangeArrowheads="1"/>
          </p:cNvSpPr>
          <p:nvPr/>
        </p:nvSpPr>
        <p:spPr bwMode="auto">
          <a:xfrm>
            <a:off x="397841" y="1102656"/>
            <a:ext cx="4121149"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2000" b="1" dirty="0" smtClean="0">
                <a:solidFill>
                  <a:srgbClr val="C00000"/>
                </a:solidFill>
                <a:latin typeface="微软雅黑" panose="020B0503020204020204" pitchFamily="34" charset="-122"/>
                <a:ea typeface="微软雅黑" panose="020B0503020204020204" pitchFamily="34" charset="-122"/>
              </a:rPr>
              <a:t>      综合监督效能</a:t>
            </a:r>
            <a:endParaRPr lang="zh-CN" altLang="en-US" sz="1600" b="1" dirty="0">
              <a:latin typeface="微软雅黑" panose="020B0503020204020204" pitchFamily="34" charset="-122"/>
              <a:ea typeface="微软雅黑" panose="020B0503020204020204" pitchFamily="34" charset="-122"/>
            </a:endParaRPr>
          </a:p>
        </p:txBody>
      </p:sp>
      <p:sp>
        <p:nvSpPr>
          <p:cNvPr id="2" name="矩形 1"/>
          <p:cNvSpPr/>
          <p:nvPr/>
        </p:nvSpPr>
        <p:spPr>
          <a:xfrm>
            <a:off x="1409433" y="1826531"/>
            <a:ext cx="6382845" cy="1754326"/>
          </a:xfrm>
          <a:prstGeom prst="rect">
            <a:avLst/>
          </a:prstGeom>
        </p:spPr>
        <p:txBody>
          <a:bodyPr wrap="square">
            <a:spAutoFit/>
          </a:bodyPr>
          <a:lstStyle/>
          <a:p>
            <a:pPr algn="just">
              <a:lnSpc>
                <a:spcPct val="150000"/>
              </a:lnSpc>
            </a:pPr>
            <a:r>
              <a:rPr lang="zh-CN" altLang="en-US" b="1" dirty="0" smtClean="0">
                <a:latin typeface="微软雅黑" panose="020B0503020204020204" pitchFamily="34" charset="-122"/>
                <a:ea typeface="微软雅黑" panose="020B0503020204020204" pitchFamily="34" charset="-122"/>
              </a:rPr>
              <a:t>       制定</a:t>
            </a:r>
            <a:r>
              <a:rPr lang="zh-CN" altLang="en-US" b="1" dirty="0">
                <a:latin typeface="微软雅黑" panose="020B0503020204020204" pitchFamily="34" charset="-122"/>
                <a:ea typeface="微软雅黑" panose="020B0503020204020204" pitchFamily="34" charset="-122"/>
              </a:rPr>
              <a:t>监察法</a:t>
            </a:r>
            <a:r>
              <a:rPr lang="zh-CN" altLang="en-US" b="1" dirty="0" smtClean="0">
                <a:latin typeface="微软雅黑" panose="020B0503020204020204" pitchFamily="34" charset="-122"/>
                <a:ea typeface="微软雅黑" panose="020B0503020204020204" pitchFamily="34" charset="-122"/>
              </a:rPr>
              <a:t>，通过立法的方式</a:t>
            </a:r>
            <a:r>
              <a:rPr lang="zh-CN" altLang="en-US" b="1" dirty="0">
                <a:latin typeface="微软雅黑" panose="020B0503020204020204" pitchFamily="34" charset="-122"/>
                <a:ea typeface="微软雅黑" panose="020B0503020204020204" pitchFamily="34" charset="-122"/>
              </a:rPr>
              <a:t>保证依规治党与依法治国、党内监督与国家监察有机统一，将党内监督同国家机关监督、民主监督、司法监督、群众监督、舆论监督贯通起来，不断提高党和国家的监督效能。</a:t>
            </a:r>
          </a:p>
        </p:txBody>
      </p:sp>
    </p:spTree>
    <p:extLst>
      <p:ext uri="{BB962C8B-B14F-4D97-AF65-F5344CB8AC3E}">
        <p14:creationId xmlns:p14="http://schemas.microsoft.com/office/powerpoint/2010/main" val="385626391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iterate type="lt">
                                    <p:tmPct val="1942"/>
                                  </p:iterate>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anim calcmode="lin" valueType="num">
                                      <p:cBhvr>
                                        <p:cTn id="12" dur="500" fill="hold"/>
                                        <p:tgtEl>
                                          <p:spTgt spid="11"/>
                                        </p:tgtEl>
                                        <p:attrNameLst>
                                          <p:attrName>ppt_x</p:attrName>
                                        </p:attrNameLst>
                                      </p:cBhvr>
                                      <p:tavLst>
                                        <p:tav tm="0">
                                          <p:val>
                                            <p:strVal val="#ppt_x"/>
                                          </p:val>
                                        </p:tav>
                                        <p:tav tm="100000">
                                          <p:val>
                                            <p:strVal val="#ppt_x"/>
                                          </p:val>
                                        </p:tav>
                                      </p:tavLst>
                                    </p:anim>
                                    <p:anim calcmode="lin" valueType="num">
                                      <p:cBhvr>
                                        <p:cTn id="13"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6="http://schemas.microsoft.com/office/drawing/2014/main" id="{7A5271E6-7BF0-4C25-9F0E-5EC0FE44A10B}"/>
              </a:ext>
            </a:extLst>
          </p:cNvPr>
          <p:cNvGrpSpPr/>
          <p:nvPr/>
        </p:nvGrpSpPr>
        <p:grpSpPr>
          <a:xfrm flipV="1">
            <a:off x="345375" y="910474"/>
            <a:ext cx="224744" cy="298764"/>
            <a:chOff x="460375" y="1145304"/>
            <a:chExt cx="224744" cy="386843"/>
          </a:xfrm>
        </p:grpSpPr>
        <p:cxnSp>
          <p:nvCxnSpPr>
            <p:cNvPr id="4" name="直接连接符 3">
              <a:extLst>
                <a:ext uri="{FF2B5EF4-FFF2-40B4-BE49-F238E27FC236}">
                  <a16:creationId xmlns="" xmlns:a16="http://schemas.microsoft.com/office/drawing/2014/main" id="{31950DD4-F40B-46FE-8D8A-20D2D8799855}"/>
                </a:ext>
              </a:extLst>
            </p:cNvPr>
            <p:cNvCxnSpPr/>
            <p:nvPr/>
          </p:nvCxnSpPr>
          <p:spPr>
            <a:xfrm>
              <a:off x="460375" y="1145304"/>
              <a:ext cx="0" cy="38684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 xmlns:a16="http://schemas.microsoft.com/office/drawing/2014/main" id="{28D325F1-AD2E-401F-8A5E-E4F3D8204BAC}"/>
                </a:ext>
              </a:extLst>
            </p:cNvPr>
            <p:cNvCxnSpPr>
              <a:cxnSpLocks/>
            </p:cNvCxnSpPr>
            <p:nvPr/>
          </p:nvCxnSpPr>
          <p:spPr>
            <a:xfrm>
              <a:off x="574675" y="1145304"/>
              <a:ext cx="0" cy="297734"/>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 xmlns:a16="http://schemas.microsoft.com/office/drawing/2014/main" id="{55A659C5-91B1-4F83-81EE-2776B2D1C4C8}"/>
                </a:ext>
              </a:extLst>
            </p:cNvPr>
            <p:cNvCxnSpPr>
              <a:cxnSpLocks/>
            </p:cNvCxnSpPr>
            <p:nvPr/>
          </p:nvCxnSpPr>
          <p:spPr>
            <a:xfrm>
              <a:off x="685119" y="1145304"/>
              <a:ext cx="0" cy="183434"/>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8" name="矩形 7">
            <a:extLst>
              <a:ext uri="{FF2B5EF4-FFF2-40B4-BE49-F238E27FC236}">
                <a16:creationId xmlns="" xmlns:a16="http://schemas.microsoft.com/office/drawing/2014/main" id="{7084A84C-5203-4A7A-A6E5-D93CEACC834F}"/>
              </a:ext>
            </a:extLst>
          </p:cNvPr>
          <p:cNvSpPr/>
          <p:nvPr/>
        </p:nvSpPr>
        <p:spPr>
          <a:xfrm>
            <a:off x="713694" y="159932"/>
            <a:ext cx="5109091" cy="461665"/>
          </a:xfrm>
          <a:prstGeom prst="rect">
            <a:avLst/>
          </a:prstGeom>
        </p:spPr>
        <p:txBody>
          <a:bodyPr wrap="none">
            <a:spAutoFit/>
          </a:bodyPr>
          <a:lstStyle/>
          <a:p>
            <a:r>
              <a:rPr lang="en-US" altLang="zh-CN" sz="2400" b="1" dirty="0">
                <a:latin typeface="+mj-ea"/>
              </a:rPr>
              <a:t>《</a:t>
            </a:r>
            <a:r>
              <a:rPr lang="zh-CN" altLang="en-US" sz="2400" b="1" dirty="0">
                <a:latin typeface="+mj-ea"/>
              </a:rPr>
              <a:t>监察法出台的重要历史意义</a:t>
            </a:r>
            <a:r>
              <a:rPr lang="en-US" altLang="zh-CN" sz="2400" b="1" dirty="0" smtClean="0">
                <a:latin typeface="+mj-ea"/>
              </a:rPr>
              <a:t>》</a:t>
            </a:r>
            <a:r>
              <a:rPr lang="zh-CN" altLang="en-US" sz="2400" b="1" dirty="0" smtClean="0">
                <a:latin typeface="+mj-ea"/>
              </a:rPr>
              <a:t>之五</a:t>
            </a:r>
            <a:endParaRPr lang="zh-CN" altLang="en-US" sz="2400" b="1" dirty="0">
              <a:latin typeface="+mj-ea"/>
              <a:ea typeface="+mj-ea"/>
            </a:endParaRPr>
          </a:p>
        </p:txBody>
      </p:sp>
      <p:sp>
        <p:nvSpPr>
          <p:cNvPr id="9" name="矩形 8">
            <a:extLst>
              <a:ext uri="{FF2B5EF4-FFF2-40B4-BE49-F238E27FC236}">
                <a16:creationId xmlns="" xmlns:a16="http://schemas.microsoft.com/office/drawing/2014/main" id="{522B66C1-4F5D-4EB8-9303-85D9FD58AAC4}"/>
              </a:ext>
            </a:extLst>
          </p:cNvPr>
          <p:cNvSpPr/>
          <p:nvPr/>
        </p:nvSpPr>
        <p:spPr>
          <a:xfrm>
            <a:off x="713694" y="969166"/>
            <a:ext cx="7742440" cy="830997"/>
          </a:xfrm>
          <a:prstGeom prst="rect">
            <a:avLst/>
          </a:prstGeom>
        </p:spPr>
        <p:txBody>
          <a:bodyPr wrap="square">
            <a:spAutoFit/>
          </a:bodyPr>
          <a:lstStyle/>
          <a:p>
            <a:r>
              <a:rPr lang="zh-CN" altLang="en-US" sz="2400" b="1" dirty="0" smtClean="0">
                <a:solidFill>
                  <a:schemeClr val="accent1"/>
                </a:solidFill>
                <a:latin typeface="+mn-ea"/>
              </a:rPr>
              <a:t>制定</a:t>
            </a:r>
            <a:r>
              <a:rPr lang="zh-CN" altLang="en-US" sz="2400" b="1" dirty="0">
                <a:solidFill>
                  <a:schemeClr val="accent1"/>
                </a:solidFill>
                <a:latin typeface="+mn-ea"/>
              </a:rPr>
              <a:t>监察法是加强宪法实施，丰富和发展人民代表大会制度，推进国家治理体系和治理能力现代化的战略举措</a:t>
            </a:r>
          </a:p>
        </p:txBody>
      </p:sp>
      <p:sp>
        <p:nvSpPr>
          <p:cNvPr id="10" name="矩形 9">
            <a:extLst>
              <a:ext uri="{FF2B5EF4-FFF2-40B4-BE49-F238E27FC236}">
                <a16:creationId xmlns="" xmlns:a16="http://schemas.microsoft.com/office/drawing/2014/main" id="{3DFB285E-7B96-44FC-A5D4-90679FBB5C10}"/>
              </a:ext>
            </a:extLst>
          </p:cNvPr>
          <p:cNvSpPr>
            <a:spLocks noChangeArrowheads="1"/>
          </p:cNvSpPr>
          <p:nvPr/>
        </p:nvSpPr>
        <p:spPr bwMode="auto">
          <a:xfrm>
            <a:off x="175734" y="1800163"/>
            <a:ext cx="82804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2000" b="1" dirty="0" smtClean="0">
                <a:latin typeface="微软雅黑" panose="020B0503020204020204" pitchFamily="34" charset="-122"/>
                <a:ea typeface="微软雅黑" panose="020B0503020204020204" pitchFamily="34" charset="-122"/>
              </a:rPr>
              <a:t>       十三</a:t>
            </a:r>
            <a:r>
              <a:rPr lang="zh-CN" altLang="en-US" sz="2000" b="1" dirty="0">
                <a:latin typeface="微软雅黑" panose="020B0503020204020204" pitchFamily="34" charset="-122"/>
                <a:ea typeface="微软雅黑" panose="020B0503020204020204" pitchFamily="34" charset="-122"/>
              </a:rPr>
              <a:t>届全国人大一次会议对宪法作出部分修改，把党和人民在实践中取得的重大理论创新、实践创新、制度创新成果上升为宪法规定，实现了宪法的与时俱进</a:t>
            </a:r>
            <a:r>
              <a:rPr lang="zh-CN" altLang="en-US" sz="2000" b="1" dirty="0" smtClean="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有关监察委员会的各项</a:t>
            </a:r>
            <a:r>
              <a:rPr lang="zh-CN" altLang="en-US" sz="2000" b="1" dirty="0" smtClean="0">
                <a:latin typeface="微软雅黑" panose="020B0503020204020204" pitchFamily="34" charset="-122"/>
                <a:ea typeface="微软雅黑" panose="020B0503020204020204" pitchFamily="34" charset="-122"/>
              </a:rPr>
              <a:t>规定是该次</a:t>
            </a:r>
            <a:r>
              <a:rPr lang="zh-CN" altLang="en-US" sz="2000" b="1" dirty="0">
                <a:latin typeface="微软雅黑" panose="020B0503020204020204" pitchFamily="34" charset="-122"/>
                <a:ea typeface="微软雅黑" panose="020B0503020204020204" pitchFamily="34" charset="-122"/>
              </a:rPr>
              <a:t>宪法修改</a:t>
            </a:r>
            <a:r>
              <a:rPr lang="zh-CN" altLang="en-US" sz="2000" b="1" dirty="0" smtClean="0">
                <a:latin typeface="微软雅黑" panose="020B0503020204020204" pitchFamily="34" charset="-122"/>
                <a:ea typeface="微软雅黑" panose="020B0503020204020204" pitchFamily="34" charset="-122"/>
              </a:rPr>
              <a:t>的重头戏之一。监察</a:t>
            </a:r>
            <a:r>
              <a:rPr lang="zh-CN" altLang="en-US" sz="2000" b="1" dirty="0" smtClean="0">
                <a:latin typeface="微软雅黑" panose="020B0503020204020204" pitchFamily="34" charset="-122"/>
                <a:ea typeface="微软雅黑" panose="020B0503020204020204" pitchFamily="34" charset="-122"/>
              </a:rPr>
              <a:t>法根据</a:t>
            </a:r>
            <a:r>
              <a:rPr lang="zh-CN" altLang="en-US" sz="2000" b="1" dirty="0">
                <a:latin typeface="微软雅黑" panose="020B0503020204020204" pitchFamily="34" charset="-122"/>
                <a:ea typeface="微软雅黑" panose="020B0503020204020204" pitchFamily="34" charset="-122"/>
              </a:rPr>
              <a:t>宪法修正案将行使国家监察职能的专责机关纳入国家机构体系，明确监察委员会由同级人大产生，对它负责，受它监督，拓宽了人民监督权力的途径，提高了社会主义民主政治制度化、规范化、法治化水平，丰富和发展了人民代表大会制度的</a:t>
            </a:r>
            <a:r>
              <a:rPr lang="zh-CN" altLang="en-US" sz="2000" b="1" dirty="0" smtClean="0">
                <a:latin typeface="微软雅黑" panose="020B0503020204020204" pitchFamily="34" charset="-122"/>
                <a:ea typeface="微软雅黑" panose="020B0503020204020204" pitchFamily="34" charset="-122"/>
              </a:rPr>
              <a:t>内涵。</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2569401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iterate type="lt">
                                    <p:tmPct val="5882"/>
                                  </p:iterate>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ppt_y</p:attrName>
                                        </p:attrNameLst>
                                      </p:cBhvr>
                                      <p:tavLst>
                                        <p:tav tm="0">
                                          <p:val>
                                            <p:strVal val="#ppt_y+#ppt_h*1.125000"/>
                                          </p:val>
                                        </p:tav>
                                        <p:tav tm="100000">
                                          <p:val>
                                            <p:strVal val="#ppt_y"/>
                                          </p:val>
                                        </p:tav>
                                      </p:tavLst>
                                    </p:anim>
                                    <p:animEffect transition="in" filter="wipe(up)">
                                      <p:cBhvr>
                                        <p:cTn id="13" dur="500"/>
                                        <p:tgtEl>
                                          <p:spTgt spid="9"/>
                                        </p:tgtEl>
                                      </p:cBhvr>
                                    </p:animEffect>
                                  </p:childTnLst>
                                </p:cTn>
                              </p:par>
                              <p:par>
                                <p:cTn id="14" presetID="42" presetClass="entr" presetSubtype="0" fill="hold" grpId="0" nodeType="withEffect">
                                  <p:stCondLst>
                                    <p:cond delay="0"/>
                                  </p:stCondLst>
                                  <p:iterate type="lt">
                                    <p:tmPct val="1942"/>
                                  </p:iterate>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anim calcmode="lin" valueType="num">
                                      <p:cBhvr>
                                        <p:cTn id="17" dur="500" fill="hold"/>
                                        <p:tgtEl>
                                          <p:spTgt spid="10"/>
                                        </p:tgtEl>
                                        <p:attrNameLst>
                                          <p:attrName>ppt_x</p:attrName>
                                        </p:attrNameLst>
                                      </p:cBhvr>
                                      <p:tavLst>
                                        <p:tav tm="0">
                                          <p:val>
                                            <p:strVal val="#ppt_x"/>
                                          </p:val>
                                        </p:tav>
                                        <p:tav tm="100000">
                                          <p:val>
                                            <p:strVal val="#ppt_x"/>
                                          </p:val>
                                        </p:tav>
                                      </p:tavLst>
                                    </p:anim>
                                    <p:anim calcmode="lin" valueType="num">
                                      <p:cBhvr>
                                        <p:cTn id="18"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645D6B07-1F06-433D-901E-C2721DF57F8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61" t="-726" r="3168" b="2851"/>
          <a:stretch/>
        </p:blipFill>
        <p:spPr>
          <a:xfrm>
            <a:off x="0" y="998196"/>
            <a:ext cx="9144000" cy="4145304"/>
          </a:xfrm>
          <a:prstGeom prst="rect">
            <a:avLst/>
          </a:prstGeom>
        </p:spPr>
      </p:pic>
      <p:sp>
        <p:nvSpPr>
          <p:cNvPr id="8" name="文本框 7">
            <a:extLst>
              <a:ext uri="{FF2B5EF4-FFF2-40B4-BE49-F238E27FC236}">
                <a16:creationId xmlns="" xmlns:a16="http://schemas.microsoft.com/office/drawing/2014/main" id="{691DC3B8-182E-49D6-A08F-BE940CC676CD}"/>
              </a:ext>
            </a:extLst>
          </p:cNvPr>
          <p:cNvSpPr txBox="1"/>
          <p:nvPr/>
        </p:nvSpPr>
        <p:spPr>
          <a:xfrm>
            <a:off x="1221699" y="1459926"/>
            <a:ext cx="5786199" cy="1538883"/>
          </a:xfrm>
          <a:prstGeom prst="rect">
            <a:avLst/>
          </a:prstGeom>
          <a:noFill/>
        </p:spPr>
        <p:txBody>
          <a:bodyPr wrap="none" rtlCol="0">
            <a:spAutoFit/>
          </a:bodyPr>
          <a:lstStyle/>
          <a:p>
            <a:pPr algn="ctr"/>
            <a:r>
              <a:rPr lang="en-US" altLang="zh-CN" sz="3200" b="1" spc="-80" dirty="0" smtClean="0">
                <a:latin typeface="+mj-ea"/>
              </a:rPr>
              <a:t>《</a:t>
            </a:r>
            <a:r>
              <a:rPr lang="zh-CN" altLang="en-US" sz="3200" b="1" spc="-80" dirty="0" smtClean="0">
                <a:latin typeface="+mj-ea"/>
              </a:rPr>
              <a:t>监察法</a:t>
            </a:r>
            <a:r>
              <a:rPr lang="en-US" altLang="zh-CN" sz="3200" b="1" spc="-80" dirty="0" smtClean="0">
                <a:latin typeface="+mj-ea"/>
              </a:rPr>
              <a:t>》</a:t>
            </a:r>
          </a:p>
          <a:p>
            <a:pPr algn="ctr"/>
            <a:r>
              <a:rPr lang="zh-CN" altLang="en-US" sz="3200" b="1" spc="-80" dirty="0" smtClean="0">
                <a:latin typeface="+mj-ea"/>
              </a:rPr>
              <a:t>起草</a:t>
            </a:r>
            <a:r>
              <a:rPr lang="zh-CN" altLang="en-US" sz="3200" b="1" spc="-80" dirty="0">
                <a:latin typeface="+mj-ea"/>
              </a:rPr>
              <a:t>过程、指导思想和基本思路</a:t>
            </a:r>
          </a:p>
          <a:p>
            <a:pPr algn="ctr"/>
            <a:endParaRPr lang="zh-CN" altLang="en-US" sz="3000" b="1" dirty="0">
              <a:latin typeface="+mj-ea"/>
              <a:ea typeface="+mj-ea"/>
            </a:endParaRPr>
          </a:p>
        </p:txBody>
      </p:sp>
      <p:pic>
        <p:nvPicPr>
          <p:cNvPr id="9" name="图片 8">
            <a:extLst>
              <a:ext uri="{FF2B5EF4-FFF2-40B4-BE49-F238E27FC236}">
                <a16:creationId xmlns="" xmlns:a16="http://schemas.microsoft.com/office/drawing/2014/main" id="{01D042CD-A4E9-4BD0-8543-D00FE5DDA8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000" y="313173"/>
            <a:ext cx="1036086" cy="1024947"/>
          </a:xfrm>
          <a:prstGeom prst="rect">
            <a:avLst/>
          </a:prstGeom>
        </p:spPr>
      </p:pic>
    </p:spTree>
    <p:extLst>
      <p:ext uri="{BB962C8B-B14F-4D97-AF65-F5344CB8AC3E}">
        <p14:creationId xmlns:p14="http://schemas.microsoft.com/office/powerpoint/2010/main" val="143206983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750"/>
                                        <p:tgtEl>
                                          <p:spTgt spid="7"/>
                                        </p:tgtEl>
                                      </p:cBhvr>
                                    </p:animEffect>
                                  </p:childTnLst>
                                </p:cTn>
                              </p:par>
                            </p:childTnLst>
                          </p:cTn>
                        </p:par>
                        <p:par>
                          <p:cTn id="8" fill="hold">
                            <p:stCondLst>
                              <p:cond delay="750"/>
                            </p:stCondLst>
                            <p:childTnLst>
                              <p:par>
                                <p:cTn id="9" presetID="52"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Scale>
                                      <p:cBhvr>
                                        <p:cTn id="11" dur="75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750" decel="50000" fill="hold">
                                          <p:stCondLst>
                                            <p:cond delay="0"/>
                                          </p:stCondLst>
                                        </p:cTn>
                                        <p:tgtEl>
                                          <p:spTgt spid="9"/>
                                        </p:tgtEl>
                                        <p:attrNameLst>
                                          <p:attrName>ppt_x</p:attrName>
                                          <p:attrName>ppt_y</p:attrName>
                                        </p:attrNameLst>
                                      </p:cBhvr>
                                    </p:animMotion>
                                    <p:animEffect transition="in" filter="fade">
                                      <p:cBhvr>
                                        <p:cTn id="13" dur="750"/>
                                        <p:tgtEl>
                                          <p:spTgt spid="9"/>
                                        </p:tgtEl>
                                      </p:cBhvr>
                                    </p:animEffect>
                                  </p:childTnLst>
                                </p:cTn>
                              </p:par>
                            </p:childTnLst>
                          </p:cTn>
                        </p:par>
                        <p:par>
                          <p:cTn id="14" fill="hold">
                            <p:stCondLst>
                              <p:cond delay="1500"/>
                            </p:stCondLst>
                            <p:childTnLst>
                              <p:par>
                                <p:cTn id="15" presetID="12" presetClass="entr" presetSubtype="4" fill="hold" grpId="0" nodeType="afterEffect">
                                  <p:stCondLst>
                                    <p:cond delay="0"/>
                                  </p:stCondLst>
                                  <p:iterate type="lt">
                                    <p:tmPct val="10000"/>
                                  </p:iterate>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p:tgtEl>
                                          <p:spTgt spid="8"/>
                                        </p:tgtEl>
                                        <p:attrNameLst>
                                          <p:attrName>ppt_y</p:attrName>
                                        </p:attrNameLst>
                                      </p:cBhvr>
                                      <p:tavLst>
                                        <p:tav tm="0">
                                          <p:val>
                                            <p:strVal val="#ppt_y+#ppt_h*1.125000"/>
                                          </p:val>
                                        </p:tav>
                                        <p:tav tm="100000">
                                          <p:val>
                                            <p:strVal val="#ppt_y"/>
                                          </p:val>
                                        </p:tav>
                                      </p:tavLst>
                                    </p:anim>
                                    <p:animEffect transition="in" filter="wipe(up)">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 xmlns:a16="http://schemas.microsoft.com/office/drawing/2014/main" id="{7084A84C-5203-4A7A-A6E5-D93CEACC834F}"/>
              </a:ext>
            </a:extLst>
          </p:cNvPr>
          <p:cNvSpPr/>
          <p:nvPr/>
        </p:nvSpPr>
        <p:spPr>
          <a:xfrm>
            <a:off x="260359" y="159152"/>
            <a:ext cx="6378349" cy="461665"/>
          </a:xfrm>
          <a:prstGeom prst="rect">
            <a:avLst/>
          </a:prstGeom>
        </p:spPr>
        <p:txBody>
          <a:bodyPr wrap="none">
            <a:spAutoFit/>
          </a:bodyPr>
          <a:lstStyle/>
          <a:p>
            <a:pPr algn="ctr"/>
            <a:r>
              <a:rPr lang="zh-CN" altLang="en-US" sz="2400" b="1" spc="-80" dirty="0" smtClean="0">
                <a:latin typeface="+mj-ea"/>
              </a:rPr>
              <a:t>   </a:t>
            </a:r>
            <a:r>
              <a:rPr lang="en-US" altLang="zh-CN" sz="2400" b="1" spc="-80" dirty="0" smtClean="0">
                <a:latin typeface="+mj-ea"/>
              </a:rPr>
              <a:t>《</a:t>
            </a:r>
            <a:r>
              <a:rPr lang="zh-CN" altLang="en-US" sz="2400" b="1" spc="-80" dirty="0" smtClean="0">
                <a:latin typeface="+mj-ea"/>
              </a:rPr>
              <a:t>监察法</a:t>
            </a:r>
            <a:r>
              <a:rPr lang="en-US" altLang="zh-CN" sz="2400" b="1" spc="-80" dirty="0" smtClean="0">
                <a:latin typeface="+mj-ea"/>
              </a:rPr>
              <a:t>》</a:t>
            </a:r>
            <a:r>
              <a:rPr lang="zh-CN" altLang="en-US" sz="2400" b="1" spc="-80" dirty="0" smtClean="0">
                <a:latin typeface="+mj-ea"/>
              </a:rPr>
              <a:t>的起草</a:t>
            </a:r>
            <a:r>
              <a:rPr lang="zh-CN" altLang="en-US" sz="2400" b="1" spc="-80" dirty="0">
                <a:latin typeface="+mj-ea"/>
              </a:rPr>
              <a:t>过程、指导思想和基本思路</a:t>
            </a:r>
          </a:p>
        </p:txBody>
      </p:sp>
      <p:sp>
        <p:nvSpPr>
          <p:cNvPr id="22" name="矩形 21">
            <a:extLst>
              <a:ext uri="{FF2B5EF4-FFF2-40B4-BE49-F238E27FC236}">
                <a16:creationId xmlns="" xmlns:a16="http://schemas.microsoft.com/office/drawing/2014/main" id="{6294742F-0690-4B36-9E90-CB442431C628}"/>
              </a:ext>
            </a:extLst>
          </p:cNvPr>
          <p:cNvSpPr/>
          <p:nvPr/>
        </p:nvSpPr>
        <p:spPr>
          <a:xfrm>
            <a:off x="792434" y="976502"/>
            <a:ext cx="1415772" cy="461665"/>
          </a:xfrm>
          <a:prstGeom prst="rect">
            <a:avLst/>
          </a:prstGeom>
        </p:spPr>
        <p:txBody>
          <a:bodyPr wrap="none">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组织实施</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grpSp>
        <p:nvGrpSpPr>
          <p:cNvPr id="23" name="组合 22">
            <a:extLst>
              <a:ext uri="{FF2B5EF4-FFF2-40B4-BE49-F238E27FC236}">
                <a16:creationId xmlns="" xmlns:a16="http://schemas.microsoft.com/office/drawing/2014/main" id="{F810BC92-4C5A-4E54-B6A1-2CE7E362A209}"/>
              </a:ext>
            </a:extLst>
          </p:cNvPr>
          <p:cNvGrpSpPr/>
          <p:nvPr/>
        </p:nvGrpSpPr>
        <p:grpSpPr>
          <a:xfrm flipV="1">
            <a:off x="460375" y="1048190"/>
            <a:ext cx="224744" cy="298764"/>
            <a:chOff x="460375" y="1145304"/>
            <a:chExt cx="224744" cy="386843"/>
          </a:xfrm>
        </p:grpSpPr>
        <p:cxnSp>
          <p:nvCxnSpPr>
            <p:cNvPr id="24" name="直接连接符 23">
              <a:extLst>
                <a:ext uri="{FF2B5EF4-FFF2-40B4-BE49-F238E27FC236}">
                  <a16:creationId xmlns="" xmlns:a16="http://schemas.microsoft.com/office/drawing/2014/main" id="{E4AF91A2-14C4-40A1-9F6D-1BE8AD6D0DC7}"/>
                </a:ext>
              </a:extLst>
            </p:cNvPr>
            <p:cNvCxnSpPr/>
            <p:nvPr/>
          </p:nvCxnSpPr>
          <p:spPr>
            <a:xfrm>
              <a:off x="460375" y="1145304"/>
              <a:ext cx="0" cy="38684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 xmlns:a16="http://schemas.microsoft.com/office/drawing/2014/main" id="{3F9FF1A9-C0E7-465C-8386-0C700B91468F}"/>
                </a:ext>
              </a:extLst>
            </p:cNvPr>
            <p:cNvCxnSpPr>
              <a:cxnSpLocks/>
            </p:cNvCxnSpPr>
            <p:nvPr/>
          </p:nvCxnSpPr>
          <p:spPr>
            <a:xfrm>
              <a:off x="574675" y="1145304"/>
              <a:ext cx="0" cy="297734"/>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 xmlns:a16="http://schemas.microsoft.com/office/drawing/2014/main" id="{03843BC7-682E-4AB2-A94F-3D77FAF3924F}"/>
                </a:ext>
              </a:extLst>
            </p:cNvPr>
            <p:cNvCxnSpPr>
              <a:cxnSpLocks/>
            </p:cNvCxnSpPr>
            <p:nvPr/>
          </p:nvCxnSpPr>
          <p:spPr>
            <a:xfrm>
              <a:off x="685119" y="1145304"/>
              <a:ext cx="0" cy="183434"/>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30" name="TextBox 18">
            <a:extLst>
              <a:ext uri="{FF2B5EF4-FFF2-40B4-BE49-F238E27FC236}">
                <a16:creationId xmlns="" xmlns:a16="http://schemas.microsoft.com/office/drawing/2014/main" id="{D8C2C5B8-8A95-4B05-970A-E848B74D2342}"/>
              </a:ext>
            </a:extLst>
          </p:cNvPr>
          <p:cNvSpPr txBox="1">
            <a:spLocks noChangeArrowheads="1"/>
          </p:cNvSpPr>
          <p:nvPr/>
        </p:nvSpPr>
        <p:spPr bwMode="auto">
          <a:xfrm>
            <a:off x="1020417" y="1686908"/>
            <a:ext cx="6771861"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73025" indent="0">
              <a:buNone/>
            </a:pPr>
            <a:r>
              <a:rPr lang="en-US" altLang="zh-CN" sz="2000" b="1" dirty="0" smtClean="0">
                <a:latin typeface="宋体" panose="02010600030101010101" pitchFamily="2" charset="-122"/>
              </a:rPr>
              <a:t>1</a:t>
            </a:r>
            <a:r>
              <a:rPr lang="zh-CN" altLang="en-US" sz="2000" b="1" dirty="0" smtClean="0">
                <a:latin typeface="宋体" panose="02010600030101010101" pitchFamily="2" charset="-122"/>
              </a:rPr>
              <a:t>、</a:t>
            </a:r>
            <a:r>
              <a:rPr lang="en-US" altLang="zh-CN" sz="2000" b="1" dirty="0" smtClean="0">
                <a:latin typeface="宋体" panose="02010600030101010101" pitchFamily="2" charset="-122"/>
              </a:rPr>
              <a:t>《</a:t>
            </a:r>
            <a:r>
              <a:rPr lang="zh-CN" altLang="en-US" sz="2000" b="1" dirty="0" smtClean="0">
                <a:latin typeface="宋体" panose="02010600030101010101" pitchFamily="2" charset="-122"/>
              </a:rPr>
              <a:t>监察法</a:t>
            </a:r>
            <a:r>
              <a:rPr lang="en-US" altLang="zh-CN" sz="2000" b="1" dirty="0" smtClean="0">
                <a:latin typeface="宋体" panose="02010600030101010101" pitchFamily="2" charset="-122"/>
              </a:rPr>
              <a:t>》</a:t>
            </a:r>
            <a:r>
              <a:rPr lang="zh-CN" altLang="zh-CN" sz="2000" b="1" dirty="0" smtClean="0">
                <a:latin typeface="宋体" panose="02010600030101010101" pitchFamily="2" charset="-122"/>
              </a:rPr>
              <a:t>立法</a:t>
            </a:r>
            <a:r>
              <a:rPr lang="zh-CN" altLang="zh-CN" sz="2000" b="1" dirty="0">
                <a:latin typeface="宋体" panose="02010600030101010101" pitchFamily="2" charset="-122"/>
              </a:rPr>
              <a:t>工作由</a:t>
            </a:r>
            <a:r>
              <a:rPr lang="zh-CN" altLang="zh-CN" sz="2000" b="1" dirty="0" smtClean="0">
                <a:latin typeface="宋体" panose="02010600030101010101" pitchFamily="2" charset="-122"/>
              </a:rPr>
              <a:t>中共中央纪律检查委员会牵头</a:t>
            </a:r>
            <a:r>
              <a:rPr lang="zh-CN" altLang="en-US" sz="2000" b="1" dirty="0" smtClean="0">
                <a:latin typeface="宋体" panose="02010600030101010101" pitchFamily="2" charset="-122"/>
              </a:rPr>
              <a:t>总抓；</a:t>
            </a:r>
            <a:endParaRPr lang="en-US" altLang="zh-CN" sz="2000" b="1" dirty="0" smtClean="0">
              <a:latin typeface="宋体" panose="02010600030101010101" pitchFamily="2" charset="-122"/>
            </a:endParaRPr>
          </a:p>
          <a:p>
            <a:pPr marL="73025" indent="0">
              <a:buNone/>
            </a:pPr>
            <a:endParaRPr lang="en-US" altLang="zh-CN" sz="2000" b="1" dirty="0" smtClean="0">
              <a:latin typeface="宋体" panose="02010600030101010101" pitchFamily="2" charset="-122"/>
            </a:endParaRPr>
          </a:p>
          <a:p>
            <a:pPr marL="73025" indent="0">
              <a:buNone/>
            </a:pPr>
            <a:r>
              <a:rPr lang="en-US" altLang="zh-CN" sz="2000" b="1" dirty="0" smtClean="0">
                <a:latin typeface="宋体" panose="02010600030101010101" pitchFamily="2" charset="-122"/>
              </a:rPr>
              <a:t>2</a:t>
            </a:r>
            <a:r>
              <a:rPr lang="zh-CN" altLang="en-US" sz="2000" b="1" dirty="0" smtClean="0">
                <a:latin typeface="宋体" panose="02010600030101010101" pitchFamily="2" charset="-122"/>
              </a:rPr>
              <a:t>、</a:t>
            </a:r>
            <a:r>
              <a:rPr lang="zh-CN" altLang="zh-CN" sz="2000" b="1" dirty="0" smtClean="0">
                <a:latin typeface="宋体" panose="02010600030101010101" pitchFamily="2" charset="-122"/>
              </a:rPr>
              <a:t>中央纪委</a:t>
            </a:r>
            <a:r>
              <a:rPr lang="zh-CN" altLang="zh-CN" sz="2000" b="1" dirty="0">
                <a:latin typeface="宋体" panose="02010600030101010101" pitchFamily="2" charset="-122"/>
              </a:rPr>
              <a:t>与全国人大常委会、中央统战部、中央政法委员会、中央深化改革领导小组办公室、中央机构编制办公室等有关方面进行了多次</a:t>
            </a:r>
            <a:r>
              <a:rPr lang="zh-CN" altLang="zh-CN" sz="2000" b="1" dirty="0" smtClean="0">
                <a:latin typeface="宋体" panose="02010600030101010101" pitchFamily="2" charset="-122"/>
              </a:rPr>
              <a:t>沟通</a:t>
            </a:r>
            <a:r>
              <a:rPr lang="zh-CN" altLang="en-US" sz="2000" b="1" dirty="0" smtClean="0">
                <a:latin typeface="宋体" panose="02010600030101010101" pitchFamily="2" charset="-122"/>
              </a:rPr>
              <a:t>；</a:t>
            </a:r>
            <a:endParaRPr lang="en-US" altLang="zh-CN" sz="2000" b="1" dirty="0" smtClean="0">
              <a:latin typeface="宋体" panose="02010600030101010101" pitchFamily="2" charset="-122"/>
            </a:endParaRPr>
          </a:p>
          <a:p>
            <a:pPr marL="73025" indent="0">
              <a:buNone/>
            </a:pPr>
            <a:endParaRPr lang="en-US" altLang="zh-CN" sz="2000" b="1" dirty="0" smtClean="0">
              <a:latin typeface="宋体" panose="02010600030101010101" pitchFamily="2" charset="-122"/>
            </a:endParaRPr>
          </a:p>
          <a:p>
            <a:pPr marL="73025" indent="0">
              <a:buNone/>
            </a:pPr>
            <a:r>
              <a:rPr lang="en-US" altLang="zh-CN" sz="2000" b="1" dirty="0" smtClean="0">
                <a:latin typeface="宋体" panose="02010600030101010101" pitchFamily="2" charset="-122"/>
              </a:rPr>
              <a:t>3</a:t>
            </a:r>
            <a:r>
              <a:rPr lang="zh-CN" altLang="en-US" sz="2000" b="1" dirty="0" smtClean="0">
                <a:latin typeface="宋体" panose="02010600030101010101" pitchFamily="2" charset="-122"/>
              </a:rPr>
              <a:t>、</a:t>
            </a:r>
            <a:r>
              <a:rPr lang="zh-CN" altLang="zh-CN" sz="2000" b="1" dirty="0" smtClean="0">
                <a:latin typeface="宋体" panose="02010600030101010101" pitchFamily="2" charset="-122"/>
              </a:rPr>
              <a:t>全国人大常委会</a:t>
            </a:r>
            <a:r>
              <a:rPr lang="zh-CN" altLang="zh-CN" sz="2000" b="1" dirty="0">
                <a:latin typeface="宋体" panose="02010600030101010101" pitchFamily="2" charset="-122"/>
              </a:rPr>
              <a:t>党组坚决贯彻落实党中央关于深化国家监察体制改革的决策部署，高度重视监察法立法工作。</a:t>
            </a:r>
          </a:p>
        </p:txBody>
      </p:sp>
    </p:spTree>
    <p:extLst>
      <p:ext uri="{BB962C8B-B14F-4D97-AF65-F5344CB8AC3E}">
        <p14:creationId xmlns:p14="http://schemas.microsoft.com/office/powerpoint/2010/main" val="410838676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iterate type="lt">
                                    <p:tmPct val="5882"/>
                                  </p:iterate>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p:tgtEl>
                                          <p:spTgt spid="22"/>
                                        </p:tgtEl>
                                        <p:attrNameLst>
                                          <p:attrName>ppt_y</p:attrName>
                                        </p:attrNameLst>
                                      </p:cBhvr>
                                      <p:tavLst>
                                        <p:tav tm="0">
                                          <p:val>
                                            <p:strVal val="#ppt_y+#ppt_h*1.125000"/>
                                          </p:val>
                                        </p:tav>
                                        <p:tav tm="100000">
                                          <p:val>
                                            <p:strVal val="#ppt_y"/>
                                          </p:val>
                                        </p:tav>
                                      </p:tavLst>
                                    </p:anim>
                                    <p:animEffect transition="in" filter="wipe(up)">
                                      <p:cBhvr>
                                        <p:cTn id="13" dur="500"/>
                                        <p:tgtEl>
                                          <p:spTgt spid="22"/>
                                        </p:tgtEl>
                                      </p:cBhvr>
                                    </p:animEffect>
                                  </p:childTnLst>
                                </p:cTn>
                              </p:par>
                            </p:childTnLst>
                          </p:cTn>
                        </p:par>
                        <p:par>
                          <p:cTn id="14" fill="hold">
                            <p:stCondLst>
                              <p:cond delay="1088"/>
                            </p:stCondLst>
                            <p:childTnLst>
                              <p:par>
                                <p:cTn id="15" presetID="42"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750"/>
                                        <p:tgtEl>
                                          <p:spTgt spid="30"/>
                                        </p:tgtEl>
                                      </p:cBhvr>
                                    </p:animEffect>
                                    <p:anim calcmode="lin" valueType="num">
                                      <p:cBhvr>
                                        <p:cTn id="18" dur="750" fill="hold"/>
                                        <p:tgtEl>
                                          <p:spTgt spid="30"/>
                                        </p:tgtEl>
                                        <p:attrNameLst>
                                          <p:attrName>ppt_x</p:attrName>
                                        </p:attrNameLst>
                                      </p:cBhvr>
                                      <p:tavLst>
                                        <p:tav tm="0">
                                          <p:val>
                                            <p:strVal val="#ppt_x"/>
                                          </p:val>
                                        </p:tav>
                                        <p:tav tm="100000">
                                          <p:val>
                                            <p:strVal val="#ppt_x"/>
                                          </p:val>
                                        </p:tav>
                                      </p:tavLst>
                                    </p:anim>
                                    <p:anim calcmode="lin" valueType="num">
                                      <p:cBhvr>
                                        <p:cTn id="19" dur="75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C07126C9-FFB7-4589-AB83-ECC70564F2EC}"/>
              </a:ext>
            </a:extLst>
          </p:cNvPr>
          <p:cNvPicPr>
            <a:picLocks noChangeAspect="1"/>
          </p:cNvPicPr>
          <p:nvPr/>
        </p:nvPicPr>
        <p:blipFill rotWithShape="1">
          <a:blip r:embed="rId4">
            <a:extLst>
              <a:ext uri="{28A0092B-C50C-407E-A947-70E740481C1C}">
                <a14:useLocalDpi xmlns:a14="http://schemas.microsoft.com/office/drawing/2010/main" val="0"/>
              </a:ext>
            </a:extLst>
          </a:blip>
          <a:srcRect r="13875" b="8347"/>
          <a:stretch/>
        </p:blipFill>
        <p:spPr>
          <a:xfrm flipH="1">
            <a:off x="0" y="1917270"/>
            <a:ext cx="3884138" cy="3226230"/>
          </a:xfrm>
          <a:prstGeom prst="rect">
            <a:avLst/>
          </a:prstGeom>
        </p:spPr>
      </p:pic>
      <p:pic>
        <p:nvPicPr>
          <p:cNvPr id="5" name="图片 4" descr="2">
            <a:extLst>
              <a:ext uri="{FF2B5EF4-FFF2-40B4-BE49-F238E27FC236}">
                <a16:creationId xmlns="" xmlns:a16="http://schemas.microsoft.com/office/drawing/2014/main" id="{DD605CA6-42AE-43E2-BDC2-945157F44D0C}"/>
              </a:ext>
            </a:extLst>
          </p:cNvPr>
          <p:cNvPicPr>
            <a:picLocks noChangeAspect="1"/>
          </p:cNvPicPr>
          <p:nvPr/>
        </p:nvPicPr>
        <p:blipFill>
          <a:blip r:embed="rId5"/>
          <a:stretch>
            <a:fillRect/>
          </a:stretch>
        </p:blipFill>
        <p:spPr>
          <a:xfrm flipH="1">
            <a:off x="-156552" y="-163115"/>
            <a:ext cx="1586456" cy="2674774"/>
          </a:xfrm>
          <a:prstGeom prst="rect">
            <a:avLst/>
          </a:prstGeom>
        </p:spPr>
      </p:pic>
      <p:sp>
        <p:nvSpPr>
          <p:cNvPr id="6" name="文本框 5">
            <a:extLst>
              <a:ext uri="{FF2B5EF4-FFF2-40B4-BE49-F238E27FC236}">
                <a16:creationId xmlns="" xmlns:a16="http://schemas.microsoft.com/office/drawing/2014/main" id="{081AE2EA-85A9-4EA2-A7E8-7CF7FBD7C995}"/>
              </a:ext>
            </a:extLst>
          </p:cNvPr>
          <p:cNvSpPr txBox="1"/>
          <p:nvPr/>
        </p:nvSpPr>
        <p:spPr>
          <a:xfrm>
            <a:off x="636676" y="1828473"/>
            <a:ext cx="2654300" cy="1323439"/>
          </a:xfrm>
          <a:prstGeom prst="rect">
            <a:avLst/>
          </a:prstGeom>
          <a:noFill/>
        </p:spPr>
        <p:txBody>
          <a:bodyPr wrap="square" rtlCol="0">
            <a:spAutoFit/>
          </a:bodyPr>
          <a:lstStyle/>
          <a:p>
            <a:pPr algn="ctr"/>
            <a:r>
              <a:rPr lang="zh-CN" altLang="en-US" sz="4800" b="1" dirty="0">
                <a:ln>
                  <a:solidFill>
                    <a:schemeClr val="bg1"/>
                  </a:solidFill>
                </a:ln>
                <a:solidFill>
                  <a:srgbClr val="C00000"/>
                </a:solidFill>
                <a:latin typeface="+mj-ea"/>
                <a:ea typeface="+mj-ea"/>
              </a:rPr>
              <a:t>目录</a:t>
            </a:r>
            <a:endParaRPr lang="en-US" altLang="zh-CN" sz="4800" b="1" dirty="0">
              <a:ln>
                <a:solidFill>
                  <a:schemeClr val="bg1"/>
                </a:solidFill>
              </a:ln>
              <a:solidFill>
                <a:srgbClr val="C00000"/>
              </a:solidFill>
              <a:latin typeface="+mj-ea"/>
              <a:ea typeface="+mj-ea"/>
            </a:endParaRPr>
          </a:p>
          <a:p>
            <a:pPr algn="ctr"/>
            <a:r>
              <a:rPr lang="en-US" altLang="zh-CN" sz="3200" b="1" dirty="0">
                <a:ln>
                  <a:solidFill>
                    <a:schemeClr val="bg1"/>
                  </a:solidFill>
                </a:ln>
                <a:solidFill>
                  <a:srgbClr val="C00000"/>
                </a:solidFill>
                <a:latin typeface="+mj-ea"/>
                <a:ea typeface="+mj-ea"/>
              </a:rPr>
              <a:t>CONTENTS</a:t>
            </a:r>
            <a:endParaRPr lang="zh-CN" altLang="en-US" sz="3200" b="1" dirty="0">
              <a:ln>
                <a:solidFill>
                  <a:schemeClr val="bg1"/>
                </a:solidFill>
              </a:ln>
              <a:solidFill>
                <a:srgbClr val="C00000"/>
              </a:solidFill>
              <a:latin typeface="+mj-ea"/>
              <a:ea typeface="+mj-ea"/>
            </a:endParaRPr>
          </a:p>
        </p:txBody>
      </p:sp>
      <p:sp>
        <p:nvSpPr>
          <p:cNvPr id="8" name="文本框 7">
            <a:extLst>
              <a:ext uri="{FF2B5EF4-FFF2-40B4-BE49-F238E27FC236}">
                <a16:creationId xmlns="" xmlns:a16="http://schemas.microsoft.com/office/drawing/2014/main" id="{8DCECB0C-DA00-4703-9D6E-415165161C2E}"/>
              </a:ext>
            </a:extLst>
          </p:cNvPr>
          <p:cNvSpPr txBox="1"/>
          <p:nvPr/>
        </p:nvSpPr>
        <p:spPr>
          <a:xfrm>
            <a:off x="4368801" y="1290507"/>
            <a:ext cx="3775393" cy="400110"/>
          </a:xfrm>
          <a:prstGeom prst="rect">
            <a:avLst/>
          </a:prstGeom>
          <a:noFill/>
        </p:spPr>
        <p:txBody>
          <a:bodyPr wrap="none" rtlCol="0">
            <a:spAutoFit/>
          </a:bodyPr>
          <a:lstStyle/>
          <a:p>
            <a:r>
              <a:rPr lang="en-US" altLang="zh-CN" sz="2000" b="1" dirty="0" smtClean="0">
                <a:latin typeface="+mj-ea"/>
                <a:ea typeface="+mj-ea"/>
              </a:rPr>
              <a:t>《</a:t>
            </a:r>
            <a:r>
              <a:rPr lang="zh-CN" altLang="en-US" sz="2000" b="1" dirty="0" smtClean="0">
                <a:latin typeface="+mj-ea"/>
                <a:ea typeface="+mj-ea"/>
              </a:rPr>
              <a:t>监察法</a:t>
            </a:r>
            <a:r>
              <a:rPr lang="en-US" altLang="zh-CN" sz="2000" b="1" dirty="0" smtClean="0">
                <a:latin typeface="+mj-ea"/>
                <a:ea typeface="+mj-ea"/>
              </a:rPr>
              <a:t>》</a:t>
            </a:r>
            <a:r>
              <a:rPr lang="zh-CN" altLang="en-US" sz="2000" b="1" dirty="0" smtClean="0">
                <a:latin typeface="+mj-ea"/>
                <a:ea typeface="+mj-ea"/>
              </a:rPr>
              <a:t>出台的重要历史意义</a:t>
            </a:r>
            <a:endParaRPr lang="zh-CN" altLang="en-US" sz="2000" b="1" dirty="0">
              <a:latin typeface="+mj-ea"/>
              <a:ea typeface="+mj-ea"/>
            </a:endParaRPr>
          </a:p>
        </p:txBody>
      </p:sp>
      <p:pic>
        <p:nvPicPr>
          <p:cNvPr id="14" name="图片 13">
            <a:extLst>
              <a:ext uri="{FF2B5EF4-FFF2-40B4-BE49-F238E27FC236}">
                <a16:creationId xmlns="" xmlns:a16="http://schemas.microsoft.com/office/drawing/2014/main" id="{FCDD3E9E-DC31-4471-968C-2325042E79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51394" y="1155584"/>
            <a:ext cx="517673" cy="512108"/>
          </a:xfrm>
          <a:prstGeom prst="rect">
            <a:avLst/>
          </a:prstGeom>
        </p:spPr>
      </p:pic>
      <p:sp>
        <p:nvSpPr>
          <p:cNvPr id="18" name="文本框 17">
            <a:extLst>
              <a:ext uri="{FF2B5EF4-FFF2-40B4-BE49-F238E27FC236}">
                <a16:creationId xmlns="" xmlns:a16="http://schemas.microsoft.com/office/drawing/2014/main" id="{E949267A-C2FA-4F86-8F95-465FDA3375DB}"/>
              </a:ext>
            </a:extLst>
          </p:cNvPr>
          <p:cNvSpPr txBox="1"/>
          <p:nvPr/>
        </p:nvSpPr>
        <p:spPr>
          <a:xfrm>
            <a:off x="4368801" y="2090083"/>
            <a:ext cx="4862870" cy="400110"/>
          </a:xfrm>
          <a:prstGeom prst="rect">
            <a:avLst/>
          </a:prstGeom>
          <a:noFill/>
        </p:spPr>
        <p:txBody>
          <a:bodyPr wrap="none" rtlCol="0">
            <a:spAutoFit/>
          </a:bodyPr>
          <a:lstStyle/>
          <a:p>
            <a:r>
              <a:rPr lang="en-US" altLang="zh-CN" sz="2000" b="1" spc="-80" dirty="0" smtClean="0">
                <a:latin typeface="+mj-ea"/>
                <a:ea typeface="+mj-ea"/>
              </a:rPr>
              <a:t>《</a:t>
            </a:r>
            <a:r>
              <a:rPr lang="zh-CN" altLang="en-US" sz="2000" b="1" spc="-80" dirty="0" smtClean="0">
                <a:latin typeface="+mj-ea"/>
                <a:ea typeface="+mj-ea"/>
              </a:rPr>
              <a:t>监察法</a:t>
            </a:r>
            <a:r>
              <a:rPr lang="en-US" altLang="zh-CN" sz="2000" b="1" spc="-80" dirty="0" smtClean="0">
                <a:latin typeface="+mj-ea"/>
                <a:ea typeface="+mj-ea"/>
              </a:rPr>
              <a:t>》</a:t>
            </a:r>
            <a:r>
              <a:rPr lang="zh-CN" altLang="en-US" sz="2000" b="1" spc="-80" dirty="0" smtClean="0">
                <a:latin typeface="+mj-ea"/>
                <a:ea typeface="+mj-ea"/>
              </a:rPr>
              <a:t>起草过程、指导思想和基本思路</a:t>
            </a:r>
            <a:endParaRPr lang="zh-CN" altLang="en-US" sz="2000" b="1" spc="-80" dirty="0">
              <a:latin typeface="+mj-ea"/>
              <a:ea typeface="+mj-ea"/>
            </a:endParaRPr>
          </a:p>
        </p:txBody>
      </p:sp>
      <p:pic>
        <p:nvPicPr>
          <p:cNvPr id="19" name="图片 18">
            <a:extLst>
              <a:ext uri="{FF2B5EF4-FFF2-40B4-BE49-F238E27FC236}">
                <a16:creationId xmlns="" xmlns:a16="http://schemas.microsoft.com/office/drawing/2014/main" id="{1D2E37A5-36FC-414A-8F9B-A9C869EEAA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51394" y="1955160"/>
            <a:ext cx="517673" cy="512108"/>
          </a:xfrm>
          <a:prstGeom prst="rect">
            <a:avLst/>
          </a:prstGeom>
        </p:spPr>
      </p:pic>
      <p:sp>
        <p:nvSpPr>
          <p:cNvPr id="22" name="文本框 21">
            <a:extLst>
              <a:ext uri="{FF2B5EF4-FFF2-40B4-BE49-F238E27FC236}">
                <a16:creationId xmlns="" xmlns:a16="http://schemas.microsoft.com/office/drawing/2014/main" id="{F56297E2-CC29-4B38-A46F-1422ED7CBC36}"/>
              </a:ext>
            </a:extLst>
          </p:cNvPr>
          <p:cNvSpPr txBox="1"/>
          <p:nvPr/>
        </p:nvSpPr>
        <p:spPr>
          <a:xfrm>
            <a:off x="4368801" y="2889659"/>
            <a:ext cx="2492990" cy="400110"/>
          </a:xfrm>
          <a:prstGeom prst="rect">
            <a:avLst/>
          </a:prstGeom>
          <a:noFill/>
        </p:spPr>
        <p:txBody>
          <a:bodyPr wrap="none" rtlCol="0">
            <a:spAutoFit/>
          </a:bodyPr>
          <a:lstStyle/>
          <a:p>
            <a:r>
              <a:rPr lang="en-US" altLang="zh-CN" sz="2000" b="1" dirty="0" smtClean="0">
                <a:latin typeface="+mj-ea"/>
                <a:ea typeface="+mj-ea"/>
              </a:rPr>
              <a:t>《</a:t>
            </a:r>
            <a:r>
              <a:rPr lang="zh-CN" altLang="en-US" sz="2000" b="1" dirty="0" smtClean="0">
                <a:latin typeface="+mj-ea"/>
                <a:ea typeface="+mj-ea"/>
              </a:rPr>
              <a:t>监察法</a:t>
            </a:r>
            <a:r>
              <a:rPr lang="en-US" altLang="zh-CN" sz="2000" b="1" dirty="0" smtClean="0">
                <a:latin typeface="+mj-ea"/>
                <a:ea typeface="+mj-ea"/>
              </a:rPr>
              <a:t>》</a:t>
            </a:r>
            <a:r>
              <a:rPr lang="zh-CN" altLang="en-US" sz="2000" b="1" dirty="0" smtClean="0">
                <a:latin typeface="+mj-ea"/>
                <a:ea typeface="+mj-ea"/>
              </a:rPr>
              <a:t>主要内容</a:t>
            </a:r>
            <a:endParaRPr lang="zh-CN" altLang="en-US" sz="2000" b="1" dirty="0">
              <a:latin typeface="+mj-ea"/>
              <a:ea typeface="+mj-ea"/>
            </a:endParaRPr>
          </a:p>
        </p:txBody>
      </p:sp>
      <p:pic>
        <p:nvPicPr>
          <p:cNvPr id="23" name="图片 22">
            <a:extLst>
              <a:ext uri="{FF2B5EF4-FFF2-40B4-BE49-F238E27FC236}">
                <a16:creationId xmlns="" xmlns:a16="http://schemas.microsoft.com/office/drawing/2014/main" id="{FC69B1F3-6704-4FAF-B5F0-FCF7C35F3E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51394" y="2754736"/>
            <a:ext cx="517673" cy="512108"/>
          </a:xfrm>
          <a:prstGeom prst="rect">
            <a:avLst/>
          </a:prstGeom>
        </p:spPr>
      </p:pic>
      <p:cxnSp>
        <p:nvCxnSpPr>
          <p:cNvPr id="7" name="直接连接符 6">
            <a:extLst>
              <a:ext uri="{FF2B5EF4-FFF2-40B4-BE49-F238E27FC236}">
                <a16:creationId xmlns="" xmlns:a16="http://schemas.microsoft.com/office/drawing/2014/main" id="{8377DF69-F8A8-480D-B4BD-08CE45E1E28F}"/>
              </a:ext>
            </a:extLst>
          </p:cNvPr>
          <p:cNvCxnSpPr/>
          <p:nvPr/>
        </p:nvCxnSpPr>
        <p:spPr>
          <a:xfrm>
            <a:off x="3677245" y="1780534"/>
            <a:ext cx="4944241" cy="0"/>
          </a:xfrm>
          <a:prstGeom prst="line">
            <a:avLst/>
          </a:prstGeom>
          <a:ln w="127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 xmlns:a16="http://schemas.microsoft.com/office/drawing/2014/main" id="{7CF3CE25-BDE0-4460-893B-47EC7C1C94DD}"/>
              </a:ext>
            </a:extLst>
          </p:cNvPr>
          <p:cNvCxnSpPr/>
          <p:nvPr/>
        </p:nvCxnSpPr>
        <p:spPr>
          <a:xfrm>
            <a:off x="3677245" y="2580110"/>
            <a:ext cx="4944241" cy="0"/>
          </a:xfrm>
          <a:prstGeom prst="line">
            <a:avLst/>
          </a:prstGeom>
          <a:ln w="127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 xmlns:a16="http://schemas.microsoft.com/office/drawing/2014/main" id="{109BD45D-4E6C-4977-BA93-B5C55084C006}"/>
              </a:ext>
            </a:extLst>
          </p:cNvPr>
          <p:cNvCxnSpPr/>
          <p:nvPr/>
        </p:nvCxnSpPr>
        <p:spPr>
          <a:xfrm>
            <a:off x="3677245" y="3379686"/>
            <a:ext cx="4944241" cy="0"/>
          </a:xfrm>
          <a:prstGeom prst="line">
            <a:avLst/>
          </a:prstGeom>
          <a:ln w="127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 xmlns:a16="http://schemas.microsoft.com/office/drawing/2014/main" id="{0EA74C2D-E643-4FBF-AB90-D33A791C84AF}"/>
              </a:ext>
            </a:extLst>
          </p:cNvPr>
          <p:cNvCxnSpPr/>
          <p:nvPr/>
        </p:nvCxnSpPr>
        <p:spPr>
          <a:xfrm>
            <a:off x="3677245" y="4179263"/>
            <a:ext cx="4944241" cy="0"/>
          </a:xfrm>
          <a:prstGeom prst="line">
            <a:avLst/>
          </a:prstGeom>
          <a:ln w="12700">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26" name="文本框 25">
            <a:extLst>
              <a:ext uri="{FF2B5EF4-FFF2-40B4-BE49-F238E27FC236}">
                <a16:creationId xmlns="" xmlns:a16="http://schemas.microsoft.com/office/drawing/2014/main" id="{29D411E3-319A-42DC-99D6-B63F217FD42E}"/>
              </a:ext>
            </a:extLst>
          </p:cNvPr>
          <p:cNvSpPr txBox="1"/>
          <p:nvPr/>
        </p:nvSpPr>
        <p:spPr>
          <a:xfrm>
            <a:off x="4368801" y="3689236"/>
            <a:ext cx="3339376" cy="400110"/>
          </a:xfrm>
          <a:prstGeom prst="rect">
            <a:avLst/>
          </a:prstGeom>
          <a:noFill/>
        </p:spPr>
        <p:txBody>
          <a:bodyPr wrap="none" rtlCol="0">
            <a:spAutoFit/>
          </a:bodyPr>
          <a:lstStyle/>
          <a:p>
            <a:r>
              <a:rPr lang="zh-CN" altLang="en-US" sz="2000" b="1" dirty="0" smtClean="0">
                <a:latin typeface="+mj-ea"/>
                <a:ea typeface="+mj-ea"/>
              </a:rPr>
              <a:t> 碰触</a:t>
            </a:r>
            <a:r>
              <a:rPr lang="en-US" altLang="zh-CN" sz="2000" b="1" dirty="0" smtClean="0">
                <a:latin typeface="+mj-ea"/>
                <a:ea typeface="+mj-ea"/>
              </a:rPr>
              <a:t>《</a:t>
            </a:r>
            <a:r>
              <a:rPr lang="zh-CN" altLang="en-US" sz="2000" b="1" dirty="0" smtClean="0">
                <a:latin typeface="+mj-ea"/>
                <a:ea typeface="+mj-ea"/>
              </a:rPr>
              <a:t>监察法</a:t>
            </a:r>
            <a:r>
              <a:rPr lang="en-US" altLang="zh-CN" sz="2000" b="1" dirty="0" smtClean="0">
                <a:latin typeface="+mj-ea"/>
                <a:ea typeface="+mj-ea"/>
              </a:rPr>
              <a:t>》</a:t>
            </a:r>
            <a:r>
              <a:rPr lang="zh-CN" altLang="en-US" sz="2000" b="1" dirty="0" smtClean="0">
                <a:latin typeface="+mj-ea"/>
                <a:ea typeface="+mj-ea"/>
              </a:rPr>
              <a:t>红线第一案</a:t>
            </a:r>
            <a:endParaRPr lang="zh-CN" altLang="en-US" sz="2000" b="1" dirty="0">
              <a:latin typeface="+mj-ea"/>
              <a:ea typeface="+mj-ea"/>
            </a:endParaRPr>
          </a:p>
        </p:txBody>
      </p:sp>
      <p:pic>
        <p:nvPicPr>
          <p:cNvPr id="27" name="图片 26">
            <a:extLst>
              <a:ext uri="{FF2B5EF4-FFF2-40B4-BE49-F238E27FC236}">
                <a16:creationId xmlns="" xmlns:a16="http://schemas.microsoft.com/office/drawing/2014/main" id="{63D6060C-E8F8-4E7D-B1B4-36D2FFFB05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51394" y="3554313"/>
            <a:ext cx="517673" cy="512108"/>
          </a:xfrm>
          <a:prstGeom prst="rect">
            <a:avLst/>
          </a:prstGeom>
        </p:spPr>
      </p:pic>
    </p:spTree>
    <p:extLst>
      <p:ext uri="{BB962C8B-B14F-4D97-AF65-F5344CB8AC3E}">
        <p14:creationId xmlns:p14="http://schemas.microsoft.com/office/powerpoint/2010/main" val="292397809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5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750" fill="hold"/>
                                        <p:tgtEl>
                                          <p:spTgt spid="5"/>
                                        </p:tgtEl>
                                        <p:attrNameLst>
                                          <p:attrName>ppt_w</p:attrName>
                                        </p:attrNameLst>
                                      </p:cBhvr>
                                      <p:tavLst>
                                        <p:tav tm="0">
                                          <p:val>
                                            <p:fltVal val="0"/>
                                          </p:val>
                                        </p:tav>
                                        <p:tav tm="100000">
                                          <p:val>
                                            <p:strVal val="#ppt_w"/>
                                          </p:val>
                                        </p:tav>
                                      </p:tavLst>
                                    </p:anim>
                                    <p:anim calcmode="lin" valueType="num">
                                      <p:cBhvr>
                                        <p:cTn id="11" dur="750" fill="hold"/>
                                        <p:tgtEl>
                                          <p:spTgt spid="5"/>
                                        </p:tgtEl>
                                        <p:attrNameLst>
                                          <p:attrName>ppt_h</p:attrName>
                                        </p:attrNameLst>
                                      </p:cBhvr>
                                      <p:tavLst>
                                        <p:tav tm="0">
                                          <p:val>
                                            <p:fltVal val="0"/>
                                          </p:val>
                                        </p:tav>
                                        <p:tav tm="100000">
                                          <p:val>
                                            <p:strVal val="#ppt_h"/>
                                          </p:val>
                                        </p:tav>
                                      </p:tavLst>
                                    </p:anim>
                                    <p:animEffect transition="in" filter="fade">
                                      <p:cBhvr>
                                        <p:cTn id="12" dur="750"/>
                                        <p:tgtEl>
                                          <p:spTgt spid="5"/>
                                        </p:tgtEl>
                                      </p:cBhvr>
                                    </p:animEffect>
                                  </p:childTnLst>
                                </p:cTn>
                              </p:par>
                              <p:par>
                                <p:cTn id="13" presetID="2" presetClass="entr" presetSubtype="8"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50" fill="hold"/>
                                        <p:tgtEl>
                                          <p:spTgt spid="5"/>
                                        </p:tgtEl>
                                        <p:attrNameLst>
                                          <p:attrName>ppt_x</p:attrName>
                                        </p:attrNameLst>
                                      </p:cBhvr>
                                      <p:tavLst>
                                        <p:tav tm="0">
                                          <p:val>
                                            <p:strVal val="0-#ppt_w/2"/>
                                          </p:val>
                                        </p:tav>
                                        <p:tav tm="100000">
                                          <p:val>
                                            <p:strVal val="#ppt_x"/>
                                          </p:val>
                                        </p:tav>
                                      </p:tavLst>
                                    </p:anim>
                                    <p:anim calcmode="lin" valueType="num">
                                      <p:cBhvr additive="base">
                                        <p:cTn id="16" dur="75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750"/>
                            </p:stCondLst>
                            <p:childTnLst>
                              <p:par>
                                <p:cTn id="18" presetID="42" presetClass="entr" presetSubtype="0" fill="hold" grpId="0" nodeType="afterEffect">
                                  <p:stCondLst>
                                    <p:cond delay="0"/>
                                  </p:stCondLst>
                                  <p:iterate type="lt">
                                    <p:tmPct val="10000"/>
                                  </p:iterate>
                                  <p:childTnLst>
                                    <p:set>
                                      <p:cBhvr>
                                        <p:cTn id="19" dur="1" fill="hold">
                                          <p:stCondLst>
                                            <p:cond delay="0"/>
                                          </p:stCondLst>
                                        </p:cTn>
                                        <p:tgtEl>
                                          <p:spTgt spid="6"/>
                                        </p:tgtEl>
                                        <p:attrNameLst>
                                          <p:attrName>style.visibility</p:attrName>
                                        </p:attrNameLst>
                                      </p:cBhvr>
                                      <p:to>
                                        <p:strVal val="visible"/>
                                      </p:to>
                                    </p:set>
                                    <p:animEffect transition="in" filter="fade">
                                      <p:cBhvr>
                                        <p:cTn id="20" dur="750"/>
                                        <p:tgtEl>
                                          <p:spTgt spid="6"/>
                                        </p:tgtEl>
                                      </p:cBhvr>
                                    </p:animEffect>
                                    <p:anim calcmode="lin" valueType="num">
                                      <p:cBhvr>
                                        <p:cTn id="21" dur="750" fill="hold"/>
                                        <p:tgtEl>
                                          <p:spTgt spid="6"/>
                                        </p:tgtEl>
                                        <p:attrNameLst>
                                          <p:attrName>ppt_x</p:attrName>
                                        </p:attrNameLst>
                                      </p:cBhvr>
                                      <p:tavLst>
                                        <p:tav tm="0">
                                          <p:val>
                                            <p:strVal val="#ppt_x"/>
                                          </p:val>
                                        </p:tav>
                                        <p:tav tm="100000">
                                          <p:val>
                                            <p:strVal val="#ppt_x"/>
                                          </p:val>
                                        </p:tav>
                                      </p:tavLst>
                                    </p:anim>
                                    <p:anim calcmode="lin" valueType="num">
                                      <p:cBhvr>
                                        <p:cTn id="22" dur="750" fill="hold"/>
                                        <p:tgtEl>
                                          <p:spTgt spid="6"/>
                                        </p:tgtEl>
                                        <p:attrNameLst>
                                          <p:attrName>ppt_y</p:attrName>
                                        </p:attrNameLst>
                                      </p:cBhvr>
                                      <p:tavLst>
                                        <p:tav tm="0">
                                          <p:val>
                                            <p:strVal val="#ppt_y+.1"/>
                                          </p:val>
                                        </p:tav>
                                        <p:tav tm="100000">
                                          <p:val>
                                            <p:strVal val="#ppt_y"/>
                                          </p:val>
                                        </p:tav>
                                      </p:tavLst>
                                    </p:anim>
                                  </p:childTnLst>
                                </p:cTn>
                              </p:par>
                            </p:childTnLst>
                          </p:cTn>
                        </p:par>
                        <p:par>
                          <p:cTn id="23" fill="hold">
                            <p:stCondLst>
                              <p:cond delay="2175"/>
                            </p:stCondLst>
                            <p:childTnLst>
                              <p:par>
                                <p:cTn id="24" presetID="2" presetClass="entr" presetSubtype="4"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2675"/>
                            </p:stCondLst>
                            <p:childTnLst>
                              <p:par>
                                <p:cTn id="29" presetID="22" presetClass="entr" presetSubtype="8"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par>
                                <p:cTn id="32" presetID="2" presetClass="entr" presetSubtype="2" fill="hold" grpId="0" nodeType="withEffect">
                                  <p:stCondLst>
                                    <p:cond delay="0"/>
                                  </p:stCondLst>
                                  <p:iterate type="lt">
                                    <p:tmPct val="5417"/>
                                  </p:iterate>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1+#ppt_w/2"/>
                                          </p:val>
                                        </p:tav>
                                        <p:tav tm="100000">
                                          <p:val>
                                            <p:strVal val="#ppt_x"/>
                                          </p:val>
                                        </p:tav>
                                      </p:tavLst>
                                    </p:anim>
                                    <p:anim calcmode="lin" valueType="num">
                                      <p:cBhvr additive="base">
                                        <p:cTn id="35" dur="500" fill="hold"/>
                                        <p:tgtEl>
                                          <p:spTgt spid="8"/>
                                        </p:tgtEl>
                                        <p:attrNameLst>
                                          <p:attrName>ppt_y</p:attrName>
                                        </p:attrNameLst>
                                      </p:cBhvr>
                                      <p:tavLst>
                                        <p:tav tm="0">
                                          <p:val>
                                            <p:strVal val="#ppt_y"/>
                                          </p:val>
                                        </p:tav>
                                        <p:tav tm="100000">
                                          <p:val>
                                            <p:strVal val="#ppt_y"/>
                                          </p:val>
                                        </p:tav>
                                      </p:tavLst>
                                    </p:anim>
                                  </p:childTnLst>
                                </p:cTn>
                              </p:par>
                            </p:childTnLst>
                          </p:cTn>
                        </p:par>
                        <p:par>
                          <p:cTn id="36" fill="hold">
                            <p:stCondLst>
                              <p:cond delay="3527"/>
                            </p:stCondLst>
                            <p:childTnLst>
                              <p:par>
                                <p:cTn id="37" presetID="2" presetClass="entr" presetSubtype="4"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childTnLst>
                          </p:cTn>
                        </p:par>
                        <p:par>
                          <p:cTn id="41" fill="hold">
                            <p:stCondLst>
                              <p:cond delay="4027"/>
                            </p:stCondLst>
                            <p:childTnLst>
                              <p:par>
                                <p:cTn id="42" presetID="22" presetClass="entr" presetSubtype="8"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left)">
                                      <p:cBhvr>
                                        <p:cTn id="44" dur="500"/>
                                        <p:tgtEl>
                                          <p:spTgt spid="17"/>
                                        </p:tgtEl>
                                      </p:cBhvr>
                                    </p:animEffect>
                                  </p:childTnLst>
                                </p:cTn>
                              </p:par>
                              <p:par>
                                <p:cTn id="45" presetID="2" presetClass="entr" presetSubtype="2" fill="hold" grpId="0" nodeType="withEffect">
                                  <p:stCondLst>
                                    <p:cond delay="0"/>
                                  </p:stCondLst>
                                  <p:iterate type="lt">
                                    <p:tmPct val="5455"/>
                                  </p:iterate>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1+#ppt_w/2"/>
                                          </p:val>
                                        </p:tav>
                                        <p:tav tm="100000">
                                          <p:val>
                                            <p:strVal val="#ppt_x"/>
                                          </p:val>
                                        </p:tav>
                                      </p:tavLst>
                                    </p:anim>
                                    <p:anim calcmode="lin" valueType="num">
                                      <p:cBhvr additive="base">
                                        <p:cTn id="48" dur="500" fill="hold"/>
                                        <p:tgtEl>
                                          <p:spTgt spid="18"/>
                                        </p:tgtEl>
                                        <p:attrNameLst>
                                          <p:attrName>ppt_y</p:attrName>
                                        </p:attrNameLst>
                                      </p:cBhvr>
                                      <p:tavLst>
                                        <p:tav tm="0">
                                          <p:val>
                                            <p:strVal val="#ppt_y"/>
                                          </p:val>
                                        </p:tav>
                                        <p:tav tm="100000">
                                          <p:val>
                                            <p:strVal val="#ppt_y"/>
                                          </p:val>
                                        </p:tav>
                                      </p:tavLst>
                                    </p:anim>
                                  </p:childTnLst>
                                </p:cTn>
                              </p:par>
                            </p:childTnLst>
                          </p:cTn>
                        </p:par>
                        <p:par>
                          <p:cTn id="49" fill="hold">
                            <p:stCondLst>
                              <p:cond delay="5018"/>
                            </p:stCondLst>
                            <p:childTnLst>
                              <p:par>
                                <p:cTn id="50" presetID="2" presetClass="entr" presetSubtype="4"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500" fill="hold"/>
                                        <p:tgtEl>
                                          <p:spTgt spid="23"/>
                                        </p:tgtEl>
                                        <p:attrNameLst>
                                          <p:attrName>ppt_x</p:attrName>
                                        </p:attrNameLst>
                                      </p:cBhvr>
                                      <p:tavLst>
                                        <p:tav tm="0">
                                          <p:val>
                                            <p:strVal val="#ppt_x"/>
                                          </p:val>
                                        </p:tav>
                                        <p:tav tm="100000">
                                          <p:val>
                                            <p:strVal val="#ppt_x"/>
                                          </p:val>
                                        </p:tav>
                                      </p:tavLst>
                                    </p:anim>
                                    <p:anim calcmode="lin" valueType="num">
                                      <p:cBhvr additive="base">
                                        <p:cTn id="53" dur="500" fill="hold"/>
                                        <p:tgtEl>
                                          <p:spTgt spid="23"/>
                                        </p:tgtEl>
                                        <p:attrNameLst>
                                          <p:attrName>ppt_y</p:attrName>
                                        </p:attrNameLst>
                                      </p:cBhvr>
                                      <p:tavLst>
                                        <p:tav tm="0">
                                          <p:val>
                                            <p:strVal val="1+#ppt_h/2"/>
                                          </p:val>
                                        </p:tav>
                                        <p:tav tm="100000">
                                          <p:val>
                                            <p:strVal val="#ppt_y"/>
                                          </p:val>
                                        </p:tav>
                                      </p:tavLst>
                                    </p:anim>
                                  </p:childTnLst>
                                </p:cTn>
                              </p:par>
                            </p:childTnLst>
                          </p:cTn>
                        </p:par>
                        <p:par>
                          <p:cTn id="54" fill="hold">
                            <p:stCondLst>
                              <p:cond delay="5518"/>
                            </p:stCondLst>
                            <p:childTnLst>
                              <p:par>
                                <p:cTn id="55" presetID="22" presetClass="entr" presetSubtype="8" fill="hold"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left)">
                                      <p:cBhvr>
                                        <p:cTn id="57" dur="500"/>
                                        <p:tgtEl>
                                          <p:spTgt spid="21"/>
                                        </p:tgtEl>
                                      </p:cBhvr>
                                    </p:animEffect>
                                  </p:childTnLst>
                                </p:cTn>
                              </p:par>
                              <p:par>
                                <p:cTn id="58" presetID="2" presetClass="entr" presetSubtype="2" fill="hold" grpId="0" nodeType="withEffect">
                                  <p:stCondLst>
                                    <p:cond delay="0"/>
                                  </p:stCondLst>
                                  <p:iterate type="lt">
                                    <p:tmPct val="4286"/>
                                  </p:iterate>
                                  <p:childTnLst>
                                    <p:set>
                                      <p:cBhvr>
                                        <p:cTn id="59" dur="1" fill="hold">
                                          <p:stCondLst>
                                            <p:cond delay="0"/>
                                          </p:stCondLst>
                                        </p:cTn>
                                        <p:tgtEl>
                                          <p:spTgt spid="22"/>
                                        </p:tgtEl>
                                        <p:attrNameLst>
                                          <p:attrName>style.visibility</p:attrName>
                                        </p:attrNameLst>
                                      </p:cBhvr>
                                      <p:to>
                                        <p:strVal val="visible"/>
                                      </p:to>
                                    </p:set>
                                    <p:anim calcmode="lin" valueType="num">
                                      <p:cBhvr additive="base">
                                        <p:cTn id="60" dur="500" fill="hold"/>
                                        <p:tgtEl>
                                          <p:spTgt spid="22"/>
                                        </p:tgtEl>
                                        <p:attrNameLst>
                                          <p:attrName>ppt_x</p:attrName>
                                        </p:attrNameLst>
                                      </p:cBhvr>
                                      <p:tavLst>
                                        <p:tav tm="0">
                                          <p:val>
                                            <p:strVal val="1+#ppt_w/2"/>
                                          </p:val>
                                        </p:tav>
                                        <p:tav tm="100000">
                                          <p:val>
                                            <p:strVal val="#ppt_x"/>
                                          </p:val>
                                        </p:tav>
                                      </p:tavLst>
                                    </p:anim>
                                    <p:anim calcmode="lin" valueType="num">
                                      <p:cBhvr additive="base">
                                        <p:cTn id="61" dur="500" fill="hold"/>
                                        <p:tgtEl>
                                          <p:spTgt spid="22"/>
                                        </p:tgtEl>
                                        <p:attrNameLst>
                                          <p:attrName>ppt_y</p:attrName>
                                        </p:attrNameLst>
                                      </p:cBhvr>
                                      <p:tavLst>
                                        <p:tav tm="0">
                                          <p:val>
                                            <p:strVal val="#ppt_y"/>
                                          </p:val>
                                        </p:tav>
                                        <p:tav tm="100000">
                                          <p:val>
                                            <p:strVal val="#ppt_y"/>
                                          </p:val>
                                        </p:tav>
                                      </p:tavLst>
                                    </p:anim>
                                  </p:childTnLst>
                                </p:cTn>
                              </p:par>
                            </p:childTnLst>
                          </p:cTn>
                        </p:par>
                        <p:par>
                          <p:cTn id="62" fill="hold">
                            <p:stCondLst>
                              <p:cond delay="6189"/>
                            </p:stCondLst>
                            <p:childTnLst>
                              <p:par>
                                <p:cTn id="63" presetID="2" presetClass="entr" presetSubtype="4" fill="hold"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6689"/>
                            </p:stCondLst>
                            <p:childTnLst>
                              <p:par>
                                <p:cTn id="68" presetID="22" presetClass="entr" presetSubtype="8" fill="hold"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wipe(left)">
                                      <p:cBhvr>
                                        <p:cTn id="70" dur="500"/>
                                        <p:tgtEl>
                                          <p:spTgt spid="25"/>
                                        </p:tgtEl>
                                      </p:cBhvr>
                                    </p:animEffect>
                                  </p:childTnLst>
                                </p:cTn>
                              </p:par>
                              <p:par>
                                <p:cTn id="71" presetID="2" presetClass="entr" presetSubtype="2" fill="hold" grpId="0" nodeType="withEffect">
                                  <p:stCondLst>
                                    <p:cond delay="0"/>
                                  </p:stCondLst>
                                  <p:iterate type="lt">
                                    <p:tmPct val="5714"/>
                                  </p:iterate>
                                  <p:childTnLst>
                                    <p:set>
                                      <p:cBhvr>
                                        <p:cTn id="72" dur="1" fill="hold">
                                          <p:stCondLst>
                                            <p:cond delay="0"/>
                                          </p:stCondLst>
                                        </p:cTn>
                                        <p:tgtEl>
                                          <p:spTgt spid="26"/>
                                        </p:tgtEl>
                                        <p:attrNameLst>
                                          <p:attrName>style.visibility</p:attrName>
                                        </p:attrNameLst>
                                      </p:cBhvr>
                                      <p:to>
                                        <p:strVal val="visible"/>
                                      </p:to>
                                    </p:set>
                                    <p:anim calcmode="lin" valueType="num">
                                      <p:cBhvr additive="base">
                                        <p:cTn id="73" dur="500" fill="hold"/>
                                        <p:tgtEl>
                                          <p:spTgt spid="26"/>
                                        </p:tgtEl>
                                        <p:attrNameLst>
                                          <p:attrName>ppt_x</p:attrName>
                                        </p:attrNameLst>
                                      </p:cBhvr>
                                      <p:tavLst>
                                        <p:tav tm="0">
                                          <p:val>
                                            <p:strVal val="1+#ppt_w/2"/>
                                          </p:val>
                                        </p:tav>
                                        <p:tav tm="100000">
                                          <p:val>
                                            <p:strVal val="#ppt_x"/>
                                          </p:val>
                                        </p:tav>
                                      </p:tavLst>
                                    </p:anim>
                                    <p:anim calcmode="lin" valueType="num">
                                      <p:cBhvr additive="base">
                                        <p:cTn id="74"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8" grpId="0"/>
      <p:bldP spid="22"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 xmlns:a16="http://schemas.microsoft.com/office/drawing/2014/main" id="{7084A84C-5203-4A7A-A6E5-D93CEACC834F}"/>
              </a:ext>
            </a:extLst>
          </p:cNvPr>
          <p:cNvSpPr/>
          <p:nvPr/>
        </p:nvSpPr>
        <p:spPr>
          <a:xfrm>
            <a:off x="260359" y="159152"/>
            <a:ext cx="6378349" cy="461665"/>
          </a:xfrm>
          <a:prstGeom prst="rect">
            <a:avLst/>
          </a:prstGeom>
        </p:spPr>
        <p:txBody>
          <a:bodyPr wrap="none">
            <a:spAutoFit/>
          </a:bodyPr>
          <a:lstStyle/>
          <a:p>
            <a:pPr algn="ctr"/>
            <a:r>
              <a:rPr lang="zh-CN" altLang="en-US" sz="2400" b="1" spc="-80" dirty="0" smtClean="0">
                <a:latin typeface="+mj-ea"/>
              </a:rPr>
              <a:t>   </a:t>
            </a:r>
            <a:r>
              <a:rPr lang="en-US" altLang="zh-CN" sz="2400" b="1" spc="-80" dirty="0" smtClean="0">
                <a:latin typeface="+mj-ea"/>
              </a:rPr>
              <a:t>《</a:t>
            </a:r>
            <a:r>
              <a:rPr lang="zh-CN" altLang="en-US" sz="2400" b="1" spc="-80" dirty="0" smtClean="0">
                <a:latin typeface="+mj-ea"/>
              </a:rPr>
              <a:t>监察法</a:t>
            </a:r>
            <a:r>
              <a:rPr lang="en-US" altLang="zh-CN" sz="2400" b="1" spc="-80" dirty="0" smtClean="0">
                <a:latin typeface="+mj-ea"/>
              </a:rPr>
              <a:t>》</a:t>
            </a:r>
            <a:r>
              <a:rPr lang="zh-CN" altLang="en-US" sz="2400" b="1" spc="-80" dirty="0" smtClean="0">
                <a:latin typeface="+mj-ea"/>
              </a:rPr>
              <a:t>的起草</a:t>
            </a:r>
            <a:r>
              <a:rPr lang="zh-CN" altLang="en-US" sz="2400" b="1" spc="-80" dirty="0">
                <a:latin typeface="+mj-ea"/>
              </a:rPr>
              <a:t>过程、指导思想和基本思路</a:t>
            </a:r>
          </a:p>
        </p:txBody>
      </p:sp>
      <p:sp>
        <p:nvSpPr>
          <p:cNvPr id="22" name="矩形 21">
            <a:extLst>
              <a:ext uri="{FF2B5EF4-FFF2-40B4-BE49-F238E27FC236}">
                <a16:creationId xmlns="" xmlns:a16="http://schemas.microsoft.com/office/drawing/2014/main" id="{6294742F-0690-4B36-9E90-CB442431C628}"/>
              </a:ext>
            </a:extLst>
          </p:cNvPr>
          <p:cNvSpPr/>
          <p:nvPr/>
        </p:nvSpPr>
        <p:spPr>
          <a:xfrm>
            <a:off x="792434" y="976502"/>
            <a:ext cx="1415772" cy="461665"/>
          </a:xfrm>
          <a:prstGeom prst="rect">
            <a:avLst/>
          </a:prstGeom>
        </p:spPr>
        <p:txBody>
          <a:bodyPr wrap="none">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起草过程</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grpSp>
        <p:nvGrpSpPr>
          <p:cNvPr id="23" name="组合 22">
            <a:extLst>
              <a:ext uri="{FF2B5EF4-FFF2-40B4-BE49-F238E27FC236}">
                <a16:creationId xmlns="" xmlns:a16="http://schemas.microsoft.com/office/drawing/2014/main" id="{F810BC92-4C5A-4E54-B6A1-2CE7E362A209}"/>
              </a:ext>
            </a:extLst>
          </p:cNvPr>
          <p:cNvGrpSpPr/>
          <p:nvPr/>
        </p:nvGrpSpPr>
        <p:grpSpPr>
          <a:xfrm flipV="1">
            <a:off x="460375" y="1048190"/>
            <a:ext cx="224744" cy="298764"/>
            <a:chOff x="460375" y="1145304"/>
            <a:chExt cx="224744" cy="386843"/>
          </a:xfrm>
        </p:grpSpPr>
        <p:cxnSp>
          <p:nvCxnSpPr>
            <p:cNvPr id="24" name="直接连接符 23">
              <a:extLst>
                <a:ext uri="{FF2B5EF4-FFF2-40B4-BE49-F238E27FC236}">
                  <a16:creationId xmlns="" xmlns:a16="http://schemas.microsoft.com/office/drawing/2014/main" id="{E4AF91A2-14C4-40A1-9F6D-1BE8AD6D0DC7}"/>
                </a:ext>
              </a:extLst>
            </p:cNvPr>
            <p:cNvCxnSpPr/>
            <p:nvPr/>
          </p:nvCxnSpPr>
          <p:spPr>
            <a:xfrm>
              <a:off x="460375" y="1145304"/>
              <a:ext cx="0" cy="38684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 xmlns:a16="http://schemas.microsoft.com/office/drawing/2014/main" id="{3F9FF1A9-C0E7-465C-8386-0C700B91468F}"/>
                </a:ext>
              </a:extLst>
            </p:cNvPr>
            <p:cNvCxnSpPr>
              <a:cxnSpLocks/>
            </p:cNvCxnSpPr>
            <p:nvPr/>
          </p:nvCxnSpPr>
          <p:spPr>
            <a:xfrm>
              <a:off x="574675" y="1145304"/>
              <a:ext cx="0" cy="297734"/>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 xmlns:a16="http://schemas.microsoft.com/office/drawing/2014/main" id="{03843BC7-682E-4AB2-A94F-3D77FAF3924F}"/>
                </a:ext>
              </a:extLst>
            </p:cNvPr>
            <p:cNvCxnSpPr>
              <a:cxnSpLocks/>
            </p:cNvCxnSpPr>
            <p:nvPr/>
          </p:nvCxnSpPr>
          <p:spPr>
            <a:xfrm>
              <a:off x="685119" y="1145304"/>
              <a:ext cx="0" cy="183434"/>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9" name="TextBox 17">
            <a:extLst>
              <a:ext uri="{FF2B5EF4-FFF2-40B4-BE49-F238E27FC236}">
                <a16:creationId xmlns="" xmlns:a16="http://schemas.microsoft.com/office/drawing/2014/main" id="{133ACE83-4825-424E-A7E9-76A65E2BF14E}"/>
              </a:ext>
            </a:extLst>
          </p:cNvPr>
          <p:cNvSpPr txBox="1">
            <a:spLocks noChangeArrowheads="1"/>
          </p:cNvSpPr>
          <p:nvPr/>
        </p:nvSpPr>
        <p:spPr bwMode="auto">
          <a:xfrm>
            <a:off x="898451" y="1733074"/>
            <a:ext cx="1589472" cy="830997"/>
          </a:xfrm>
          <a:prstGeom prst="rect">
            <a:avLst/>
          </a:prstGeom>
          <a:solidFill>
            <a:srgbClr val="C00000"/>
          </a:solidFill>
          <a:ln>
            <a:noFill/>
          </a:ln>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b="1" dirty="0" smtClean="0">
                <a:solidFill>
                  <a:schemeClr val="bg1"/>
                </a:solidFill>
                <a:latin typeface="微软雅黑" panose="020B0503020204020204" pitchFamily="34" charset="-122"/>
                <a:ea typeface="微软雅黑" panose="020B0503020204020204" pitchFamily="34" charset="-122"/>
              </a:rPr>
              <a:t>2017</a:t>
            </a:r>
            <a:r>
              <a:rPr lang="zh-CN" altLang="en-US" sz="2400" b="1" dirty="0" smtClean="0">
                <a:solidFill>
                  <a:schemeClr val="bg1"/>
                </a:solidFill>
                <a:latin typeface="微软雅黑" panose="020B0503020204020204" pitchFamily="34" charset="-122"/>
                <a:ea typeface="微软雅黑" panose="020B0503020204020204" pitchFamily="34" charset="-122"/>
              </a:rPr>
              <a:t>年</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pPr algn="ctr" eaLnBrk="1" hangingPunct="1"/>
            <a:r>
              <a:rPr lang="en-US" altLang="zh-CN" sz="2400" b="1" dirty="0" smtClean="0">
                <a:solidFill>
                  <a:schemeClr val="bg1"/>
                </a:solidFill>
                <a:latin typeface="微软雅黑" panose="020B0503020204020204" pitchFamily="34" charset="-122"/>
                <a:ea typeface="微软雅黑" panose="020B0503020204020204" pitchFamily="34" charset="-122"/>
              </a:rPr>
              <a:t>6</a:t>
            </a:r>
            <a:r>
              <a:rPr lang="zh-CN" altLang="en-US" sz="2400" b="1" dirty="0" smtClean="0">
                <a:solidFill>
                  <a:schemeClr val="bg1"/>
                </a:solidFill>
                <a:latin typeface="微软雅黑" panose="020B0503020204020204" pitchFamily="34" charset="-122"/>
                <a:ea typeface="微软雅黑" panose="020B0503020204020204" pitchFamily="34" charset="-122"/>
              </a:rPr>
              <a:t>月</a:t>
            </a:r>
            <a:r>
              <a:rPr lang="en-US" altLang="zh-CN" sz="2400" b="1" dirty="0" smtClean="0">
                <a:solidFill>
                  <a:schemeClr val="bg1"/>
                </a:solidFill>
                <a:latin typeface="微软雅黑" panose="020B0503020204020204" pitchFamily="34" charset="-122"/>
                <a:ea typeface="微软雅黑" panose="020B0503020204020204" pitchFamily="34" charset="-122"/>
              </a:rPr>
              <a:t>15</a:t>
            </a:r>
            <a:r>
              <a:rPr lang="zh-CN" altLang="en-US" sz="2400" b="1" dirty="0" smtClean="0">
                <a:solidFill>
                  <a:schemeClr val="bg1"/>
                </a:solidFill>
                <a:latin typeface="微软雅黑" panose="020B0503020204020204" pitchFamily="34" charset="-122"/>
                <a:ea typeface="微软雅黑" panose="020B0503020204020204" pitchFamily="34" charset="-122"/>
              </a:rPr>
              <a:t>日</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0" name="TextBox 18">
            <a:extLst>
              <a:ext uri="{FF2B5EF4-FFF2-40B4-BE49-F238E27FC236}">
                <a16:creationId xmlns="" xmlns:a16="http://schemas.microsoft.com/office/drawing/2014/main" id="{D8C2C5B8-8A95-4B05-970A-E848B74D2342}"/>
              </a:ext>
            </a:extLst>
          </p:cNvPr>
          <p:cNvSpPr txBox="1">
            <a:spLocks noChangeArrowheads="1"/>
          </p:cNvSpPr>
          <p:nvPr/>
        </p:nvSpPr>
        <p:spPr bwMode="auto">
          <a:xfrm>
            <a:off x="2657061" y="1686908"/>
            <a:ext cx="6367669"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b="1" dirty="0" smtClean="0"/>
              <a:t>       习近平</a:t>
            </a:r>
            <a:r>
              <a:rPr lang="zh-CN" altLang="en-US" b="1" dirty="0"/>
              <a:t>总书记主持中央政治局常委会会议，审议并原则同意全国人大常委会党组关于监察法草案几个主要问题的</a:t>
            </a:r>
            <a:r>
              <a:rPr lang="zh-CN" altLang="en-US" b="1" dirty="0" smtClean="0"/>
              <a:t>请示。</a:t>
            </a:r>
            <a:endParaRPr lang="zh-CN" altLang="en-US" b="1" dirty="0">
              <a:latin typeface="微软雅黑" panose="020B0503020204020204" pitchFamily="34" charset="-122"/>
              <a:ea typeface="微软雅黑" panose="020B0503020204020204" pitchFamily="34" charset="-122"/>
            </a:endParaRPr>
          </a:p>
        </p:txBody>
      </p:sp>
      <p:sp>
        <p:nvSpPr>
          <p:cNvPr id="33" name="TextBox 17">
            <a:extLst>
              <a:ext uri="{FF2B5EF4-FFF2-40B4-BE49-F238E27FC236}">
                <a16:creationId xmlns="" xmlns:a16="http://schemas.microsoft.com/office/drawing/2014/main" id="{133ACE83-4825-424E-A7E9-76A65E2BF14E}"/>
              </a:ext>
            </a:extLst>
          </p:cNvPr>
          <p:cNvSpPr txBox="1">
            <a:spLocks noChangeArrowheads="1"/>
          </p:cNvSpPr>
          <p:nvPr/>
        </p:nvSpPr>
        <p:spPr bwMode="auto">
          <a:xfrm>
            <a:off x="898451" y="3090891"/>
            <a:ext cx="1589472" cy="830997"/>
          </a:xfrm>
          <a:prstGeom prst="rect">
            <a:avLst/>
          </a:prstGeom>
          <a:solidFill>
            <a:srgbClr val="C00000"/>
          </a:solidFill>
          <a:ln>
            <a:noFill/>
          </a:ln>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b="1" dirty="0" smtClean="0">
                <a:solidFill>
                  <a:schemeClr val="bg1"/>
                </a:solidFill>
                <a:latin typeface="微软雅黑" panose="020B0503020204020204" pitchFamily="34" charset="-122"/>
                <a:ea typeface="微软雅黑" panose="020B0503020204020204" pitchFamily="34" charset="-122"/>
              </a:rPr>
              <a:t>2017</a:t>
            </a:r>
            <a:r>
              <a:rPr lang="zh-CN" altLang="en-US" sz="2400" b="1" dirty="0" smtClean="0">
                <a:solidFill>
                  <a:schemeClr val="bg1"/>
                </a:solidFill>
                <a:latin typeface="微软雅黑" panose="020B0503020204020204" pitchFamily="34" charset="-122"/>
                <a:ea typeface="微软雅黑" panose="020B0503020204020204" pitchFamily="34" charset="-122"/>
              </a:rPr>
              <a:t>年</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pPr algn="ctr" eaLnBrk="1" hangingPunct="1"/>
            <a:r>
              <a:rPr lang="en-US" altLang="zh-CN" sz="2400" b="1" dirty="0" smtClean="0">
                <a:solidFill>
                  <a:schemeClr val="bg1"/>
                </a:solidFill>
                <a:latin typeface="微软雅黑" panose="020B0503020204020204" pitchFamily="34" charset="-122"/>
                <a:ea typeface="微软雅黑" panose="020B0503020204020204" pitchFamily="34" charset="-122"/>
              </a:rPr>
              <a:t>6</a:t>
            </a:r>
            <a:r>
              <a:rPr lang="zh-CN" altLang="en-US" sz="2400" b="1" dirty="0" smtClean="0">
                <a:solidFill>
                  <a:schemeClr val="bg1"/>
                </a:solidFill>
                <a:latin typeface="微软雅黑" panose="020B0503020204020204" pitchFamily="34" charset="-122"/>
                <a:ea typeface="微软雅黑" panose="020B0503020204020204" pitchFamily="34" charset="-122"/>
              </a:rPr>
              <a:t>月下旬</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5" name="TextBox 18">
            <a:extLst>
              <a:ext uri="{FF2B5EF4-FFF2-40B4-BE49-F238E27FC236}">
                <a16:creationId xmlns="" xmlns:a16="http://schemas.microsoft.com/office/drawing/2014/main" id="{D8C2C5B8-8A95-4B05-970A-E848B74D2342}"/>
              </a:ext>
            </a:extLst>
          </p:cNvPr>
          <p:cNvSpPr txBox="1">
            <a:spLocks noChangeArrowheads="1"/>
          </p:cNvSpPr>
          <p:nvPr/>
        </p:nvSpPr>
        <p:spPr bwMode="auto">
          <a:xfrm>
            <a:off x="2584173" y="2929308"/>
            <a:ext cx="6255025" cy="198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1600" b="1" dirty="0" smtClean="0">
                <a:latin typeface="宋体" panose="02010600030101010101" pitchFamily="2" charset="-122"/>
              </a:rPr>
              <a:t>    十二</a:t>
            </a:r>
            <a:r>
              <a:rPr lang="zh-CN" altLang="en-US" sz="1600" b="1" dirty="0">
                <a:latin typeface="宋体" panose="02010600030101010101" pitchFamily="2" charset="-122"/>
              </a:rPr>
              <a:t>届全国人大常委会第二十八次会议对监察法草案进行了初次审议。初次审议后，根据党中央同意的相关工作安排，全国人大常委会法制工作委员会将草案送</a:t>
            </a:r>
            <a:r>
              <a:rPr lang="en-US" altLang="zh-CN" sz="1600" b="1" dirty="0">
                <a:latin typeface="宋体" panose="02010600030101010101" pitchFamily="2" charset="-122"/>
              </a:rPr>
              <a:t>23</a:t>
            </a:r>
            <a:r>
              <a:rPr lang="zh-CN" altLang="en-US" sz="1600" b="1" dirty="0">
                <a:latin typeface="宋体" panose="02010600030101010101" pitchFamily="2" charset="-122"/>
              </a:rPr>
              <a:t>个中央国家机关以及</a:t>
            </a:r>
            <a:r>
              <a:rPr lang="en-US" altLang="zh-CN" sz="1600" b="1" dirty="0">
                <a:latin typeface="宋体" panose="02010600030101010101" pitchFamily="2" charset="-122"/>
              </a:rPr>
              <a:t>31</a:t>
            </a:r>
            <a:r>
              <a:rPr lang="zh-CN" altLang="en-US" sz="1600" b="1" dirty="0">
                <a:latin typeface="宋体" panose="02010600030101010101" pitchFamily="2" charset="-122"/>
              </a:rPr>
              <a:t>个省、自治区、直辖市人大常委会征求意见；召开专家会，听取了宪法、行政法和刑事诉讼法方面专家学者的意见</a:t>
            </a:r>
            <a:r>
              <a:rPr lang="zh-CN" altLang="en-US" dirty="0"/>
              <a:t>。</a:t>
            </a:r>
            <a:endParaRPr lang="zh-CN" altLang="en-US"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0267636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iterate type="lt">
                                    <p:tmPct val="5882"/>
                                  </p:iterate>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p:tgtEl>
                                          <p:spTgt spid="22"/>
                                        </p:tgtEl>
                                        <p:attrNameLst>
                                          <p:attrName>ppt_y</p:attrName>
                                        </p:attrNameLst>
                                      </p:cBhvr>
                                      <p:tavLst>
                                        <p:tav tm="0">
                                          <p:val>
                                            <p:strVal val="#ppt_y+#ppt_h*1.125000"/>
                                          </p:val>
                                        </p:tav>
                                        <p:tav tm="100000">
                                          <p:val>
                                            <p:strVal val="#ppt_y"/>
                                          </p:val>
                                        </p:tav>
                                      </p:tavLst>
                                    </p:anim>
                                    <p:animEffect transition="in" filter="wipe(up)">
                                      <p:cBhvr>
                                        <p:cTn id="13" dur="500"/>
                                        <p:tgtEl>
                                          <p:spTgt spid="22"/>
                                        </p:tgtEl>
                                      </p:cBhvr>
                                    </p:animEffect>
                                  </p:childTnLst>
                                </p:cTn>
                              </p:par>
                            </p:childTnLst>
                          </p:cTn>
                        </p:par>
                        <p:par>
                          <p:cTn id="14" fill="hold">
                            <p:stCondLst>
                              <p:cond delay="1088"/>
                            </p:stCondLst>
                            <p:childTnLst>
                              <p:par>
                                <p:cTn id="15" presetID="53" presetClass="entr" presetSubtype="528"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anim calcmode="lin" valueType="num">
                                      <p:cBhvr>
                                        <p:cTn id="20" dur="500" fill="hold"/>
                                        <p:tgtEl>
                                          <p:spTgt spid="29"/>
                                        </p:tgtEl>
                                        <p:attrNameLst>
                                          <p:attrName>ppt_x</p:attrName>
                                        </p:attrNameLst>
                                      </p:cBhvr>
                                      <p:tavLst>
                                        <p:tav tm="0">
                                          <p:val>
                                            <p:fltVal val="0.5"/>
                                          </p:val>
                                        </p:tav>
                                        <p:tav tm="100000">
                                          <p:val>
                                            <p:strVal val="#ppt_x"/>
                                          </p:val>
                                        </p:tav>
                                      </p:tavLst>
                                    </p:anim>
                                    <p:anim calcmode="lin" valueType="num">
                                      <p:cBhvr>
                                        <p:cTn id="21" dur="500" fill="hold"/>
                                        <p:tgtEl>
                                          <p:spTgt spid="29"/>
                                        </p:tgtEl>
                                        <p:attrNameLst>
                                          <p:attrName>ppt_y</p:attrName>
                                        </p:attrNameLst>
                                      </p:cBhvr>
                                      <p:tavLst>
                                        <p:tav tm="0">
                                          <p:val>
                                            <p:fltVal val="0.5"/>
                                          </p:val>
                                        </p:tav>
                                        <p:tav tm="100000">
                                          <p:val>
                                            <p:strVal val="#ppt_y"/>
                                          </p:val>
                                        </p:tav>
                                      </p:tavLst>
                                    </p:anim>
                                  </p:childTnLst>
                                </p:cTn>
                              </p:par>
                            </p:childTnLst>
                          </p:cTn>
                        </p:par>
                        <p:par>
                          <p:cTn id="22" fill="hold">
                            <p:stCondLst>
                              <p:cond delay="1588"/>
                            </p:stCondLst>
                            <p:childTnLst>
                              <p:par>
                                <p:cTn id="23" presetID="42" presetClass="entr" presetSubtype="0"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750"/>
                                        <p:tgtEl>
                                          <p:spTgt spid="30"/>
                                        </p:tgtEl>
                                      </p:cBhvr>
                                    </p:animEffect>
                                    <p:anim calcmode="lin" valueType="num">
                                      <p:cBhvr>
                                        <p:cTn id="26" dur="750" fill="hold"/>
                                        <p:tgtEl>
                                          <p:spTgt spid="30"/>
                                        </p:tgtEl>
                                        <p:attrNameLst>
                                          <p:attrName>ppt_x</p:attrName>
                                        </p:attrNameLst>
                                      </p:cBhvr>
                                      <p:tavLst>
                                        <p:tav tm="0">
                                          <p:val>
                                            <p:strVal val="#ppt_x"/>
                                          </p:val>
                                        </p:tav>
                                        <p:tav tm="100000">
                                          <p:val>
                                            <p:strVal val="#ppt_x"/>
                                          </p:val>
                                        </p:tav>
                                      </p:tavLst>
                                    </p:anim>
                                    <p:anim calcmode="lin" valueType="num">
                                      <p:cBhvr>
                                        <p:cTn id="27" dur="750" fill="hold"/>
                                        <p:tgtEl>
                                          <p:spTgt spid="30"/>
                                        </p:tgtEl>
                                        <p:attrNameLst>
                                          <p:attrName>ppt_y</p:attrName>
                                        </p:attrNameLst>
                                      </p:cBhvr>
                                      <p:tavLst>
                                        <p:tav tm="0">
                                          <p:val>
                                            <p:strVal val="#ppt_y+.1"/>
                                          </p:val>
                                        </p:tav>
                                        <p:tav tm="100000">
                                          <p:val>
                                            <p:strVal val="#ppt_y"/>
                                          </p:val>
                                        </p:tav>
                                      </p:tavLst>
                                    </p:anim>
                                  </p:childTnLst>
                                </p:cTn>
                              </p:par>
                            </p:childTnLst>
                          </p:cTn>
                        </p:par>
                        <p:par>
                          <p:cTn id="28" fill="hold">
                            <p:stCondLst>
                              <p:cond delay="2338"/>
                            </p:stCondLst>
                            <p:childTnLst>
                              <p:par>
                                <p:cTn id="29" presetID="53" presetClass="entr" presetSubtype="528"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Effect transition="in" filter="fade">
                                      <p:cBhvr>
                                        <p:cTn id="33" dur="500"/>
                                        <p:tgtEl>
                                          <p:spTgt spid="33"/>
                                        </p:tgtEl>
                                      </p:cBhvr>
                                    </p:animEffect>
                                    <p:anim calcmode="lin" valueType="num">
                                      <p:cBhvr>
                                        <p:cTn id="34" dur="500" fill="hold"/>
                                        <p:tgtEl>
                                          <p:spTgt spid="33"/>
                                        </p:tgtEl>
                                        <p:attrNameLst>
                                          <p:attrName>ppt_x</p:attrName>
                                        </p:attrNameLst>
                                      </p:cBhvr>
                                      <p:tavLst>
                                        <p:tav tm="0">
                                          <p:val>
                                            <p:fltVal val="0.5"/>
                                          </p:val>
                                        </p:tav>
                                        <p:tav tm="100000">
                                          <p:val>
                                            <p:strVal val="#ppt_x"/>
                                          </p:val>
                                        </p:tav>
                                      </p:tavLst>
                                    </p:anim>
                                    <p:anim calcmode="lin" valueType="num">
                                      <p:cBhvr>
                                        <p:cTn id="35" dur="500" fill="hold"/>
                                        <p:tgtEl>
                                          <p:spTgt spid="33"/>
                                        </p:tgtEl>
                                        <p:attrNameLst>
                                          <p:attrName>ppt_y</p:attrName>
                                        </p:attrNameLst>
                                      </p:cBhvr>
                                      <p:tavLst>
                                        <p:tav tm="0">
                                          <p:val>
                                            <p:fltVal val="0.5"/>
                                          </p:val>
                                        </p:tav>
                                        <p:tav tm="100000">
                                          <p:val>
                                            <p:strVal val="#ppt_y"/>
                                          </p:val>
                                        </p:tav>
                                      </p:tavLst>
                                    </p:anim>
                                  </p:childTnLst>
                                </p:cTn>
                              </p:par>
                            </p:childTnLst>
                          </p:cTn>
                        </p:par>
                        <p:par>
                          <p:cTn id="36" fill="hold">
                            <p:stCondLst>
                              <p:cond delay="2838"/>
                            </p:stCondLst>
                            <p:childTnLst>
                              <p:par>
                                <p:cTn id="37" presetID="42"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750"/>
                                        <p:tgtEl>
                                          <p:spTgt spid="35"/>
                                        </p:tgtEl>
                                      </p:cBhvr>
                                    </p:animEffect>
                                    <p:anim calcmode="lin" valueType="num">
                                      <p:cBhvr>
                                        <p:cTn id="40" dur="750" fill="hold"/>
                                        <p:tgtEl>
                                          <p:spTgt spid="35"/>
                                        </p:tgtEl>
                                        <p:attrNameLst>
                                          <p:attrName>ppt_x</p:attrName>
                                        </p:attrNameLst>
                                      </p:cBhvr>
                                      <p:tavLst>
                                        <p:tav tm="0">
                                          <p:val>
                                            <p:strVal val="#ppt_x"/>
                                          </p:val>
                                        </p:tav>
                                        <p:tav tm="100000">
                                          <p:val>
                                            <p:strVal val="#ppt_x"/>
                                          </p:val>
                                        </p:tav>
                                      </p:tavLst>
                                    </p:anim>
                                    <p:anim calcmode="lin" valueType="num">
                                      <p:cBhvr>
                                        <p:cTn id="41" dur="75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9" grpId="0" animBg="1"/>
      <p:bldP spid="30" grpId="0"/>
      <p:bldP spid="33" grpId="0" animBg="1"/>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 xmlns:a16="http://schemas.microsoft.com/office/drawing/2014/main" id="{7084A84C-5203-4A7A-A6E5-D93CEACC834F}"/>
              </a:ext>
            </a:extLst>
          </p:cNvPr>
          <p:cNvSpPr/>
          <p:nvPr/>
        </p:nvSpPr>
        <p:spPr>
          <a:xfrm>
            <a:off x="260359" y="159152"/>
            <a:ext cx="6378349" cy="461665"/>
          </a:xfrm>
          <a:prstGeom prst="rect">
            <a:avLst/>
          </a:prstGeom>
        </p:spPr>
        <p:txBody>
          <a:bodyPr wrap="none">
            <a:spAutoFit/>
          </a:bodyPr>
          <a:lstStyle/>
          <a:p>
            <a:pPr algn="ctr"/>
            <a:r>
              <a:rPr lang="zh-CN" altLang="en-US" sz="2400" b="1" spc="-80" dirty="0" smtClean="0">
                <a:latin typeface="+mj-ea"/>
              </a:rPr>
              <a:t>   </a:t>
            </a:r>
            <a:r>
              <a:rPr lang="en-US" altLang="zh-CN" sz="2400" b="1" spc="-80" dirty="0" smtClean="0">
                <a:latin typeface="+mj-ea"/>
              </a:rPr>
              <a:t>《</a:t>
            </a:r>
            <a:r>
              <a:rPr lang="zh-CN" altLang="en-US" sz="2400" b="1" spc="-80" dirty="0" smtClean="0">
                <a:latin typeface="+mj-ea"/>
              </a:rPr>
              <a:t>监察法</a:t>
            </a:r>
            <a:r>
              <a:rPr lang="en-US" altLang="zh-CN" sz="2400" b="1" spc="-80" dirty="0" smtClean="0">
                <a:latin typeface="+mj-ea"/>
              </a:rPr>
              <a:t>》</a:t>
            </a:r>
            <a:r>
              <a:rPr lang="zh-CN" altLang="en-US" sz="2400" b="1" spc="-80" dirty="0" smtClean="0">
                <a:latin typeface="+mj-ea"/>
              </a:rPr>
              <a:t>的起草</a:t>
            </a:r>
            <a:r>
              <a:rPr lang="zh-CN" altLang="en-US" sz="2400" b="1" spc="-80" dirty="0">
                <a:latin typeface="+mj-ea"/>
              </a:rPr>
              <a:t>过程、指导思想和基本思路</a:t>
            </a:r>
          </a:p>
        </p:txBody>
      </p:sp>
      <p:sp>
        <p:nvSpPr>
          <p:cNvPr id="22" name="矩形 21">
            <a:extLst>
              <a:ext uri="{FF2B5EF4-FFF2-40B4-BE49-F238E27FC236}">
                <a16:creationId xmlns="" xmlns:a16="http://schemas.microsoft.com/office/drawing/2014/main" id="{6294742F-0690-4B36-9E90-CB442431C628}"/>
              </a:ext>
            </a:extLst>
          </p:cNvPr>
          <p:cNvSpPr/>
          <p:nvPr/>
        </p:nvSpPr>
        <p:spPr>
          <a:xfrm>
            <a:off x="792434" y="976502"/>
            <a:ext cx="1415772" cy="461665"/>
          </a:xfrm>
          <a:prstGeom prst="rect">
            <a:avLst/>
          </a:prstGeom>
        </p:spPr>
        <p:txBody>
          <a:bodyPr wrap="none">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起草过程</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grpSp>
        <p:nvGrpSpPr>
          <p:cNvPr id="23" name="组合 22">
            <a:extLst>
              <a:ext uri="{FF2B5EF4-FFF2-40B4-BE49-F238E27FC236}">
                <a16:creationId xmlns="" xmlns:a16="http://schemas.microsoft.com/office/drawing/2014/main" id="{F810BC92-4C5A-4E54-B6A1-2CE7E362A209}"/>
              </a:ext>
            </a:extLst>
          </p:cNvPr>
          <p:cNvGrpSpPr/>
          <p:nvPr/>
        </p:nvGrpSpPr>
        <p:grpSpPr>
          <a:xfrm flipV="1">
            <a:off x="460375" y="1048190"/>
            <a:ext cx="224744" cy="298764"/>
            <a:chOff x="460375" y="1145304"/>
            <a:chExt cx="224744" cy="386843"/>
          </a:xfrm>
        </p:grpSpPr>
        <p:cxnSp>
          <p:nvCxnSpPr>
            <p:cNvPr id="24" name="直接连接符 23">
              <a:extLst>
                <a:ext uri="{FF2B5EF4-FFF2-40B4-BE49-F238E27FC236}">
                  <a16:creationId xmlns="" xmlns:a16="http://schemas.microsoft.com/office/drawing/2014/main" id="{E4AF91A2-14C4-40A1-9F6D-1BE8AD6D0DC7}"/>
                </a:ext>
              </a:extLst>
            </p:cNvPr>
            <p:cNvCxnSpPr/>
            <p:nvPr/>
          </p:nvCxnSpPr>
          <p:spPr>
            <a:xfrm>
              <a:off x="460375" y="1145304"/>
              <a:ext cx="0" cy="38684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 xmlns:a16="http://schemas.microsoft.com/office/drawing/2014/main" id="{3F9FF1A9-C0E7-465C-8386-0C700B91468F}"/>
                </a:ext>
              </a:extLst>
            </p:cNvPr>
            <p:cNvCxnSpPr>
              <a:cxnSpLocks/>
            </p:cNvCxnSpPr>
            <p:nvPr/>
          </p:nvCxnSpPr>
          <p:spPr>
            <a:xfrm>
              <a:off x="574675" y="1145304"/>
              <a:ext cx="0" cy="297734"/>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 xmlns:a16="http://schemas.microsoft.com/office/drawing/2014/main" id="{03843BC7-682E-4AB2-A94F-3D77FAF3924F}"/>
                </a:ext>
              </a:extLst>
            </p:cNvPr>
            <p:cNvCxnSpPr>
              <a:cxnSpLocks/>
            </p:cNvCxnSpPr>
            <p:nvPr/>
          </p:nvCxnSpPr>
          <p:spPr>
            <a:xfrm>
              <a:off x="685119" y="1145304"/>
              <a:ext cx="0" cy="183434"/>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9" name="TextBox 17">
            <a:extLst>
              <a:ext uri="{FF2B5EF4-FFF2-40B4-BE49-F238E27FC236}">
                <a16:creationId xmlns="" xmlns:a16="http://schemas.microsoft.com/office/drawing/2014/main" id="{133ACE83-4825-424E-A7E9-76A65E2BF14E}"/>
              </a:ext>
            </a:extLst>
          </p:cNvPr>
          <p:cNvSpPr txBox="1">
            <a:spLocks noChangeArrowheads="1"/>
          </p:cNvSpPr>
          <p:nvPr/>
        </p:nvSpPr>
        <p:spPr bwMode="auto">
          <a:xfrm>
            <a:off x="898451" y="1639368"/>
            <a:ext cx="1589472" cy="1200329"/>
          </a:xfrm>
          <a:prstGeom prst="rect">
            <a:avLst/>
          </a:prstGeom>
          <a:solidFill>
            <a:srgbClr val="C00000"/>
          </a:solidFill>
          <a:ln>
            <a:noFill/>
          </a:ln>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b="1" dirty="0" smtClean="0">
                <a:solidFill>
                  <a:schemeClr val="bg1"/>
                </a:solidFill>
                <a:latin typeface="微软雅黑" panose="020B0503020204020204" pitchFamily="34" charset="-122"/>
                <a:ea typeface="微软雅黑" panose="020B0503020204020204" pitchFamily="34" charset="-122"/>
              </a:rPr>
              <a:t>2017</a:t>
            </a:r>
            <a:r>
              <a:rPr lang="zh-CN" altLang="en-US" sz="2400" b="1" dirty="0" smtClean="0">
                <a:solidFill>
                  <a:schemeClr val="bg1"/>
                </a:solidFill>
                <a:latin typeface="微软雅黑" panose="020B0503020204020204" pitchFamily="34" charset="-122"/>
                <a:ea typeface="微软雅黑" panose="020B0503020204020204" pitchFamily="34" charset="-122"/>
              </a:rPr>
              <a:t>年</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pPr algn="ctr"/>
            <a:r>
              <a:rPr lang="en-US" altLang="zh-CN" sz="2400" b="1" dirty="0" smtClean="0">
                <a:solidFill>
                  <a:schemeClr val="bg1"/>
                </a:solidFill>
                <a:latin typeface="微软雅黑" panose="020B0503020204020204" pitchFamily="34" charset="-122"/>
                <a:ea typeface="微软雅黑" panose="020B0503020204020204" pitchFamily="34" charset="-122"/>
              </a:rPr>
              <a:t>11</a:t>
            </a:r>
            <a:r>
              <a:rPr lang="zh-CN" altLang="en-US" sz="2400" b="1" dirty="0">
                <a:solidFill>
                  <a:schemeClr val="bg1"/>
                </a:solidFill>
                <a:latin typeface="微软雅黑" panose="020B0503020204020204" pitchFamily="34" charset="-122"/>
                <a:ea typeface="微软雅黑" panose="020B0503020204020204" pitchFamily="34" charset="-122"/>
              </a:rPr>
              <a:t>月</a:t>
            </a:r>
            <a:r>
              <a:rPr lang="en-US" altLang="zh-CN" sz="2400" b="1" dirty="0">
                <a:solidFill>
                  <a:schemeClr val="bg1"/>
                </a:solidFill>
                <a:latin typeface="微软雅黑" panose="020B0503020204020204" pitchFamily="34" charset="-122"/>
                <a:ea typeface="微软雅黑" panose="020B0503020204020204" pitchFamily="34" charset="-122"/>
              </a:rPr>
              <a:t>7</a:t>
            </a:r>
            <a:r>
              <a:rPr lang="zh-CN" altLang="en-US" sz="2400" b="1" dirty="0" smtClean="0">
                <a:solidFill>
                  <a:schemeClr val="bg1"/>
                </a:solidFill>
                <a:latin typeface="微软雅黑" panose="020B0503020204020204" pitchFamily="34" charset="-122"/>
                <a:ea typeface="微软雅黑" panose="020B0503020204020204" pitchFamily="34" charset="-122"/>
              </a:rPr>
              <a:t>日</a:t>
            </a:r>
            <a:r>
              <a:rPr lang="en-US" altLang="zh-CN" sz="2400" b="1" dirty="0">
                <a:solidFill>
                  <a:schemeClr val="bg1"/>
                </a:solidFill>
                <a:latin typeface="微软雅黑" panose="020B0503020204020204" pitchFamily="34" charset="-122"/>
                <a:ea typeface="微软雅黑" panose="020B0503020204020204" pitchFamily="34" charset="-122"/>
              </a:rPr>
              <a:t>-</a:t>
            </a:r>
            <a:r>
              <a:rPr lang="en-US" altLang="zh-CN" sz="2400" b="1" dirty="0" smtClean="0">
                <a:solidFill>
                  <a:schemeClr val="bg1"/>
                </a:solidFill>
                <a:latin typeface="微软雅黑" panose="020B0503020204020204" pitchFamily="34" charset="-122"/>
                <a:ea typeface="微软雅黑" panose="020B0503020204020204" pitchFamily="34" charset="-122"/>
              </a:rPr>
              <a:t>12</a:t>
            </a:r>
            <a:r>
              <a:rPr lang="zh-CN" altLang="en-US" sz="2400" b="1" dirty="0">
                <a:solidFill>
                  <a:schemeClr val="bg1"/>
                </a:solidFill>
                <a:latin typeface="微软雅黑" panose="020B0503020204020204" pitchFamily="34" charset="-122"/>
                <a:ea typeface="微软雅黑" panose="020B0503020204020204" pitchFamily="34" charset="-122"/>
              </a:rPr>
              <a:t>月</a:t>
            </a:r>
            <a:r>
              <a:rPr lang="en-US" altLang="zh-CN" sz="2400" b="1" dirty="0">
                <a:solidFill>
                  <a:schemeClr val="bg1"/>
                </a:solidFill>
                <a:latin typeface="微软雅黑" panose="020B0503020204020204" pitchFamily="34" charset="-122"/>
                <a:ea typeface="微软雅黑" panose="020B0503020204020204" pitchFamily="34" charset="-122"/>
              </a:rPr>
              <a:t>6</a:t>
            </a:r>
            <a:r>
              <a:rPr lang="zh-CN" altLang="en-US" sz="2400" b="1" dirty="0">
                <a:solidFill>
                  <a:schemeClr val="bg1"/>
                </a:solidFill>
                <a:latin typeface="微软雅黑" panose="020B0503020204020204" pitchFamily="34" charset="-122"/>
                <a:ea typeface="微软雅黑" panose="020B0503020204020204" pitchFamily="34" charset="-122"/>
              </a:rPr>
              <a:t>日</a:t>
            </a:r>
          </a:p>
        </p:txBody>
      </p:sp>
      <p:sp>
        <p:nvSpPr>
          <p:cNvPr id="30" name="TextBox 18">
            <a:extLst>
              <a:ext uri="{FF2B5EF4-FFF2-40B4-BE49-F238E27FC236}">
                <a16:creationId xmlns="" xmlns:a16="http://schemas.microsoft.com/office/drawing/2014/main" id="{D8C2C5B8-8A95-4B05-970A-E848B74D2342}"/>
              </a:ext>
            </a:extLst>
          </p:cNvPr>
          <p:cNvSpPr txBox="1">
            <a:spLocks noChangeArrowheads="1"/>
          </p:cNvSpPr>
          <p:nvPr/>
        </p:nvSpPr>
        <p:spPr bwMode="auto">
          <a:xfrm>
            <a:off x="2584172" y="2011586"/>
            <a:ext cx="6255025" cy="455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b="1" dirty="0" smtClean="0"/>
              <a:t>监察</a:t>
            </a:r>
            <a:r>
              <a:rPr lang="zh-CN" altLang="en-US" b="1" dirty="0"/>
              <a:t>法草案在中国人大网全文公开，征求社会公众意见。</a:t>
            </a:r>
            <a:endParaRPr lang="zh-CN" altLang="en-US" b="1" dirty="0">
              <a:latin typeface="微软雅黑" panose="020B0503020204020204" pitchFamily="34" charset="-122"/>
              <a:ea typeface="微软雅黑" panose="020B0503020204020204" pitchFamily="34" charset="-122"/>
            </a:endParaRPr>
          </a:p>
        </p:txBody>
      </p:sp>
      <p:sp>
        <p:nvSpPr>
          <p:cNvPr id="33" name="TextBox 17">
            <a:extLst>
              <a:ext uri="{FF2B5EF4-FFF2-40B4-BE49-F238E27FC236}">
                <a16:creationId xmlns="" xmlns:a16="http://schemas.microsoft.com/office/drawing/2014/main" id="{133ACE83-4825-424E-A7E9-76A65E2BF14E}"/>
              </a:ext>
            </a:extLst>
          </p:cNvPr>
          <p:cNvSpPr txBox="1">
            <a:spLocks noChangeArrowheads="1"/>
          </p:cNvSpPr>
          <p:nvPr/>
        </p:nvSpPr>
        <p:spPr bwMode="auto">
          <a:xfrm>
            <a:off x="898451" y="3448700"/>
            <a:ext cx="1589472" cy="830997"/>
          </a:xfrm>
          <a:prstGeom prst="rect">
            <a:avLst/>
          </a:prstGeom>
          <a:solidFill>
            <a:srgbClr val="C00000"/>
          </a:solidFill>
          <a:ln>
            <a:noFill/>
          </a:ln>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dirty="0" smtClean="0">
                <a:solidFill>
                  <a:schemeClr val="bg1"/>
                </a:solidFill>
                <a:latin typeface="微软雅黑" panose="020B0503020204020204" pitchFamily="34" charset="-122"/>
                <a:ea typeface="微软雅黑" panose="020B0503020204020204" pitchFamily="34" charset="-122"/>
              </a:rPr>
              <a:t>党的</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2400" b="1" dirty="0" smtClean="0">
                <a:solidFill>
                  <a:schemeClr val="bg1"/>
                </a:solidFill>
                <a:latin typeface="微软雅黑" panose="020B0503020204020204" pitchFamily="34" charset="-122"/>
                <a:ea typeface="微软雅黑" panose="020B0503020204020204" pitchFamily="34" charset="-122"/>
              </a:rPr>
              <a:t>十九大后</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5" name="TextBox 18">
            <a:extLst>
              <a:ext uri="{FF2B5EF4-FFF2-40B4-BE49-F238E27FC236}">
                <a16:creationId xmlns="" xmlns:a16="http://schemas.microsoft.com/office/drawing/2014/main" id="{D8C2C5B8-8A95-4B05-970A-E848B74D2342}"/>
              </a:ext>
            </a:extLst>
          </p:cNvPr>
          <p:cNvSpPr txBox="1">
            <a:spLocks noChangeArrowheads="1"/>
          </p:cNvSpPr>
          <p:nvPr/>
        </p:nvSpPr>
        <p:spPr bwMode="auto">
          <a:xfrm>
            <a:off x="2504657" y="3256543"/>
            <a:ext cx="6414054"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b="1" dirty="0" smtClean="0"/>
              <a:t>       根据</a:t>
            </a:r>
            <a:r>
              <a:rPr lang="zh-CN" altLang="en-US" b="1" dirty="0"/>
              <a:t>党的十九大精神和全国人大常委会组成人员的审议意见以及人大代表、政协委员等各方面意见，对草案作了修改完善。</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5381303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iterate type="lt">
                                    <p:tmPct val="5882"/>
                                  </p:iterate>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p:tgtEl>
                                          <p:spTgt spid="22"/>
                                        </p:tgtEl>
                                        <p:attrNameLst>
                                          <p:attrName>ppt_y</p:attrName>
                                        </p:attrNameLst>
                                      </p:cBhvr>
                                      <p:tavLst>
                                        <p:tav tm="0">
                                          <p:val>
                                            <p:strVal val="#ppt_y+#ppt_h*1.125000"/>
                                          </p:val>
                                        </p:tav>
                                        <p:tav tm="100000">
                                          <p:val>
                                            <p:strVal val="#ppt_y"/>
                                          </p:val>
                                        </p:tav>
                                      </p:tavLst>
                                    </p:anim>
                                    <p:animEffect transition="in" filter="wipe(up)">
                                      <p:cBhvr>
                                        <p:cTn id="13" dur="500"/>
                                        <p:tgtEl>
                                          <p:spTgt spid="22"/>
                                        </p:tgtEl>
                                      </p:cBhvr>
                                    </p:animEffect>
                                  </p:childTnLst>
                                </p:cTn>
                              </p:par>
                            </p:childTnLst>
                          </p:cTn>
                        </p:par>
                        <p:par>
                          <p:cTn id="14" fill="hold">
                            <p:stCondLst>
                              <p:cond delay="1088"/>
                            </p:stCondLst>
                            <p:childTnLst>
                              <p:par>
                                <p:cTn id="15" presetID="53" presetClass="entr" presetSubtype="528"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anim calcmode="lin" valueType="num">
                                      <p:cBhvr>
                                        <p:cTn id="20" dur="500" fill="hold"/>
                                        <p:tgtEl>
                                          <p:spTgt spid="29"/>
                                        </p:tgtEl>
                                        <p:attrNameLst>
                                          <p:attrName>ppt_x</p:attrName>
                                        </p:attrNameLst>
                                      </p:cBhvr>
                                      <p:tavLst>
                                        <p:tav tm="0">
                                          <p:val>
                                            <p:fltVal val="0.5"/>
                                          </p:val>
                                        </p:tav>
                                        <p:tav tm="100000">
                                          <p:val>
                                            <p:strVal val="#ppt_x"/>
                                          </p:val>
                                        </p:tav>
                                      </p:tavLst>
                                    </p:anim>
                                    <p:anim calcmode="lin" valueType="num">
                                      <p:cBhvr>
                                        <p:cTn id="21" dur="500" fill="hold"/>
                                        <p:tgtEl>
                                          <p:spTgt spid="29"/>
                                        </p:tgtEl>
                                        <p:attrNameLst>
                                          <p:attrName>ppt_y</p:attrName>
                                        </p:attrNameLst>
                                      </p:cBhvr>
                                      <p:tavLst>
                                        <p:tav tm="0">
                                          <p:val>
                                            <p:fltVal val="0.5"/>
                                          </p:val>
                                        </p:tav>
                                        <p:tav tm="100000">
                                          <p:val>
                                            <p:strVal val="#ppt_y"/>
                                          </p:val>
                                        </p:tav>
                                      </p:tavLst>
                                    </p:anim>
                                  </p:childTnLst>
                                </p:cTn>
                              </p:par>
                            </p:childTnLst>
                          </p:cTn>
                        </p:par>
                        <p:par>
                          <p:cTn id="22" fill="hold">
                            <p:stCondLst>
                              <p:cond delay="1588"/>
                            </p:stCondLst>
                            <p:childTnLst>
                              <p:par>
                                <p:cTn id="23" presetID="42" presetClass="entr" presetSubtype="0"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750"/>
                                        <p:tgtEl>
                                          <p:spTgt spid="30"/>
                                        </p:tgtEl>
                                      </p:cBhvr>
                                    </p:animEffect>
                                    <p:anim calcmode="lin" valueType="num">
                                      <p:cBhvr>
                                        <p:cTn id="26" dur="750" fill="hold"/>
                                        <p:tgtEl>
                                          <p:spTgt spid="30"/>
                                        </p:tgtEl>
                                        <p:attrNameLst>
                                          <p:attrName>ppt_x</p:attrName>
                                        </p:attrNameLst>
                                      </p:cBhvr>
                                      <p:tavLst>
                                        <p:tav tm="0">
                                          <p:val>
                                            <p:strVal val="#ppt_x"/>
                                          </p:val>
                                        </p:tav>
                                        <p:tav tm="100000">
                                          <p:val>
                                            <p:strVal val="#ppt_x"/>
                                          </p:val>
                                        </p:tav>
                                      </p:tavLst>
                                    </p:anim>
                                    <p:anim calcmode="lin" valueType="num">
                                      <p:cBhvr>
                                        <p:cTn id="27" dur="750" fill="hold"/>
                                        <p:tgtEl>
                                          <p:spTgt spid="30"/>
                                        </p:tgtEl>
                                        <p:attrNameLst>
                                          <p:attrName>ppt_y</p:attrName>
                                        </p:attrNameLst>
                                      </p:cBhvr>
                                      <p:tavLst>
                                        <p:tav tm="0">
                                          <p:val>
                                            <p:strVal val="#ppt_y+.1"/>
                                          </p:val>
                                        </p:tav>
                                        <p:tav tm="100000">
                                          <p:val>
                                            <p:strVal val="#ppt_y"/>
                                          </p:val>
                                        </p:tav>
                                      </p:tavLst>
                                    </p:anim>
                                  </p:childTnLst>
                                </p:cTn>
                              </p:par>
                            </p:childTnLst>
                          </p:cTn>
                        </p:par>
                        <p:par>
                          <p:cTn id="28" fill="hold">
                            <p:stCondLst>
                              <p:cond delay="2338"/>
                            </p:stCondLst>
                            <p:childTnLst>
                              <p:par>
                                <p:cTn id="29" presetID="53" presetClass="entr" presetSubtype="528"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Effect transition="in" filter="fade">
                                      <p:cBhvr>
                                        <p:cTn id="33" dur="500"/>
                                        <p:tgtEl>
                                          <p:spTgt spid="33"/>
                                        </p:tgtEl>
                                      </p:cBhvr>
                                    </p:animEffect>
                                    <p:anim calcmode="lin" valueType="num">
                                      <p:cBhvr>
                                        <p:cTn id="34" dur="500" fill="hold"/>
                                        <p:tgtEl>
                                          <p:spTgt spid="33"/>
                                        </p:tgtEl>
                                        <p:attrNameLst>
                                          <p:attrName>ppt_x</p:attrName>
                                        </p:attrNameLst>
                                      </p:cBhvr>
                                      <p:tavLst>
                                        <p:tav tm="0">
                                          <p:val>
                                            <p:fltVal val="0.5"/>
                                          </p:val>
                                        </p:tav>
                                        <p:tav tm="100000">
                                          <p:val>
                                            <p:strVal val="#ppt_x"/>
                                          </p:val>
                                        </p:tav>
                                      </p:tavLst>
                                    </p:anim>
                                    <p:anim calcmode="lin" valueType="num">
                                      <p:cBhvr>
                                        <p:cTn id="35" dur="500" fill="hold"/>
                                        <p:tgtEl>
                                          <p:spTgt spid="33"/>
                                        </p:tgtEl>
                                        <p:attrNameLst>
                                          <p:attrName>ppt_y</p:attrName>
                                        </p:attrNameLst>
                                      </p:cBhvr>
                                      <p:tavLst>
                                        <p:tav tm="0">
                                          <p:val>
                                            <p:fltVal val="0.5"/>
                                          </p:val>
                                        </p:tav>
                                        <p:tav tm="100000">
                                          <p:val>
                                            <p:strVal val="#ppt_y"/>
                                          </p:val>
                                        </p:tav>
                                      </p:tavLst>
                                    </p:anim>
                                  </p:childTnLst>
                                </p:cTn>
                              </p:par>
                            </p:childTnLst>
                          </p:cTn>
                        </p:par>
                        <p:par>
                          <p:cTn id="36" fill="hold">
                            <p:stCondLst>
                              <p:cond delay="2838"/>
                            </p:stCondLst>
                            <p:childTnLst>
                              <p:par>
                                <p:cTn id="37" presetID="42"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750"/>
                                        <p:tgtEl>
                                          <p:spTgt spid="35"/>
                                        </p:tgtEl>
                                      </p:cBhvr>
                                    </p:animEffect>
                                    <p:anim calcmode="lin" valueType="num">
                                      <p:cBhvr>
                                        <p:cTn id="40" dur="750" fill="hold"/>
                                        <p:tgtEl>
                                          <p:spTgt spid="35"/>
                                        </p:tgtEl>
                                        <p:attrNameLst>
                                          <p:attrName>ppt_x</p:attrName>
                                        </p:attrNameLst>
                                      </p:cBhvr>
                                      <p:tavLst>
                                        <p:tav tm="0">
                                          <p:val>
                                            <p:strVal val="#ppt_x"/>
                                          </p:val>
                                        </p:tav>
                                        <p:tav tm="100000">
                                          <p:val>
                                            <p:strVal val="#ppt_x"/>
                                          </p:val>
                                        </p:tav>
                                      </p:tavLst>
                                    </p:anim>
                                    <p:anim calcmode="lin" valueType="num">
                                      <p:cBhvr>
                                        <p:cTn id="41" dur="75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9" grpId="0" animBg="1"/>
      <p:bldP spid="30" grpId="0"/>
      <p:bldP spid="33" grpId="0" animBg="1"/>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 xmlns:a16="http://schemas.microsoft.com/office/drawing/2014/main" id="{7084A84C-5203-4A7A-A6E5-D93CEACC834F}"/>
              </a:ext>
            </a:extLst>
          </p:cNvPr>
          <p:cNvSpPr/>
          <p:nvPr/>
        </p:nvSpPr>
        <p:spPr>
          <a:xfrm>
            <a:off x="260359" y="159152"/>
            <a:ext cx="6378349" cy="461665"/>
          </a:xfrm>
          <a:prstGeom prst="rect">
            <a:avLst/>
          </a:prstGeom>
        </p:spPr>
        <p:txBody>
          <a:bodyPr wrap="none">
            <a:spAutoFit/>
          </a:bodyPr>
          <a:lstStyle/>
          <a:p>
            <a:pPr algn="ctr"/>
            <a:r>
              <a:rPr lang="zh-CN" altLang="en-US" sz="2400" b="1" spc="-80" dirty="0" smtClean="0">
                <a:latin typeface="+mj-ea"/>
              </a:rPr>
              <a:t>   </a:t>
            </a:r>
            <a:r>
              <a:rPr lang="en-US" altLang="zh-CN" sz="2400" b="1" spc="-80" dirty="0" smtClean="0">
                <a:latin typeface="+mj-ea"/>
              </a:rPr>
              <a:t>《</a:t>
            </a:r>
            <a:r>
              <a:rPr lang="zh-CN" altLang="en-US" sz="2400" b="1" spc="-80" dirty="0" smtClean="0">
                <a:latin typeface="+mj-ea"/>
              </a:rPr>
              <a:t>监察法</a:t>
            </a:r>
            <a:r>
              <a:rPr lang="en-US" altLang="zh-CN" sz="2400" b="1" spc="-80" dirty="0" smtClean="0">
                <a:latin typeface="+mj-ea"/>
              </a:rPr>
              <a:t>》</a:t>
            </a:r>
            <a:r>
              <a:rPr lang="zh-CN" altLang="en-US" sz="2400" b="1" spc="-80" dirty="0" smtClean="0">
                <a:latin typeface="+mj-ea"/>
              </a:rPr>
              <a:t>的起草</a:t>
            </a:r>
            <a:r>
              <a:rPr lang="zh-CN" altLang="en-US" sz="2400" b="1" spc="-80" dirty="0">
                <a:latin typeface="+mj-ea"/>
              </a:rPr>
              <a:t>过程、指导思想和基本思路</a:t>
            </a:r>
          </a:p>
        </p:txBody>
      </p:sp>
      <p:sp>
        <p:nvSpPr>
          <p:cNvPr id="22" name="矩形 21">
            <a:extLst>
              <a:ext uri="{FF2B5EF4-FFF2-40B4-BE49-F238E27FC236}">
                <a16:creationId xmlns="" xmlns:a16="http://schemas.microsoft.com/office/drawing/2014/main" id="{6294742F-0690-4B36-9E90-CB442431C628}"/>
              </a:ext>
            </a:extLst>
          </p:cNvPr>
          <p:cNvSpPr/>
          <p:nvPr/>
        </p:nvSpPr>
        <p:spPr>
          <a:xfrm>
            <a:off x="792434" y="976502"/>
            <a:ext cx="1415772" cy="461665"/>
          </a:xfrm>
          <a:prstGeom prst="rect">
            <a:avLst/>
          </a:prstGeom>
        </p:spPr>
        <p:txBody>
          <a:bodyPr wrap="none">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起草过程</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grpSp>
        <p:nvGrpSpPr>
          <p:cNvPr id="23" name="组合 22">
            <a:extLst>
              <a:ext uri="{FF2B5EF4-FFF2-40B4-BE49-F238E27FC236}">
                <a16:creationId xmlns="" xmlns:a16="http://schemas.microsoft.com/office/drawing/2014/main" id="{F810BC92-4C5A-4E54-B6A1-2CE7E362A209}"/>
              </a:ext>
            </a:extLst>
          </p:cNvPr>
          <p:cNvGrpSpPr/>
          <p:nvPr/>
        </p:nvGrpSpPr>
        <p:grpSpPr>
          <a:xfrm flipV="1">
            <a:off x="460375" y="1048190"/>
            <a:ext cx="224744" cy="298764"/>
            <a:chOff x="460375" y="1145304"/>
            <a:chExt cx="224744" cy="386843"/>
          </a:xfrm>
        </p:grpSpPr>
        <p:cxnSp>
          <p:nvCxnSpPr>
            <p:cNvPr id="24" name="直接连接符 23">
              <a:extLst>
                <a:ext uri="{FF2B5EF4-FFF2-40B4-BE49-F238E27FC236}">
                  <a16:creationId xmlns="" xmlns:a16="http://schemas.microsoft.com/office/drawing/2014/main" id="{E4AF91A2-14C4-40A1-9F6D-1BE8AD6D0DC7}"/>
                </a:ext>
              </a:extLst>
            </p:cNvPr>
            <p:cNvCxnSpPr/>
            <p:nvPr/>
          </p:nvCxnSpPr>
          <p:spPr>
            <a:xfrm>
              <a:off x="460375" y="1145304"/>
              <a:ext cx="0" cy="38684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 xmlns:a16="http://schemas.microsoft.com/office/drawing/2014/main" id="{3F9FF1A9-C0E7-465C-8386-0C700B91468F}"/>
                </a:ext>
              </a:extLst>
            </p:cNvPr>
            <p:cNvCxnSpPr>
              <a:cxnSpLocks/>
            </p:cNvCxnSpPr>
            <p:nvPr/>
          </p:nvCxnSpPr>
          <p:spPr>
            <a:xfrm>
              <a:off x="574675" y="1145304"/>
              <a:ext cx="0" cy="297734"/>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 xmlns:a16="http://schemas.microsoft.com/office/drawing/2014/main" id="{03843BC7-682E-4AB2-A94F-3D77FAF3924F}"/>
                </a:ext>
              </a:extLst>
            </p:cNvPr>
            <p:cNvCxnSpPr>
              <a:cxnSpLocks/>
            </p:cNvCxnSpPr>
            <p:nvPr/>
          </p:nvCxnSpPr>
          <p:spPr>
            <a:xfrm>
              <a:off x="685119" y="1145304"/>
              <a:ext cx="0" cy="183434"/>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9" name="TextBox 17">
            <a:extLst>
              <a:ext uri="{FF2B5EF4-FFF2-40B4-BE49-F238E27FC236}">
                <a16:creationId xmlns="" xmlns:a16="http://schemas.microsoft.com/office/drawing/2014/main" id="{133ACE83-4825-424E-A7E9-76A65E2BF14E}"/>
              </a:ext>
            </a:extLst>
          </p:cNvPr>
          <p:cNvSpPr txBox="1">
            <a:spLocks noChangeArrowheads="1"/>
          </p:cNvSpPr>
          <p:nvPr/>
        </p:nvSpPr>
        <p:spPr bwMode="auto">
          <a:xfrm>
            <a:off x="685119" y="2601092"/>
            <a:ext cx="1589472" cy="830997"/>
          </a:xfrm>
          <a:prstGeom prst="rect">
            <a:avLst/>
          </a:prstGeom>
          <a:solidFill>
            <a:srgbClr val="C00000"/>
          </a:solidFill>
          <a:ln>
            <a:noFill/>
          </a:ln>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b="1" dirty="0" smtClean="0">
                <a:solidFill>
                  <a:schemeClr val="bg1"/>
                </a:solidFill>
                <a:latin typeface="微软雅黑" panose="020B0503020204020204" pitchFamily="34" charset="-122"/>
                <a:ea typeface="微软雅黑" panose="020B0503020204020204" pitchFamily="34" charset="-122"/>
              </a:rPr>
              <a:t>2017</a:t>
            </a:r>
            <a:r>
              <a:rPr lang="zh-CN" altLang="en-US" sz="2400" b="1" dirty="0" smtClean="0">
                <a:solidFill>
                  <a:schemeClr val="bg1"/>
                </a:solidFill>
                <a:latin typeface="微软雅黑" panose="020B0503020204020204" pitchFamily="34" charset="-122"/>
                <a:ea typeface="微软雅黑" panose="020B0503020204020204" pitchFamily="34" charset="-122"/>
              </a:rPr>
              <a:t>年</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pPr algn="ctr" eaLnBrk="1" hangingPunct="1"/>
            <a:r>
              <a:rPr lang="en-US" altLang="zh-CN" sz="2400" b="1" dirty="0" smtClean="0">
                <a:solidFill>
                  <a:schemeClr val="bg1"/>
                </a:solidFill>
                <a:latin typeface="微软雅黑" panose="020B0503020204020204" pitchFamily="34" charset="-122"/>
                <a:ea typeface="微软雅黑" panose="020B0503020204020204" pitchFamily="34" charset="-122"/>
              </a:rPr>
              <a:t>12</a:t>
            </a:r>
            <a:r>
              <a:rPr lang="zh-CN" altLang="en-US" sz="2400" b="1" dirty="0" smtClean="0">
                <a:solidFill>
                  <a:schemeClr val="bg1"/>
                </a:solidFill>
                <a:latin typeface="微软雅黑" panose="020B0503020204020204" pitchFamily="34" charset="-122"/>
                <a:ea typeface="微软雅黑" panose="020B0503020204020204" pitchFamily="34" charset="-122"/>
              </a:rPr>
              <a:t>月</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0" name="TextBox 18">
            <a:extLst>
              <a:ext uri="{FF2B5EF4-FFF2-40B4-BE49-F238E27FC236}">
                <a16:creationId xmlns="" xmlns:a16="http://schemas.microsoft.com/office/drawing/2014/main" id="{D8C2C5B8-8A95-4B05-970A-E848B74D2342}"/>
              </a:ext>
            </a:extLst>
          </p:cNvPr>
          <p:cNvSpPr txBox="1">
            <a:spLocks noChangeArrowheads="1"/>
          </p:cNvSpPr>
          <p:nvPr/>
        </p:nvSpPr>
        <p:spPr bwMode="auto">
          <a:xfrm>
            <a:off x="2630558" y="1917777"/>
            <a:ext cx="5526156"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b="1" dirty="0" smtClean="0"/>
              <a:t>       十二</a:t>
            </a:r>
            <a:r>
              <a:rPr lang="zh-CN" altLang="en-US" b="1" dirty="0"/>
              <a:t>届全国人大常委会第三十一次会议对监察法草案进行再次审议，认为草案贯彻落实以习近平同志为核心的党中央关于深化国家监察体制改革的重大决策部署，充分吸收了常委会组成人员的审议意见和各方面意见，已经比较成熟，决定将监察法草案提请全国人民代表大会审议。</a:t>
            </a:r>
            <a:endParaRPr lang="zh-CN" altLang="en-US"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3430153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iterate type="lt">
                                    <p:tmPct val="5882"/>
                                  </p:iterate>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p:tgtEl>
                                          <p:spTgt spid="22"/>
                                        </p:tgtEl>
                                        <p:attrNameLst>
                                          <p:attrName>ppt_y</p:attrName>
                                        </p:attrNameLst>
                                      </p:cBhvr>
                                      <p:tavLst>
                                        <p:tav tm="0">
                                          <p:val>
                                            <p:strVal val="#ppt_y+#ppt_h*1.125000"/>
                                          </p:val>
                                        </p:tav>
                                        <p:tav tm="100000">
                                          <p:val>
                                            <p:strVal val="#ppt_y"/>
                                          </p:val>
                                        </p:tav>
                                      </p:tavLst>
                                    </p:anim>
                                    <p:animEffect transition="in" filter="wipe(up)">
                                      <p:cBhvr>
                                        <p:cTn id="13" dur="500"/>
                                        <p:tgtEl>
                                          <p:spTgt spid="22"/>
                                        </p:tgtEl>
                                      </p:cBhvr>
                                    </p:animEffect>
                                  </p:childTnLst>
                                </p:cTn>
                              </p:par>
                            </p:childTnLst>
                          </p:cTn>
                        </p:par>
                        <p:par>
                          <p:cTn id="14" fill="hold">
                            <p:stCondLst>
                              <p:cond delay="1088"/>
                            </p:stCondLst>
                            <p:childTnLst>
                              <p:par>
                                <p:cTn id="15" presetID="53" presetClass="entr" presetSubtype="528"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anim calcmode="lin" valueType="num">
                                      <p:cBhvr>
                                        <p:cTn id="20" dur="500" fill="hold"/>
                                        <p:tgtEl>
                                          <p:spTgt spid="29"/>
                                        </p:tgtEl>
                                        <p:attrNameLst>
                                          <p:attrName>ppt_x</p:attrName>
                                        </p:attrNameLst>
                                      </p:cBhvr>
                                      <p:tavLst>
                                        <p:tav tm="0">
                                          <p:val>
                                            <p:fltVal val="0.5"/>
                                          </p:val>
                                        </p:tav>
                                        <p:tav tm="100000">
                                          <p:val>
                                            <p:strVal val="#ppt_x"/>
                                          </p:val>
                                        </p:tav>
                                      </p:tavLst>
                                    </p:anim>
                                    <p:anim calcmode="lin" valueType="num">
                                      <p:cBhvr>
                                        <p:cTn id="21" dur="500" fill="hold"/>
                                        <p:tgtEl>
                                          <p:spTgt spid="29"/>
                                        </p:tgtEl>
                                        <p:attrNameLst>
                                          <p:attrName>ppt_y</p:attrName>
                                        </p:attrNameLst>
                                      </p:cBhvr>
                                      <p:tavLst>
                                        <p:tav tm="0">
                                          <p:val>
                                            <p:fltVal val="0.5"/>
                                          </p:val>
                                        </p:tav>
                                        <p:tav tm="100000">
                                          <p:val>
                                            <p:strVal val="#ppt_y"/>
                                          </p:val>
                                        </p:tav>
                                      </p:tavLst>
                                    </p:anim>
                                  </p:childTnLst>
                                </p:cTn>
                              </p:par>
                            </p:childTnLst>
                          </p:cTn>
                        </p:par>
                        <p:par>
                          <p:cTn id="22" fill="hold">
                            <p:stCondLst>
                              <p:cond delay="1588"/>
                            </p:stCondLst>
                            <p:childTnLst>
                              <p:par>
                                <p:cTn id="23" presetID="42" presetClass="entr" presetSubtype="0"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750"/>
                                        <p:tgtEl>
                                          <p:spTgt spid="30"/>
                                        </p:tgtEl>
                                      </p:cBhvr>
                                    </p:animEffect>
                                    <p:anim calcmode="lin" valueType="num">
                                      <p:cBhvr>
                                        <p:cTn id="26" dur="750" fill="hold"/>
                                        <p:tgtEl>
                                          <p:spTgt spid="30"/>
                                        </p:tgtEl>
                                        <p:attrNameLst>
                                          <p:attrName>ppt_x</p:attrName>
                                        </p:attrNameLst>
                                      </p:cBhvr>
                                      <p:tavLst>
                                        <p:tav tm="0">
                                          <p:val>
                                            <p:strVal val="#ppt_x"/>
                                          </p:val>
                                        </p:tav>
                                        <p:tav tm="100000">
                                          <p:val>
                                            <p:strVal val="#ppt_x"/>
                                          </p:val>
                                        </p:tav>
                                      </p:tavLst>
                                    </p:anim>
                                    <p:anim calcmode="lin" valueType="num">
                                      <p:cBhvr>
                                        <p:cTn id="27" dur="75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9"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 xmlns:a16="http://schemas.microsoft.com/office/drawing/2014/main" id="{7084A84C-5203-4A7A-A6E5-D93CEACC834F}"/>
              </a:ext>
            </a:extLst>
          </p:cNvPr>
          <p:cNvSpPr/>
          <p:nvPr/>
        </p:nvSpPr>
        <p:spPr>
          <a:xfrm>
            <a:off x="260359" y="159152"/>
            <a:ext cx="6378349" cy="461665"/>
          </a:xfrm>
          <a:prstGeom prst="rect">
            <a:avLst/>
          </a:prstGeom>
        </p:spPr>
        <p:txBody>
          <a:bodyPr wrap="none">
            <a:spAutoFit/>
          </a:bodyPr>
          <a:lstStyle/>
          <a:p>
            <a:pPr algn="ctr"/>
            <a:r>
              <a:rPr lang="zh-CN" altLang="en-US" sz="2400" b="1" spc="-80" dirty="0" smtClean="0">
                <a:latin typeface="+mj-ea"/>
              </a:rPr>
              <a:t>   </a:t>
            </a:r>
            <a:r>
              <a:rPr lang="en-US" altLang="zh-CN" sz="2400" b="1" spc="-80" dirty="0" smtClean="0">
                <a:latin typeface="+mj-ea"/>
              </a:rPr>
              <a:t>《</a:t>
            </a:r>
            <a:r>
              <a:rPr lang="zh-CN" altLang="en-US" sz="2400" b="1" spc="-80" dirty="0" smtClean="0">
                <a:latin typeface="+mj-ea"/>
              </a:rPr>
              <a:t>监察法</a:t>
            </a:r>
            <a:r>
              <a:rPr lang="en-US" altLang="zh-CN" sz="2400" b="1" spc="-80" dirty="0" smtClean="0">
                <a:latin typeface="+mj-ea"/>
              </a:rPr>
              <a:t>》</a:t>
            </a:r>
            <a:r>
              <a:rPr lang="zh-CN" altLang="en-US" sz="2400" b="1" spc="-80" dirty="0" smtClean="0">
                <a:latin typeface="+mj-ea"/>
              </a:rPr>
              <a:t>的起草</a:t>
            </a:r>
            <a:r>
              <a:rPr lang="zh-CN" altLang="en-US" sz="2400" b="1" spc="-80" dirty="0">
                <a:latin typeface="+mj-ea"/>
              </a:rPr>
              <a:t>过程、指导思想和基本思路</a:t>
            </a:r>
          </a:p>
        </p:txBody>
      </p:sp>
      <p:sp>
        <p:nvSpPr>
          <p:cNvPr id="22" name="矩形 21">
            <a:extLst>
              <a:ext uri="{FF2B5EF4-FFF2-40B4-BE49-F238E27FC236}">
                <a16:creationId xmlns="" xmlns:a16="http://schemas.microsoft.com/office/drawing/2014/main" id="{6294742F-0690-4B36-9E90-CB442431C628}"/>
              </a:ext>
            </a:extLst>
          </p:cNvPr>
          <p:cNvSpPr/>
          <p:nvPr/>
        </p:nvSpPr>
        <p:spPr>
          <a:xfrm>
            <a:off x="792434" y="976502"/>
            <a:ext cx="1415772" cy="461665"/>
          </a:xfrm>
          <a:prstGeom prst="rect">
            <a:avLst/>
          </a:prstGeom>
        </p:spPr>
        <p:txBody>
          <a:bodyPr wrap="none">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起草过程</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grpSp>
        <p:nvGrpSpPr>
          <p:cNvPr id="23" name="组合 22">
            <a:extLst>
              <a:ext uri="{FF2B5EF4-FFF2-40B4-BE49-F238E27FC236}">
                <a16:creationId xmlns="" xmlns:a16="http://schemas.microsoft.com/office/drawing/2014/main" id="{F810BC92-4C5A-4E54-B6A1-2CE7E362A209}"/>
              </a:ext>
            </a:extLst>
          </p:cNvPr>
          <p:cNvGrpSpPr/>
          <p:nvPr/>
        </p:nvGrpSpPr>
        <p:grpSpPr>
          <a:xfrm flipV="1">
            <a:off x="460375" y="1048190"/>
            <a:ext cx="224744" cy="298764"/>
            <a:chOff x="460375" y="1145304"/>
            <a:chExt cx="224744" cy="386843"/>
          </a:xfrm>
        </p:grpSpPr>
        <p:cxnSp>
          <p:nvCxnSpPr>
            <p:cNvPr id="24" name="直接连接符 23">
              <a:extLst>
                <a:ext uri="{FF2B5EF4-FFF2-40B4-BE49-F238E27FC236}">
                  <a16:creationId xmlns="" xmlns:a16="http://schemas.microsoft.com/office/drawing/2014/main" id="{E4AF91A2-14C4-40A1-9F6D-1BE8AD6D0DC7}"/>
                </a:ext>
              </a:extLst>
            </p:cNvPr>
            <p:cNvCxnSpPr/>
            <p:nvPr/>
          </p:nvCxnSpPr>
          <p:spPr>
            <a:xfrm>
              <a:off x="460375" y="1145304"/>
              <a:ext cx="0" cy="38684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 xmlns:a16="http://schemas.microsoft.com/office/drawing/2014/main" id="{3F9FF1A9-C0E7-465C-8386-0C700B91468F}"/>
                </a:ext>
              </a:extLst>
            </p:cNvPr>
            <p:cNvCxnSpPr>
              <a:cxnSpLocks/>
            </p:cNvCxnSpPr>
            <p:nvPr/>
          </p:nvCxnSpPr>
          <p:spPr>
            <a:xfrm>
              <a:off x="574675" y="1145304"/>
              <a:ext cx="0" cy="297734"/>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 xmlns:a16="http://schemas.microsoft.com/office/drawing/2014/main" id="{03843BC7-682E-4AB2-A94F-3D77FAF3924F}"/>
                </a:ext>
              </a:extLst>
            </p:cNvPr>
            <p:cNvCxnSpPr>
              <a:cxnSpLocks/>
            </p:cNvCxnSpPr>
            <p:nvPr/>
          </p:nvCxnSpPr>
          <p:spPr>
            <a:xfrm>
              <a:off x="685119" y="1145304"/>
              <a:ext cx="0" cy="183434"/>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9" name="TextBox 17">
            <a:extLst>
              <a:ext uri="{FF2B5EF4-FFF2-40B4-BE49-F238E27FC236}">
                <a16:creationId xmlns="" xmlns:a16="http://schemas.microsoft.com/office/drawing/2014/main" id="{133ACE83-4825-424E-A7E9-76A65E2BF14E}"/>
              </a:ext>
            </a:extLst>
          </p:cNvPr>
          <p:cNvSpPr txBox="1">
            <a:spLocks noChangeArrowheads="1"/>
          </p:cNvSpPr>
          <p:nvPr/>
        </p:nvSpPr>
        <p:spPr bwMode="auto">
          <a:xfrm>
            <a:off x="898451" y="1733074"/>
            <a:ext cx="1589472" cy="1200329"/>
          </a:xfrm>
          <a:prstGeom prst="rect">
            <a:avLst/>
          </a:prstGeom>
          <a:solidFill>
            <a:srgbClr val="C00000"/>
          </a:solidFill>
          <a:ln>
            <a:noFill/>
          </a:ln>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400" b="1" dirty="0" smtClean="0">
                <a:solidFill>
                  <a:schemeClr val="bg1"/>
                </a:solidFill>
                <a:latin typeface="微软雅黑" panose="020B0503020204020204" pitchFamily="34" charset="-122"/>
                <a:ea typeface="微软雅黑" panose="020B0503020204020204" pitchFamily="34" charset="-122"/>
              </a:rPr>
              <a:t>2018</a:t>
            </a:r>
            <a:r>
              <a:rPr lang="zh-CN" altLang="en-US" sz="2400" b="1" dirty="0" smtClean="0">
                <a:solidFill>
                  <a:schemeClr val="bg1"/>
                </a:solidFill>
                <a:latin typeface="微软雅黑" panose="020B0503020204020204" pitchFamily="34" charset="-122"/>
                <a:ea typeface="微软雅黑" panose="020B0503020204020204" pitchFamily="34" charset="-122"/>
              </a:rPr>
              <a:t>年</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pPr algn="ctr"/>
            <a:r>
              <a:rPr lang="en-US" altLang="zh-CN" sz="2400" b="1" dirty="0" smtClean="0">
                <a:solidFill>
                  <a:schemeClr val="bg1"/>
                </a:solidFill>
                <a:latin typeface="微软雅黑" panose="020B0503020204020204" pitchFamily="34" charset="-122"/>
                <a:ea typeface="微软雅黑" panose="020B0503020204020204" pitchFamily="34" charset="-122"/>
              </a:rPr>
              <a:t>1</a:t>
            </a:r>
            <a:r>
              <a:rPr lang="zh-CN" altLang="en-US" sz="2400" b="1" dirty="0">
                <a:solidFill>
                  <a:schemeClr val="bg1"/>
                </a:solidFill>
                <a:latin typeface="微软雅黑" panose="020B0503020204020204" pitchFamily="34" charset="-122"/>
                <a:ea typeface="微软雅黑" panose="020B0503020204020204" pitchFamily="34" charset="-122"/>
              </a:rPr>
              <a:t>月</a:t>
            </a:r>
            <a:r>
              <a:rPr lang="en-US" altLang="zh-CN" sz="2400" b="1" dirty="0">
                <a:solidFill>
                  <a:schemeClr val="bg1"/>
                </a:solidFill>
                <a:latin typeface="微软雅黑" panose="020B0503020204020204" pitchFamily="34" charset="-122"/>
                <a:ea typeface="微软雅黑" panose="020B0503020204020204" pitchFamily="34" charset="-122"/>
              </a:rPr>
              <a:t>18</a:t>
            </a:r>
            <a:r>
              <a:rPr lang="zh-CN" altLang="en-US" sz="2400" b="1" dirty="0" smtClean="0">
                <a:solidFill>
                  <a:schemeClr val="bg1"/>
                </a:solidFill>
                <a:latin typeface="微软雅黑" panose="020B0503020204020204" pitchFamily="34" charset="-122"/>
                <a:ea typeface="微软雅黑" panose="020B0503020204020204" pitchFamily="34" charset="-122"/>
              </a:rPr>
              <a:t>日</a:t>
            </a:r>
            <a:r>
              <a:rPr lang="en-US" altLang="zh-CN" sz="2400" b="1" dirty="0" smtClean="0">
                <a:solidFill>
                  <a:schemeClr val="bg1"/>
                </a:solidFill>
                <a:latin typeface="微软雅黑" panose="020B0503020204020204" pitchFamily="34" charset="-122"/>
                <a:ea typeface="微软雅黑" panose="020B0503020204020204" pitchFamily="34" charset="-122"/>
              </a:rPr>
              <a:t>-19</a:t>
            </a:r>
            <a:r>
              <a:rPr lang="zh-CN" altLang="en-US" sz="2400" b="1" dirty="0">
                <a:solidFill>
                  <a:schemeClr val="bg1"/>
                </a:solidFill>
                <a:latin typeface="微软雅黑" panose="020B0503020204020204" pitchFamily="34" charset="-122"/>
                <a:ea typeface="微软雅黑" panose="020B0503020204020204" pitchFamily="34" charset="-122"/>
              </a:rPr>
              <a:t>日</a:t>
            </a:r>
          </a:p>
        </p:txBody>
      </p:sp>
      <p:sp>
        <p:nvSpPr>
          <p:cNvPr id="30" name="TextBox 18">
            <a:extLst>
              <a:ext uri="{FF2B5EF4-FFF2-40B4-BE49-F238E27FC236}">
                <a16:creationId xmlns="" xmlns:a16="http://schemas.microsoft.com/office/drawing/2014/main" id="{D8C2C5B8-8A95-4B05-970A-E848B74D2342}"/>
              </a:ext>
            </a:extLst>
          </p:cNvPr>
          <p:cNvSpPr txBox="1">
            <a:spLocks noChangeArrowheads="1"/>
          </p:cNvSpPr>
          <p:nvPr/>
        </p:nvSpPr>
        <p:spPr bwMode="auto">
          <a:xfrm>
            <a:off x="2657061" y="1686908"/>
            <a:ext cx="62550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b="1" dirty="0" smtClean="0">
                <a:latin typeface="宋体" panose="02010600030101010101" pitchFamily="2" charset="-122"/>
              </a:rPr>
              <a:t>    党</a:t>
            </a:r>
            <a:r>
              <a:rPr lang="zh-CN" altLang="en-US" b="1" dirty="0">
                <a:latin typeface="宋体" panose="02010600030101010101" pitchFamily="2" charset="-122"/>
              </a:rPr>
              <a:t>的十九届二中全会审议通过了</a:t>
            </a:r>
            <a:r>
              <a:rPr lang="en-US" altLang="zh-CN" b="1" dirty="0">
                <a:latin typeface="宋体" panose="02010600030101010101" pitchFamily="2" charset="-122"/>
              </a:rPr>
              <a:t>《</a:t>
            </a:r>
            <a:r>
              <a:rPr lang="zh-CN" altLang="en-US" b="1" dirty="0">
                <a:latin typeface="宋体" panose="02010600030101010101" pitchFamily="2" charset="-122"/>
              </a:rPr>
              <a:t>中共中央关于修改宪法部分内容的建议</a:t>
            </a:r>
            <a:r>
              <a:rPr lang="en-US" altLang="zh-CN" b="1" dirty="0" smtClean="0">
                <a:latin typeface="宋体" panose="02010600030101010101" pitchFamily="2" charset="-122"/>
              </a:rPr>
              <a:t>》</a:t>
            </a:r>
            <a:endParaRPr lang="zh-CN" altLang="en-US" b="1" dirty="0">
              <a:latin typeface="宋体" panose="02010600030101010101" pitchFamily="2" charset="-122"/>
            </a:endParaRPr>
          </a:p>
        </p:txBody>
      </p:sp>
      <p:sp>
        <p:nvSpPr>
          <p:cNvPr id="33" name="TextBox 17">
            <a:extLst>
              <a:ext uri="{FF2B5EF4-FFF2-40B4-BE49-F238E27FC236}">
                <a16:creationId xmlns="" xmlns:a16="http://schemas.microsoft.com/office/drawing/2014/main" id="{133ACE83-4825-424E-A7E9-76A65E2BF14E}"/>
              </a:ext>
            </a:extLst>
          </p:cNvPr>
          <p:cNvSpPr txBox="1">
            <a:spLocks noChangeArrowheads="1"/>
          </p:cNvSpPr>
          <p:nvPr/>
        </p:nvSpPr>
        <p:spPr bwMode="auto">
          <a:xfrm>
            <a:off x="898451" y="3090891"/>
            <a:ext cx="1589472" cy="1200329"/>
          </a:xfrm>
          <a:prstGeom prst="rect">
            <a:avLst/>
          </a:prstGeom>
          <a:solidFill>
            <a:srgbClr val="C00000"/>
          </a:solidFill>
          <a:ln>
            <a:noFill/>
          </a:ln>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b="1" dirty="0" smtClean="0">
                <a:solidFill>
                  <a:schemeClr val="bg1"/>
                </a:solidFill>
                <a:latin typeface="微软雅黑" panose="020B0503020204020204" pitchFamily="34" charset="-122"/>
                <a:ea typeface="微软雅黑" panose="020B0503020204020204" pitchFamily="34" charset="-122"/>
              </a:rPr>
              <a:t>2018</a:t>
            </a:r>
            <a:r>
              <a:rPr lang="zh-CN" altLang="en-US" sz="2400" b="1" dirty="0" smtClean="0">
                <a:solidFill>
                  <a:schemeClr val="bg1"/>
                </a:solidFill>
                <a:latin typeface="微软雅黑" panose="020B0503020204020204" pitchFamily="34" charset="-122"/>
                <a:ea typeface="微软雅黑" panose="020B0503020204020204" pitchFamily="34" charset="-122"/>
              </a:rPr>
              <a:t>年</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pPr algn="ctr"/>
            <a:r>
              <a:rPr lang="en-US" altLang="zh-CN" sz="2400" b="1" dirty="0">
                <a:solidFill>
                  <a:schemeClr val="bg1"/>
                </a:solidFill>
                <a:latin typeface="微软雅黑" panose="020B0503020204020204" pitchFamily="34" charset="-122"/>
                <a:ea typeface="微软雅黑" panose="020B0503020204020204" pitchFamily="34" charset="-122"/>
              </a:rPr>
              <a:t>1</a:t>
            </a:r>
            <a:r>
              <a:rPr lang="zh-CN" altLang="en-US" sz="2400" b="1" dirty="0" smtClean="0">
                <a:solidFill>
                  <a:schemeClr val="bg1"/>
                </a:solidFill>
                <a:latin typeface="微软雅黑" panose="020B0503020204020204" pitchFamily="34" charset="-122"/>
                <a:ea typeface="微软雅黑" panose="020B0503020204020204" pitchFamily="34" charset="-122"/>
              </a:rPr>
              <a:t>月</a:t>
            </a:r>
            <a:r>
              <a:rPr lang="en-US" altLang="zh-CN" sz="2400" b="1" dirty="0" smtClean="0">
                <a:solidFill>
                  <a:schemeClr val="bg1"/>
                </a:solidFill>
                <a:latin typeface="微软雅黑" panose="020B0503020204020204" pitchFamily="34" charset="-122"/>
                <a:ea typeface="微软雅黑" panose="020B0503020204020204" pitchFamily="34" charset="-122"/>
              </a:rPr>
              <a:t>29</a:t>
            </a:r>
            <a:r>
              <a:rPr lang="zh-CN" altLang="en-US" sz="2400" b="1" dirty="0" smtClean="0">
                <a:solidFill>
                  <a:schemeClr val="bg1"/>
                </a:solidFill>
                <a:latin typeface="微软雅黑" panose="020B0503020204020204" pitchFamily="34" charset="-122"/>
                <a:ea typeface="微软雅黑" panose="020B0503020204020204" pitchFamily="34" charset="-122"/>
              </a:rPr>
              <a:t>日</a:t>
            </a:r>
            <a:r>
              <a:rPr lang="en-US" altLang="zh-CN" sz="2400" b="1" dirty="0" smtClean="0">
                <a:solidFill>
                  <a:schemeClr val="bg1"/>
                </a:solidFill>
                <a:latin typeface="微软雅黑" panose="020B0503020204020204" pitchFamily="34" charset="-122"/>
                <a:ea typeface="微软雅黑" panose="020B0503020204020204" pitchFamily="34" charset="-122"/>
              </a:rPr>
              <a:t>-30</a:t>
            </a:r>
            <a:r>
              <a:rPr lang="zh-CN" altLang="en-US" sz="2400" b="1" dirty="0" smtClean="0">
                <a:solidFill>
                  <a:schemeClr val="bg1"/>
                </a:solidFill>
                <a:latin typeface="微软雅黑" panose="020B0503020204020204" pitchFamily="34" charset="-122"/>
                <a:ea typeface="微软雅黑" panose="020B0503020204020204" pitchFamily="34" charset="-122"/>
              </a:rPr>
              <a:t>日</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5" name="TextBox 18">
            <a:extLst>
              <a:ext uri="{FF2B5EF4-FFF2-40B4-BE49-F238E27FC236}">
                <a16:creationId xmlns="" xmlns:a16="http://schemas.microsoft.com/office/drawing/2014/main" id="{D8C2C5B8-8A95-4B05-970A-E848B74D2342}"/>
              </a:ext>
            </a:extLst>
          </p:cNvPr>
          <p:cNvSpPr txBox="1">
            <a:spLocks noChangeArrowheads="1"/>
          </p:cNvSpPr>
          <p:nvPr/>
        </p:nvSpPr>
        <p:spPr bwMode="auto">
          <a:xfrm>
            <a:off x="2584173" y="2929308"/>
            <a:ext cx="62550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1600" b="1" dirty="0" smtClean="0">
                <a:latin typeface="宋体" panose="02010600030101010101" pitchFamily="2" charset="-122"/>
              </a:rPr>
              <a:t>    十二</a:t>
            </a:r>
            <a:r>
              <a:rPr lang="zh-CN" altLang="en-US" sz="1600" b="1" dirty="0">
                <a:latin typeface="宋体" panose="02010600030101010101" pitchFamily="2" charset="-122"/>
              </a:rPr>
              <a:t>届全国人大常委会第三十二次会议决定将</a:t>
            </a:r>
            <a:r>
              <a:rPr lang="en-US" altLang="zh-CN" sz="1600" b="1" dirty="0">
                <a:latin typeface="宋体" panose="02010600030101010101" pitchFamily="2" charset="-122"/>
              </a:rPr>
              <a:t>《</a:t>
            </a:r>
            <a:r>
              <a:rPr lang="zh-CN" altLang="en-US" sz="1600" b="1" dirty="0">
                <a:latin typeface="宋体" panose="02010600030101010101" pitchFamily="2" charset="-122"/>
              </a:rPr>
              <a:t>中华人民共和国宪法修正案（草案）</a:t>
            </a:r>
            <a:r>
              <a:rPr lang="en-US" altLang="zh-CN" sz="1600" b="1" dirty="0">
                <a:latin typeface="宋体" panose="02010600030101010101" pitchFamily="2" charset="-122"/>
              </a:rPr>
              <a:t>》</a:t>
            </a:r>
            <a:r>
              <a:rPr lang="zh-CN" altLang="en-US" sz="1600" b="1" dirty="0">
                <a:latin typeface="宋体" panose="02010600030101010101" pitchFamily="2" charset="-122"/>
              </a:rPr>
              <a:t>提请十三届全国人大一次会议审议。监察法草案根据宪法修改精神作了进一步修改。</a:t>
            </a:r>
            <a:endParaRPr lang="zh-CN" altLang="en-US" b="1" dirty="0">
              <a:latin typeface="宋体" panose="02010600030101010101" pitchFamily="2" charset="-122"/>
            </a:endParaRPr>
          </a:p>
        </p:txBody>
      </p:sp>
    </p:spTree>
    <p:extLst>
      <p:ext uri="{BB962C8B-B14F-4D97-AF65-F5344CB8AC3E}">
        <p14:creationId xmlns:p14="http://schemas.microsoft.com/office/powerpoint/2010/main" val="187730641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iterate type="lt">
                                    <p:tmPct val="5882"/>
                                  </p:iterate>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p:tgtEl>
                                          <p:spTgt spid="22"/>
                                        </p:tgtEl>
                                        <p:attrNameLst>
                                          <p:attrName>ppt_y</p:attrName>
                                        </p:attrNameLst>
                                      </p:cBhvr>
                                      <p:tavLst>
                                        <p:tav tm="0">
                                          <p:val>
                                            <p:strVal val="#ppt_y+#ppt_h*1.125000"/>
                                          </p:val>
                                        </p:tav>
                                        <p:tav tm="100000">
                                          <p:val>
                                            <p:strVal val="#ppt_y"/>
                                          </p:val>
                                        </p:tav>
                                      </p:tavLst>
                                    </p:anim>
                                    <p:animEffect transition="in" filter="wipe(up)">
                                      <p:cBhvr>
                                        <p:cTn id="13" dur="500"/>
                                        <p:tgtEl>
                                          <p:spTgt spid="22"/>
                                        </p:tgtEl>
                                      </p:cBhvr>
                                    </p:animEffect>
                                  </p:childTnLst>
                                </p:cTn>
                              </p:par>
                            </p:childTnLst>
                          </p:cTn>
                        </p:par>
                        <p:par>
                          <p:cTn id="14" fill="hold">
                            <p:stCondLst>
                              <p:cond delay="1088"/>
                            </p:stCondLst>
                            <p:childTnLst>
                              <p:par>
                                <p:cTn id="15" presetID="53" presetClass="entr" presetSubtype="528"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anim calcmode="lin" valueType="num">
                                      <p:cBhvr>
                                        <p:cTn id="20" dur="500" fill="hold"/>
                                        <p:tgtEl>
                                          <p:spTgt spid="29"/>
                                        </p:tgtEl>
                                        <p:attrNameLst>
                                          <p:attrName>ppt_x</p:attrName>
                                        </p:attrNameLst>
                                      </p:cBhvr>
                                      <p:tavLst>
                                        <p:tav tm="0">
                                          <p:val>
                                            <p:fltVal val="0.5"/>
                                          </p:val>
                                        </p:tav>
                                        <p:tav tm="100000">
                                          <p:val>
                                            <p:strVal val="#ppt_x"/>
                                          </p:val>
                                        </p:tav>
                                      </p:tavLst>
                                    </p:anim>
                                    <p:anim calcmode="lin" valueType="num">
                                      <p:cBhvr>
                                        <p:cTn id="21" dur="500" fill="hold"/>
                                        <p:tgtEl>
                                          <p:spTgt spid="29"/>
                                        </p:tgtEl>
                                        <p:attrNameLst>
                                          <p:attrName>ppt_y</p:attrName>
                                        </p:attrNameLst>
                                      </p:cBhvr>
                                      <p:tavLst>
                                        <p:tav tm="0">
                                          <p:val>
                                            <p:fltVal val="0.5"/>
                                          </p:val>
                                        </p:tav>
                                        <p:tav tm="100000">
                                          <p:val>
                                            <p:strVal val="#ppt_y"/>
                                          </p:val>
                                        </p:tav>
                                      </p:tavLst>
                                    </p:anim>
                                  </p:childTnLst>
                                </p:cTn>
                              </p:par>
                            </p:childTnLst>
                          </p:cTn>
                        </p:par>
                        <p:par>
                          <p:cTn id="22" fill="hold">
                            <p:stCondLst>
                              <p:cond delay="1588"/>
                            </p:stCondLst>
                            <p:childTnLst>
                              <p:par>
                                <p:cTn id="23" presetID="42" presetClass="entr" presetSubtype="0"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750"/>
                                        <p:tgtEl>
                                          <p:spTgt spid="30"/>
                                        </p:tgtEl>
                                      </p:cBhvr>
                                    </p:animEffect>
                                    <p:anim calcmode="lin" valueType="num">
                                      <p:cBhvr>
                                        <p:cTn id="26" dur="750" fill="hold"/>
                                        <p:tgtEl>
                                          <p:spTgt spid="30"/>
                                        </p:tgtEl>
                                        <p:attrNameLst>
                                          <p:attrName>ppt_x</p:attrName>
                                        </p:attrNameLst>
                                      </p:cBhvr>
                                      <p:tavLst>
                                        <p:tav tm="0">
                                          <p:val>
                                            <p:strVal val="#ppt_x"/>
                                          </p:val>
                                        </p:tav>
                                        <p:tav tm="100000">
                                          <p:val>
                                            <p:strVal val="#ppt_x"/>
                                          </p:val>
                                        </p:tav>
                                      </p:tavLst>
                                    </p:anim>
                                    <p:anim calcmode="lin" valueType="num">
                                      <p:cBhvr>
                                        <p:cTn id="27" dur="750" fill="hold"/>
                                        <p:tgtEl>
                                          <p:spTgt spid="30"/>
                                        </p:tgtEl>
                                        <p:attrNameLst>
                                          <p:attrName>ppt_y</p:attrName>
                                        </p:attrNameLst>
                                      </p:cBhvr>
                                      <p:tavLst>
                                        <p:tav tm="0">
                                          <p:val>
                                            <p:strVal val="#ppt_y+.1"/>
                                          </p:val>
                                        </p:tav>
                                        <p:tav tm="100000">
                                          <p:val>
                                            <p:strVal val="#ppt_y"/>
                                          </p:val>
                                        </p:tav>
                                      </p:tavLst>
                                    </p:anim>
                                  </p:childTnLst>
                                </p:cTn>
                              </p:par>
                            </p:childTnLst>
                          </p:cTn>
                        </p:par>
                        <p:par>
                          <p:cTn id="28" fill="hold">
                            <p:stCondLst>
                              <p:cond delay="2338"/>
                            </p:stCondLst>
                            <p:childTnLst>
                              <p:par>
                                <p:cTn id="29" presetID="53" presetClass="entr" presetSubtype="528"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Effect transition="in" filter="fade">
                                      <p:cBhvr>
                                        <p:cTn id="33" dur="500"/>
                                        <p:tgtEl>
                                          <p:spTgt spid="33"/>
                                        </p:tgtEl>
                                      </p:cBhvr>
                                    </p:animEffect>
                                    <p:anim calcmode="lin" valueType="num">
                                      <p:cBhvr>
                                        <p:cTn id="34" dur="500" fill="hold"/>
                                        <p:tgtEl>
                                          <p:spTgt spid="33"/>
                                        </p:tgtEl>
                                        <p:attrNameLst>
                                          <p:attrName>ppt_x</p:attrName>
                                        </p:attrNameLst>
                                      </p:cBhvr>
                                      <p:tavLst>
                                        <p:tav tm="0">
                                          <p:val>
                                            <p:fltVal val="0.5"/>
                                          </p:val>
                                        </p:tav>
                                        <p:tav tm="100000">
                                          <p:val>
                                            <p:strVal val="#ppt_x"/>
                                          </p:val>
                                        </p:tav>
                                      </p:tavLst>
                                    </p:anim>
                                    <p:anim calcmode="lin" valueType="num">
                                      <p:cBhvr>
                                        <p:cTn id="35" dur="500" fill="hold"/>
                                        <p:tgtEl>
                                          <p:spTgt spid="33"/>
                                        </p:tgtEl>
                                        <p:attrNameLst>
                                          <p:attrName>ppt_y</p:attrName>
                                        </p:attrNameLst>
                                      </p:cBhvr>
                                      <p:tavLst>
                                        <p:tav tm="0">
                                          <p:val>
                                            <p:fltVal val="0.5"/>
                                          </p:val>
                                        </p:tav>
                                        <p:tav tm="100000">
                                          <p:val>
                                            <p:strVal val="#ppt_y"/>
                                          </p:val>
                                        </p:tav>
                                      </p:tavLst>
                                    </p:anim>
                                  </p:childTnLst>
                                </p:cTn>
                              </p:par>
                            </p:childTnLst>
                          </p:cTn>
                        </p:par>
                        <p:par>
                          <p:cTn id="36" fill="hold">
                            <p:stCondLst>
                              <p:cond delay="2838"/>
                            </p:stCondLst>
                            <p:childTnLst>
                              <p:par>
                                <p:cTn id="37" presetID="42"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750"/>
                                        <p:tgtEl>
                                          <p:spTgt spid="35"/>
                                        </p:tgtEl>
                                      </p:cBhvr>
                                    </p:animEffect>
                                    <p:anim calcmode="lin" valueType="num">
                                      <p:cBhvr>
                                        <p:cTn id="40" dur="750" fill="hold"/>
                                        <p:tgtEl>
                                          <p:spTgt spid="35"/>
                                        </p:tgtEl>
                                        <p:attrNameLst>
                                          <p:attrName>ppt_x</p:attrName>
                                        </p:attrNameLst>
                                      </p:cBhvr>
                                      <p:tavLst>
                                        <p:tav tm="0">
                                          <p:val>
                                            <p:strVal val="#ppt_x"/>
                                          </p:val>
                                        </p:tav>
                                        <p:tav tm="100000">
                                          <p:val>
                                            <p:strVal val="#ppt_x"/>
                                          </p:val>
                                        </p:tav>
                                      </p:tavLst>
                                    </p:anim>
                                    <p:anim calcmode="lin" valueType="num">
                                      <p:cBhvr>
                                        <p:cTn id="41" dur="75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9" grpId="0" animBg="1"/>
      <p:bldP spid="30" grpId="0"/>
      <p:bldP spid="33" grpId="0" animBg="1"/>
      <p:bldP spid="3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 xmlns:a16="http://schemas.microsoft.com/office/drawing/2014/main" id="{7084A84C-5203-4A7A-A6E5-D93CEACC834F}"/>
              </a:ext>
            </a:extLst>
          </p:cNvPr>
          <p:cNvSpPr/>
          <p:nvPr/>
        </p:nvSpPr>
        <p:spPr>
          <a:xfrm>
            <a:off x="260359" y="159152"/>
            <a:ext cx="6378349" cy="461665"/>
          </a:xfrm>
          <a:prstGeom prst="rect">
            <a:avLst/>
          </a:prstGeom>
        </p:spPr>
        <p:txBody>
          <a:bodyPr wrap="none">
            <a:spAutoFit/>
          </a:bodyPr>
          <a:lstStyle/>
          <a:p>
            <a:pPr algn="ctr"/>
            <a:r>
              <a:rPr lang="zh-CN" altLang="en-US" sz="2400" b="1" spc="-80" dirty="0" smtClean="0">
                <a:latin typeface="+mj-ea"/>
              </a:rPr>
              <a:t>   </a:t>
            </a:r>
            <a:r>
              <a:rPr lang="en-US" altLang="zh-CN" sz="2400" b="1" spc="-80" dirty="0" smtClean="0">
                <a:latin typeface="+mj-ea"/>
              </a:rPr>
              <a:t>《</a:t>
            </a:r>
            <a:r>
              <a:rPr lang="zh-CN" altLang="en-US" sz="2400" b="1" spc="-80" dirty="0" smtClean="0">
                <a:latin typeface="+mj-ea"/>
              </a:rPr>
              <a:t>监察法</a:t>
            </a:r>
            <a:r>
              <a:rPr lang="en-US" altLang="zh-CN" sz="2400" b="1" spc="-80" dirty="0" smtClean="0">
                <a:latin typeface="+mj-ea"/>
              </a:rPr>
              <a:t>》</a:t>
            </a:r>
            <a:r>
              <a:rPr lang="zh-CN" altLang="en-US" sz="2400" b="1" spc="-80" dirty="0" smtClean="0">
                <a:latin typeface="+mj-ea"/>
              </a:rPr>
              <a:t>的起草</a:t>
            </a:r>
            <a:r>
              <a:rPr lang="zh-CN" altLang="en-US" sz="2400" b="1" spc="-80" dirty="0">
                <a:latin typeface="+mj-ea"/>
              </a:rPr>
              <a:t>过程、指导思想和基本思路</a:t>
            </a:r>
          </a:p>
        </p:txBody>
      </p:sp>
      <p:sp>
        <p:nvSpPr>
          <p:cNvPr id="22" name="矩形 21">
            <a:extLst>
              <a:ext uri="{FF2B5EF4-FFF2-40B4-BE49-F238E27FC236}">
                <a16:creationId xmlns="" xmlns:a16="http://schemas.microsoft.com/office/drawing/2014/main" id="{6294742F-0690-4B36-9E90-CB442431C628}"/>
              </a:ext>
            </a:extLst>
          </p:cNvPr>
          <p:cNvSpPr/>
          <p:nvPr/>
        </p:nvSpPr>
        <p:spPr>
          <a:xfrm>
            <a:off x="792434" y="976502"/>
            <a:ext cx="1415772" cy="461665"/>
          </a:xfrm>
          <a:prstGeom prst="rect">
            <a:avLst/>
          </a:prstGeom>
        </p:spPr>
        <p:txBody>
          <a:bodyPr wrap="none">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起草过程</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grpSp>
        <p:nvGrpSpPr>
          <p:cNvPr id="23" name="组合 22">
            <a:extLst>
              <a:ext uri="{FF2B5EF4-FFF2-40B4-BE49-F238E27FC236}">
                <a16:creationId xmlns="" xmlns:a16="http://schemas.microsoft.com/office/drawing/2014/main" id="{F810BC92-4C5A-4E54-B6A1-2CE7E362A209}"/>
              </a:ext>
            </a:extLst>
          </p:cNvPr>
          <p:cNvGrpSpPr/>
          <p:nvPr/>
        </p:nvGrpSpPr>
        <p:grpSpPr>
          <a:xfrm flipV="1">
            <a:off x="460375" y="1048190"/>
            <a:ext cx="224744" cy="298764"/>
            <a:chOff x="460375" y="1145304"/>
            <a:chExt cx="224744" cy="386843"/>
          </a:xfrm>
        </p:grpSpPr>
        <p:cxnSp>
          <p:nvCxnSpPr>
            <p:cNvPr id="24" name="直接连接符 23">
              <a:extLst>
                <a:ext uri="{FF2B5EF4-FFF2-40B4-BE49-F238E27FC236}">
                  <a16:creationId xmlns="" xmlns:a16="http://schemas.microsoft.com/office/drawing/2014/main" id="{E4AF91A2-14C4-40A1-9F6D-1BE8AD6D0DC7}"/>
                </a:ext>
              </a:extLst>
            </p:cNvPr>
            <p:cNvCxnSpPr/>
            <p:nvPr/>
          </p:nvCxnSpPr>
          <p:spPr>
            <a:xfrm>
              <a:off x="460375" y="1145304"/>
              <a:ext cx="0" cy="38684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 xmlns:a16="http://schemas.microsoft.com/office/drawing/2014/main" id="{3F9FF1A9-C0E7-465C-8386-0C700B91468F}"/>
                </a:ext>
              </a:extLst>
            </p:cNvPr>
            <p:cNvCxnSpPr>
              <a:cxnSpLocks/>
            </p:cNvCxnSpPr>
            <p:nvPr/>
          </p:nvCxnSpPr>
          <p:spPr>
            <a:xfrm>
              <a:off x="574675" y="1145304"/>
              <a:ext cx="0" cy="297734"/>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 xmlns:a16="http://schemas.microsoft.com/office/drawing/2014/main" id="{03843BC7-682E-4AB2-A94F-3D77FAF3924F}"/>
                </a:ext>
              </a:extLst>
            </p:cNvPr>
            <p:cNvCxnSpPr>
              <a:cxnSpLocks/>
            </p:cNvCxnSpPr>
            <p:nvPr/>
          </p:nvCxnSpPr>
          <p:spPr>
            <a:xfrm>
              <a:off x="685119" y="1145304"/>
              <a:ext cx="0" cy="183434"/>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9" name="TextBox 17">
            <a:extLst>
              <a:ext uri="{FF2B5EF4-FFF2-40B4-BE49-F238E27FC236}">
                <a16:creationId xmlns="" xmlns:a16="http://schemas.microsoft.com/office/drawing/2014/main" id="{133ACE83-4825-424E-A7E9-76A65E2BF14E}"/>
              </a:ext>
            </a:extLst>
          </p:cNvPr>
          <p:cNvSpPr txBox="1">
            <a:spLocks noChangeArrowheads="1"/>
          </p:cNvSpPr>
          <p:nvPr/>
        </p:nvSpPr>
        <p:spPr bwMode="auto">
          <a:xfrm>
            <a:off x="898451" y="1733074"/>
            <a:ext cx="1589472" cy="830997"/>
          </a:xfrm>
          <a:prstGeom prst="rect">
            <a:avLst/>
          </a:prstGeom>
          <a:solidFill>
            <a:srgbClr val="C00000"/>
          </a:solidFill>
          <a:ln>
            <a:noFill/>
          </a:ln>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400" b="1" dirty="0" smtClean="0">
                <a:solidFill>
                  <a:schemeClr val="bg1"/>
                </a:solidFill>
                <a:latin typeface="微软雅黑" panose="020B0503020204020204" pitchFamily="34" charset="-122"/>
                <a:ea typeface="微软雅黑" panose="020B0503020204020204" pitchFamily="34" charset="-122"/>
              </a:rPr>
              <a:t>2018</a:t>
            </a:r>
            <a:r>
              <a:rPr lang="zh-CN" altLang="en-US" sz="2400" b="1" dirty="0" smtClean="0">
                <a:solidFill>
                  <a:schemeClr val="bg1"/>
                </a:solidFill>
                <a:latin typeface="微软雅黑" panose="020B0503020204020204" pitchFamily="34" charset="-122"/>
                <a:ea typeface="微软雅黑" panose="020B0503020204020204" pitchFamily="34" charset="-122"/>
              </a:rPr>
              <a:t>年</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pPr algn="ctr"/>
            <a:r>
              <a:rPr lang="en-US" altLang="zh-CN" sz="2400" b="1" dirty="0" smtClean="0">
                <a:solidFill>
                  <a:schemeClr val="bg1"/>
                </a:solidFill>
                <a:latin typeface="微软雅黑" panose="020B0503020204020204" pitchFamily="34" charset="-122"/>
                <a:ea typeface="微软雅黑" panose="020B0503020204020204" pitchFamily="34" charset="-122"/>
              </a:rPr>
              <a:t>1</a:t>
            </a:r>
            <a:r>
              <a:rPr lang="zh-CN" altLang="en-US" sz="2400" b="1" dirty="0">
                <a:solidFill>
                  <a:schemeClr val="bg1"/>
                </a:solidFill>
                <a:latin typeface="微软雅黑" panose="020B0503020204020204" pitchFamily="34" charset="-122"/>
                <a:ea typeface="微软雅黑" panose="020B0503020204020204" pitchFamily="34" charset="-122"/>
              </a:rPr>
              <a:t>月</a:t>
            </a:r>
            <a:r>
              <a:rPr lang="en-US" altLang="zh-CN" sz="2400" b="1" dirty="0">
                <a:solidFill>
                  <a:schemeClr val="bg1"/>
                </a:solidFill>
                <a:latin typeface="微软雅黑" panose="020B0503020204020204" pitchFamily="34" charset="-122"/>
                <a:ea typeface="微软雅黑" panose="020B0503020204020204" pitchFamily="34" charset="-122"/>
              </a:rPr>
              <a:t>31</a:t>
            </a:r>
            <a:r>
              <a:rPr lang="zh-CN" altLang="en-US" sz="2400" b="1" dirty="0">
                <a:solidFill>
                  <a:schemeClr val="bg1"/>
                </a:solidFill>
                <a:latin typeface="微软雅黑" panose="020B0503020204020204" pitchFamily="34" charset="-122"/>
                <a:ea typeface="微软雅黑" panose="020B0503020204020204" pitchFamily="34" charset="-122"/>
              </a:rPr>
              <a:t>日</a:t>
            </a:r>
          </a:p>
        </p:txBody>
      </p:sp>
      <p:sp>
        <p:nvSpPr>
          <p:cNvPr id="30" name="TextBox 18">
            <a:extLst>
              <a:ext uri="{FF2B5EF4-FFF2-40B4-BE49-F238E27FC236}">
                <a16:creationId xmlns="" xmlns:a16="http://schemas.microsoft.com/office/drawing/2014/main" id="{D8C2C5B8-8A95-4B05-970A-E848B74D2342}"/>
              </a:ext>
            </a:extLst>
          </p:cNvPr>
          <p:cNvSpPr txBox="1">
            <a:spLocks noChangeArrowheads="1"/>
          </p:cNvSpPr>
          <p:nvPr/>
        </p:nvSpPr>
        <p:spPr bwMode="auto">
          <a:xfrm>
            <a:off x="2657061" y="1686908"/>
            <a:ext cx="636766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b="1" dirty="0" smtClean="0"/>
              <a:t>      全国人大常委会办公厅</a:t>
            </a:r>
            <a:r>
              <a:rPr lang="zh-CN" altLang="en-US" b="1" dirty="0"/>
              <a:t>将监察法草案发送十三届全国人大代表</a:t>
            </a:r>
            <a:r>
              <a:rPr lang="zh-CN" altLang="en-US" dirty="0"/>
              <a:t>。</a:t>
            </a:r>
            <a:endParaRPr lang="zh-CN" altLang="en-US" b="1" dirty="0">
              <a:latin typeface="微软雅黑" panose="020B0503020204020204" pitchFamily="34" charset="-122"/>
              <a:ea typeface="微软雅黑" panose="020B0503020204020204" pitchFamily="34" charset="-122"/>
            </a:endParaRPr>
          </a:p>
        </p:txBody>
      </p:sp>
      <p:sp>
        <p:nvSpPr>
          <p:cNvPr id="33" name="TextBox 17">
            <a:extLst>
              <a:ext uri="{FF2B5EF4-FFF2-40B4-BE49-F238E27FC236}">
                <a16:creationId xmlns="" xmlns:a16="http://schemas.microsoft.com/office/drawing/2014/main" id="{133ACE83-4825-424E-A7E9-76A65E2BF14E}"/>
              </a:ext>
            </a:extLst>
          </p:cNvPr>
          <p:cNvSpPr txBox="1">
            <a:spLocks noChangeArrowheads="1"/>
          </p:cNvSpPr>
          <p:nvPr/>
        </p:nvSpPr>
        <p:spPr bwMode="auto">
          <a:xfrm>
            <a:off x="898451" y="3157254"/>
            <a:ext cx="1589472" cy="830997"/>
          </a:xfrm>
          <a:prstGeom prst="rect">
            <a:avLst/>
          </a:prstGeom>
          <a:solidFill>
            <a:srgbClr val="C00000"/>
          </a:solidFill>
          <a:ln>
            <a:noFill/>
          </a:ln>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400" b="1" dirty="0">
                <a:solidFill>
                  <a:schemeClr val="bg1"/>
                </a:solidFill>
                <a:latin typeface="微软雅黑" panose="020B0503020204020204" pitchFamily="34" charset="-122"/>
                <a:ea typeface="微软雅黑" panose="020B0503020204020204" pitchFamily="34" charset="-122"/>
              </a:rPr>
              <a:t>2018</a:t>
            </a:r>
            <a:r>
              <a:rPr lang="zh-CN" altLang="en-US" sz="2400" b="1" dirty="0">
                <a:solidFill>
                  <a:schemeClr val="bg1"/>
                </a:solidFill>
                <a:latin typeface="微软雅黑" panose="020B0503020204020204" pitchFamily="34" charset="-122"/>
                <a:ea typeface="微软雅黑" panose="020B0503020204020204" pitchFamily="34" charset="-122"/>
              </a:rPr>
              <a:t>年</a:t>
            </a:r>
            <a:endParaRPr lang="en-US" altLang="zh-CN" sz="2400" b="1" dirty="0">
              <a:solidFill>
                <a:schemeClr val="bg1"/>
              </a:solidFill>
              <a:latin typeface="微软雅黑" panose="020B0503020204020204" pitchFamily="34" charset="-122"/>
              <a:ea typeface="微软雅黑" panose="020B0503020204020204" pitchFamily="34" charset="-122"/>
            </a:endParaRPr>
          </a:p>
          <a:p>
            <a:pPr algn="ctr"/>
            <a:r>
              <a:rPr lang="en-US" altLang="zh-CN" sz="2400" b="1" dirty="0" smtClean="0">
                <a:solidFill>
                  <a:schemeClr val="bg1"/>
                </a:solidFill>
                <a:latin typeface="微软雅黑" panose="020B0503020204020204" pitchFamily="34" charset="-122"/>
                <a:ea typeface="微软雅黑" panose="020B0503020204020204" pitchFamily="34" charset="-122"/>
              </a:rPr>
              <a:t>2</a:t>
            </a:r>
            <a:r>
              <a:rPr lang="zh-CN" altLang="en-US" sz="2400" b="1" dirty="0" smtClean="0">
                <a:solidFill>
                  <a:schemeClr val="bg1"/>
                </a:solidFill>
                <a:latin typeface="微软雅黑" panose="020B0503020204020204" pitchFamily="34" charset="-122"/>
                <a:ea typeface="微软雅黑" panose="020B0503020204020204" pitchFamily="34" charset="-122"/>
              </a:rPr>
              <a:t>月</a:t>
            </a:r>
            <a:r>
              <a:rPr lang="en-US" altLang="zh-CN" sz="2400" b="1" dirty="0" smtClean="0">
                <a:solidFill>
                  <a:schemeClr val="bg1"/>
                </a:solidFill>
                <a:latin typeface="微软雅黑" panose="020B0503020204020204" pitchFamily="34" charset="-122"/>
                <a:ea typeface="微软雅黑" panose="020B0503020204020204" pitchFamily="34" charset="-122"/>
              </a:rPr>
              <a:t>8</a:t>
            </a:r>
            <a:r>
              <a:rPr lang="zh-CN" altLang="en-US" sz="2400" b="1" dirty="0" smtClean="0">
                <a:solidFill>
                  <a:schemeClr val="bg1"/>
                </a:solidFill>
                <a:latin typeface="微软雅黑" panose="020B0503020204020204" pitchFamily="34" charset="-122"/>
                <a:ea typeface="微软雅黑" panose="020B0503020204020204" pitchFamily="34" charset="-122"/>
              </a:rPr>
              <a:t>日</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5" name="TextBox 18">
            <a:extLst>
              <a:ext uri="{FF2B5EF4-FFF2-40B4-BE49-F238E27FC236}">
                <a16:creationId xmlns="" xmlns:a16="http://schemas.microsoft.com/office/drawing/2014/main" id="{D8C2C5B8-8A95-4B05-970A-E848B74D2342}"/>
              </a:ext>
            </a:extLst>
          </p:cNvPr>
          <p:cNvSpPr txBox="1">
            <a:spLocks noChangeArrowheads="1"/>
          </p:cNvSpPr>
          <p:nvPr/>
        </p:nvSpPr>
        <p:spPr bwMode="auto">
          <a:xfrm>
            <a:off x="2584173" y="2929308"/>
            <a:ext cx="6255025" cy="1286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b="1" dirty="0" smtClean="0">
                <a:latin typeface="宋体" panose="02010600030101010101" pitchFamily="2" charset="-122"/>
              </a:rPr>
              <a:t>    习近平</a:t>
            </a:r>
            <a:r>
              <a:rPr lang="zh-CN" altLang="en-US" b="1" dirty="0">
                <a:latin typeface="宋体" panose="02010600030101010101" pitchFamily="2" charset="-122"/>
              </a:rPr>
              <a:t>总书记主持召开中央政治局常委会会议，听取了全国人大常委会党组的汇报，原则同意</a:t>
            </a:r>
            <a:r>
              <a:rPr lang="en-US" altLang="zh-CN" b="1" dirty="0">
                <a:latin typeface="宋体" panose="02010600030101010101" pitchFamily="2" charset="-122"/>
              </a:rPr>
              <a:t>《</a:t>
            </a:r>
            <a:r>
              <a:rPr lang="zh-CN" altLang="en-US" b="1" dirty="0">
                <a:latin typeface="宋体" panose="02010600030101010101" pitchFamily="2" charset="-122"/>
              </a:rPr>
              <a:t>关于</a:t>
            </a:r>
            <a:r>
              <a:rPr lang="en-US" altLang="zh-CN" b="1" dirty="0">
                <a:latin typeface="宋体" panose="02010600030101010101" pitchFamily="2" charset="-122"/>
              </a:rPr>
              <a:t>〈</a:t>
            </a:r>
            <a:r>
              <a:rPr lang="zh-CN" altLang="en-US" b="1" dirty="0">
                <a:latin typeface="宋体" panose="02010600030101010101" pitchFamily="2" charset="-122"/>
              </a:rPr>
              <a:t>中华人民共和国监察法（草案）</a:t>
            </a:r>
            <a:r>
              <a:rPr lang="en-US" altLang="zh-CN" b="1" dirty="0">
                <a:latin typeface="宋体" panose="02010600030101010101" pitchFamily="2" charset="-122"/>
              </a:rPr>
              <a:t>〉</a:t>
            </a:r>
            <a:r>
              <a:rPr lang="zh-CN" altLang="en-US" b="1" dirty="0">
                <a:latin typeface="宋体" panose="02010600030101010101" pitchFamily="2" charset="-122"/>
              </a:rPr>
              <a:t>有关问题的请示</a:t>
            </a:r>
            <a:r>
              <a:rPr lang="en-US" altLang="zh-CN" b="1" dirty="0">
                <a:latin typeface="宋体" panose="02010600030101010101" pitchFamily="2" charset="-122"/>
              </a:rPr>
              <a:t>》</a:t>
            </a:r>
            <a:r>
              <a:rPr lang="zh-CN" altLang="en-US" b="1" dirty="0">
                <a:latin typeface="宋体" panose="02010600030101010101" pitchFamily="2" charset="-122"/>
              </a:rPr>
              <a:t>并作出重要指示。</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5610425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iterate type="lt">
                                    <p:tmPct val="5882"/>
                                  </p:iterate>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p:tgtEl>
                                          <p:spTgt spid="22"/>
                                        </p:tgtEl>
                                        <p:attrNameLst>
                                          <p:attrName>ppt_y</p:attrName>
                                        </p:attrNameLst>
                                      </p:cBhvr>
                                      <p:tavLst>
                                        <p:tav tm="0">
                                          <p:val>
                                            <p:strVal val="#ppt_y+#ppt_h*1.125000"/>
                                          </p:val>
                                        </p:tav>
                                        <p:tav tm="100000">
                                          <p:val>
                                            <p:strVal val="#ppt_y"/>
                                          </p:val>
                                        </p:tav>
                                      </p:tavLst>
                                    </p:anim>
                                    <p:animEffect transition="in" filter="wipe(up)">
                                      <p:cBhvr>
                                        <p:cTn id="13" dur="500"/>
                                        <p:tgtEl>
                                          <p:spTgt spid="22"/>
                                        </p:tgtEl>
                                      </p:cBhvr>
                                    </p:animEffect>
                                  </p:childTnLst>
                                </p:cTn>
                              </p:par>
                            </p:childTnLst>
                          </p:cTn>
                        </p:par>
                        <p:par>
                          <p:cTn id="14" fill="hold">
                            <p:stCondLst>
                              <p:cond delay="1088"/>
                            </p:stCondLst>
                            <p:childTnLst>
                              <p:par>
                                <p:cTn id="15" presetID="53" presetClass="entr" presetSubtype="528"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anim calcmode="lin" valueType="num">
                                      <p:cBhvr>
                                        <p:cTn id="20" dur="500" fill="hold"/>
                                        <p:tgtEl>
                                          <p:spTgt spid="29"/>
                                        </p:tgtEl>
                                        <p:attrNameLst>
                                          <p:attrName>ppt_x</p:attrName>
                                        </p:attrNameLst>
                                      </p:cBhvr>
                                      <p:tavLst>
                                        <p:tav tm="0">
                                          <p:val>
                                            <p:fltVal val="0.5"/>
                                          </p:val>
                                        </p:tav>
                                        <p:tav tm="100000">
                                          <p:val>
                                            <p:strVal val="#ppt_x"/>
                                          </p:val>
                                        </p:tav>
                                      </p:tavLst>
                                    </p:anim>
                                    <p:anim calcmode="lin" valueType="num">
                                      <p:cBhvr>
                                        <p:cTn id="21" dur="500" fill="hold"/>
                                        <p:tgtEl>
                                          <p:spTgt spid="29"/>
                                        </p:tgtEl>
                                        <p:attrNameLst>
                                          <p:attrName>ppt_y</p:attrName>
                                        </p:attrNameLst>
                                      </p:cBhvr>
                                      <p:tavLst>
                                        <p:tav tm="0">
                                          <p:val>
                                            <p:fltVal val="0.5"/>
                                          </p:val>
                                        </p:tav>
                                        <p:tav tm="100000">
                                          <p:val>
                                            <p:strVal val="#ppt_y"/>
                                          </p:val>
                                        </p:tav>
                                      </p:tavLst>
                                    </p:anim>
                                  </p:childTnLst>
                                </p:cTn>
                              </p:par>
                            </p:childTnLst>
                          </p:cTn>
                        </p:par>
                        <p:par>
                          <p:cTn id="22" fill="hold">
                            <p:stCondLst>
                              <p:cond delay="1588"/>
                            </p:stCondLst>
                            <p:childTnLst>
                              <p:par>
                                <p:cTn id="23" presetID="42" presetClass="entr" presetSubtype="0"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750"/>
                                        <p:tgtEl>
                                          <p:spTgt spid="30"/>
                                        </p:tgtEl>
                                      </p:cBhvr>
                                    </p:animEffect>
                                    <p:anim calcmode="lin" valueType="num">
                                      <p:cBhvr>
                                        <p:cTn id="26" dur="750" fill="hold"/>
                                        <p:tgtEl>
                                          <p:spTgt spid="30"/>
                                        </p:tgtEl>
                                        <p:attrNameLst>
                                          <p:attrName>ppt_x</p:attrName>
                                        </p:attrNameLst>
                                      </p:cBhvr>
                                      <p:tavLst>
                                        <p:tav tm="0">
                                          <p:val>
                                            <p:strVal val="#ppt_x"/>
                                          </p:val>
                                        </p:tav>
                                        <p:tav tm="100000">
                                          <p:val>
                                            <p:strVal val="#ppt_x"/>
                                          </p:val>
                                        </p:tav>
                                      </p:tavLst>
                                    </p:anim>
                                    <p:anim calcmode="lin" valueType="num">
                                      <p:cBhvr>
                                        <p:cTn id="27" dur="750" fill="hold"/>
                                        <p:tgtEl>
                                          <p:spTgt spid="30"/>
                                        </p:tgtEl>
                                        <p:attrNameLst>
                                          <p:attrName>ppt_y</p:attrName>
                                        </p:attrNameLst>
                                      </p:cBhvr>
                                      <p:tavLst>
                                        <p:tav tm="0">
                                          <p:val>
                                            <p:strVal val="#ppt_y+.1"/>
                                          </p:val>
                                        </p:tav>
                                        <p:tav tm="100000">
                                          <p:val>
                                            <p:strVal val="#ppt_y"/>
                                          </p:val>
                                        </p:tav>
                                      </p:tavLst>
                                    </p:anim>
                                  </p:childTnLst>
                                </p:cTn>
                              </p:par>
                            </p:childTnLst>
                          </p:cTn>
                        </p:par>
                        <p:par>
                          <p:cTn id="28" fill="hold">
                            <p:stCondLst>
                              <p:cond delay="2338"/>
                            </p:stCondLst>
                            <p:childTnLst>
                              <p:par>
                                <p:cTn id="29" presetID="53" presetClass="entr" presetSubtype="528"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Effect transition="in" filter="fade">
                                      <p:cBhvr>
                                        <p:cTn id="33" dur="500"/>
                                        <p:tgtEl>
                                          <p:spTgt spid="33"/>
                                        </p:tgtEl>
                                      </p:cBhvr>
                                    </p:animEffect>
                                    <p:anim calcmode="lin" valueType="num">
                                      <p:cBhvr>
                                        <p:cTn id="34" dur="500" fill="hold"/>
                                        <p:tgtEl>
                                          <p:spTgt spid="33"/>
                                        </p:tgtEl>
                                        <p:attrNameLst>
                                          <p:attrName>ppt_x</p:attrName>
                                        </p:attrNameLst>
                                      </p:cBhvr>
                                      <p:tavLst>
                                        <p:tav tm="0">
                                          <p:val>
                                            <p:fltVal val="0.5"/>
                                          </p:val>
                                        </p:tav>
                                        <p:tav tm="100000">
                                          <p:val>
                                            <p:strVal val="#ppt_x"/>
                                          </p:val>
                                        </p:tav>
                                      </p:tavLst>
                                    </p:anim>
                                    <p:anim calcmode="lin" valueType="num">
                                      <p:cBhvr>
                                        <p:cTn id="35" dur="500" fill="hold"/>
                                        <p:tgtEl>
                                          <p:spTgt spid="33"/>
                                        </p:tgtEl>
                                        <p:attrNameLst>
                                          <p:attrName>ppt_y</p:attrName>
                                        </p:attrNameLst>
                                      </p:cBhvr>
                                      <p:tavLst>
                                        <p:tav tm="0">
                                          <p:val>
                                            <p:fltVal val="0.5"/>
                                          </p:val>
                                        </p:tav>
                                        <p:tav tm="100000">
                                          <p:val>
                                            <p:strVal val="#ppt_y"/>
                                          </p:val>
                                        </p:tav>
                                      </p:tavLst>
                                    </p:anim>
                                  </p:childTnLst>
                                </p:cTn>
                              </p:par>
                            </p:childTnLst>
                          </p:cTn>
                        </p:par>
                        <p:par>
                          <p:cTn id="36" fill="hold">
                            <p:stCondLst>
                              <p:cond delay="2838"/>
                            </p:stCondLst>
                            <p:childTnLst>
                              <p:par>
                                <p:cTn id="37" presetID="42"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750"/>
                                        <p:tgtEl>
                                          <p:spTgt spid="35"/>
                                        </p:tgtEl>
                                      </p:cBhvr>
                                    </p:animEffect>
                                    <p:anim calcmode="lin" valueType="num">
                                      <p:cBhvr>
                                        <p:cTn id="40" dur="750" fill="hold"/>
                                        <p:tgtEl>
                                          <p:spTgt spid="35"/>
                                        </p:tgtEl>
                                        <p:attrNameLst>
                                          <p:attrName>ppt_x</p:attrName>
                                        </p:attrNameLst>
                                      </p:cBhvr>
                                      <p:tavLst>
                                        <p:tav tm="0">
                                          <p:val>
                                            <p:strVal val="#ppt_x"/>
                                          </p:val>
                                        </p:tav>
                                        <p:tav tm="100000">
                                          <p:val>
                                            <p:strVal val="#ppt_x"/>
                                          </p:val>
                                        </p:tav>
                                      </p:tavLst>
                                    </p:anim>
                                    <p:anim calcmode="lin" valueType="num">
                                      <p:cBhvr>
                                        <p:cTn id="41" dur="75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9" grpId="0" animBg="1"/>
      <p:bldP spid="30" grpId="0"/>
      <p:bldP spid="33" grpId="0" animBg="1"/>
      <p:bldP spid="3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 xmlns:a16="http://schemas.microsoft.com/office/drawing/2014/main" id="{7084A84C-5203-4A7A-A6E5-D93CEACC834F}"/>
              </a:ext>
            </a:extLst>
          </p:cNvPr>
          <p:cNvSpPr/>
          <p:nvPr/>
        </p:nvSpPr>
        <p:spPr>
          <a:xfrm>
            <a:off x="260359" y="159152"/>
            <a:ext cx="6378349" cy="461665"/>
          </a:xfrm>
          <a:prstGeom prst="rect">
            <a:avLst/>
          </a:prstGeom>
        </p:spPr>
        <p:txBody>
          <a:bodyPr wrap="none">
            <a:spAutoFit/>
          </a:bodyPr>
          <a:lstStyle/>
          <a:p>
            <a:pPr algn="ctr"/>
            <a:r>
              <a:rPr lang="zh-CN" altLang="en-US" sz="2400" b="1" spc="-80" dirty="0" smtClean="0">
                <a:latin typeface="+mj-ea"/>
              </a:rPr>
              <a:t>   </a:t>
            </a:r>
            <a:r>
              <a:rPr lang="en-US" altLang="zh-CN" sz="2400" b="1" spc="-80" dirty="0" smtClean="0">
                <a:latin typeface="+mj-ea"/>
              </a:rPr>
              <a:t>《</a:t>
            </a:r>
            <a:r>
              <a:rPr lang="zh-CN" altLang="en-US" sz="2400" b="1" spc="-80" dirty="0" smtClean="0">
                <a:latin typeface="+mj-ea"/>
              </a:rPr>
              <a:t>监察法</a:t>
            </a:r>
            <a:r>
              <a:rPr lang="en-US" altLang="zh-CN" sz="2400" b="1" spc="-80" dirty="0" smtClean="0">
                <a:latin typeface="+mj-ea"/>
              </a:rPr>
              <a:t>》</a:t>
            </a:r>
            <a:r>
              <a:rPr lang="zh-CN" altLang="en-US" sz="2400" b="1" spc="-80" dirty="0" smtClean="0">
                <a:latin typeface="+mj-ea"/>
              </a:rPr>
              <a:t>的起草</a:t>
            </a:r>
            <a:r>
              <a:rPr lang="zh-CN" altLang="en-US" sz="2400" b="1" spc="-80" dirty="0">
                <a:latin typeface="+mj-ea"/>
              </a:rPr>
              <a:t>过程、指导思想和基本思路</a:t>
            </a:r>
          </a:p>
        </p:txBody>
      </p:sp>
      <p:sp>
        <p:nvSpPr>
          <p:cNvPr id="22" name="矩形 21">
            <a:extLst>
              <a:ext uri="{FF2B5EF4-FFF2-40B4-BE49-F238E27FC236}">
                <a16:creationId xmlns="" xmlns:a16="http://schemas.microsoft.com/office/drawing/2014/main" id="{6294742F-0690-4B36-9E90-CB442431C628}"/>
              </a:ext>
            </a:extLst>
          </p:cNvPr>
          <p:cNvSpPr/>
          <p:nvPr/>
        </p:nvSpPr>
        <p:spPr>
          <a:xfrm>
            <a:off x="792434" y="976502"/>
            <a:ext cx="1415772" cy="461665"/>
          </a:xfrm>
          <a:prstGeom prst="rect">
            <a:avLst/>
          </a:prstGeom>
        </p:spPr>
        <p:txBody>
          <a:bodyPr wrap="none">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起草过程</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grpSp>
        <p:nvGrpSpPr>
          <p:cNvPr id="23" name="组合 22">
            <a:extLst>
              <a:ext uri="{FF2B5EF4-FFF2-40B4-BE49-F238E27FC236}">
                <a16:creationId xmlns="" xmlns:a16="http://schemas.microsoft.com/office/drawing/2014/main" id="{F810BC92-4C5A-4E54-B6A1-2CE7E362A209}"/>
              </a:ext>
            </a:extLst>
          </p:cNvPr>
          <p:cNvGrpSpPr/>
          <p:nvPr/>
        </p:nvGrpSpPr>
        <p:grpSpPr>
          <a:xfrm flipV="1">
            <a:off x="460375" y="1048190"/>
            <a:ext cx="224744" cy="298764"/>
            <a:chOff x="460375" y="1145304"/>
            <a:chExt cx="224744" cy="386843"/>
          </a:xfrm>
        </p:grpSpPr>
        <p:cxnSp>
          <p:nvCxnSpPr>
            <p:cNvPr id="24" name="直接连接符 23">
              <a:extLst>
                <a:ext uri="{FF2B5EF4-FFF2-40B4-BE49-F238E27FC236}">
                  <a16:creationId xmlns="" xmlns:a16="http://schemas.microsoft.com/office/drawing/2014/main" id="{E4AF91A2-14C4-40A1-9F6D-1BE8AD6D0DC7}"/>
                </a:ext>
              </a:extLst>
            </p:cNvPr>
            <p:cNvCxnSpPr/>
            <p:nvPr/>
          </p:nvCxnSpPr>
          <p:spPr>
            <a:xfrm>
              <a:off x="460375" y="1145304"/>
              <a:ext cx="0" cy="38684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 xmlns:a16="http://schemas.microsoft.com/office/drawing/2014/main" id="{3F9FF1A9-C0E7-465C-8386-0C700B91468F}"/>
                </a:ext>
              </a:extLst>
            </p:cNvPr>
            <p:cNvCxnSpPr>
              <a:cxnSpLocks/>
            </p:cNvCxnSpPr>
            <p:nvPr/>
          </p:nvCxnSpPr>
          <p:spPr>
            <a:xfrm>
              <a:off x="574675" y="1145304"/>
              <a:ext cx="0" cy="297734"/>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 xmlns:a16="http://schemas.microsoft.com/office/drawing/2014/main" id="{03843BC7-682E-4AB2-A94F-3D77FAF3924F}"/>
                </a:ext>
              </a:extLst>
            </p:cNvPr>
            <p:cNvCxnSpPr>
              <a:cxnSpLocks/>
            </p:cNvCxnSpPr>
            <p:nvPr/>
          </p:nvCxnSpPr>
          <p:spPr>
            <a:xfrm>
              <a:off x="685119" y="1145304"/>
              <a:ext cx="0" cy="183434"/>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9" name="TextBox 17">
            <a:extLst>
              <a:ext uri="{FF2B5EF4-FFF2-40B4-BE49-F238E27FC236}">
                <a16:creationId xmlns="" xmlns:a16="http://schemas.microsoft.com/office/drawing/2014/main" id="{133ACE83-4825-424E-A7E9-76A65E2BF14E}"/>
              </a:ext>
            </a:extLst>
          </p:cNvPr>
          <p:cNvSpPr txBox="1">
            <a:spLocks noChangeArrowheads="1"/>
          </p:cNvSpPr>
          <p:nvPr/>
        </p:nvSpPr>
        <p:spPr bwMode="auto">
          <a:xfrm>
            <a:off x="618734" y="2549014"/>
            <a:ext cx="1589472" cy="830997"/>
          </a:xfrm>
          <a:prstGeom prst="rect">
            <a:avLst/>
          </a:prstGeom>
          <a:solidFill>
            <a:srgbClr val="C00000"/>
          </a:solidFill>
          <a:ln>
            <a:noFill/>
          </a:ln>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b="1" dirty="0" smtClean="0">
                <a:solidFill>
                  <a:schemeClr val="bg1"/>
                </a:solidFill>
                <a:latin typeface="微软雅黑" panose="020B0503020204020204" pitchFamily="34" charset="-122"/>
                <a:ea typeface="微软雅黑" panose="020B0503020204020204" pitchFamily="34" charset="-122"/>
              </a:rPr>
              <a:t>《</a:t>
            </a:r>
            <a:r>
              <a:rPr lang="zh-CN" altLang="en-US" sz="2400" b="1" dirty="0" smtClean="0">
                <a:solidFill>
                  <a:schemeClr val="bg1"/>
                </a:solidFill>
                <a:latin typeface="微软雅黑" panose="020B0503020204020204" pitchFamily="34" charset="-122"/>
                <a:ea typeface="微软雅黑" panose="020B0503020204020204" pitchFamily="34" charset="-122"/>
              </a:rPr>
              <a:t>监察法</a:t>
            </a:r>
            <a:r>
              <a:rPr lang="en-US" altLang="zh-CN" sz="2400" b="1" dirty="0" smtClean="0">
                <a:solidFill>
                  <a:schemeClr val="bg1"/>
                </a:solidFill>
                <a:latin typeface="微软雅黑" panose="020B0503020204020204" pitchFamily="34" charset="-122"/>
                <a:ea typeface="微软雅黑" panose="020B0503020204020204" pitchFamily="34" charset="-122"/>
              </a:rPr>
              <a:t>》</a:t>
            </a:r>
            <a:r>
              <a:rPr lang="zh-CN" altLang="en-US" sz="2400" b="1" dirty="0" smtClean="0">
                <a:solidFill>
                  <a:schemeClr val="bg1"/>
                </a:solidFill>
                <a:latin typeface="微软雅黑" panose="020B0503020204020204" pitchFamily="34" charset="-122"/>
                <a:ea typeface="微软雅黑" panose="020B0503020204020204" pitchFamily="34" charset="-122"/>
              </a:rPr>
              <a:t>的形成</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0" name="TextBox 18">
            <a:extLst>
              <a:ext uri="{FF2B5EF4-FFF2-40B4-BE49-F238E27FC236}">
                <a16:creationId xmlns="" xmlns:a16="http://schemas.microsoft.com/office/drawing/2014/main" id="{D8C2C5B8-8A95-4B05-970A-E848B74D2342}"/>
              </a:ext>
            </a:extLst>
          </p:cNvPr>
          <p:cNvSpPr txBox="1">
            <a:spLocks noChangeArrowheads="1"/>
          </p:cNvSpPr>
          <p:nvPr/>
        </p:nvSpPr>
        <p:spPr bwMode="auto">
          <a:xfrm>
            <a:off x="2411896" y="1574265"/>
            <a:ext cx="6367669" cy="335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b="1" dirty="0" smtClean="0">
                <a:latin typeface="宋体" panose="02010600030101010101" pitchFamily="2" charset="-122"/>
              </a:rPr>
              <a:t>    根据</a:t>
            </a:r>
            <a:r>
              <a:rPr lang="zh-CN" altLang="en-US" b="1" dirty="0">
                <a:latin typeface="宋体" panose="02010600030101010101" pitchFamily="2" charset="-122"/>
              </a:rPr>
              <a:t>党中央指示精神，对草案作了</a:t>
            </a:r>
            <a:r>
              <a:rPr lang="zh-CN" altLang="en-US" b="1" dirty="0" smtClean="0">
                <a:latin typeface="宋体" panose="02010600030101010101" pitchFamily="2" charset="-122"/>
              </a:rPr>
              <a:t>进一步的完善</a:t>
            </a:r>
            <a:r>
              <a:rPr lang="zh-CN" altLang="en-US" b="1" dirty="0">
                <a:latin typeface="宋体" panose="02010600030101010101" pitchFamily="2" charset="-122"/>
              </a:rPr>
              <a:t>。在上述工作基础上</a:t>
            </a:r>
            <a:r>
              <a:rPr lang="zh-CN" altLang="en-US" b="1" dirty="0" smtClean="0">
                <a:latin typeface="宋体" panose="02010600030101010101" pitchFamily="2" charset="-122"/>
              </a:rPr>
              <a:t>，最终形成</a:t>
            </a:r>
            <a:r>
              <a:rPr lang="zh-CN" altLang="en-US" b="1" dirty="0">
                <a:latin typeface="宋体" panose="02010600030101010101" pitchFamily="2" charset="-122"/>
              </a:rPr>
              <a:t>了</a:t>
            </a:r>
            <a:r>
              <a:rPr lang="zh-CN" altLang="en-US" b="1" dirty="0" smtClean="0">
                <a:latin typeface="宋体" panose="02010600030101010101" pitchFamily="2" charset="-122"/>
              </a:rPr>
              <a:t>提请大会</a:t>
            </a:r>
            <a:r>
              <a:rPr lang="zh-CN" altLang="en-US" b="1" dirty="0">
                <a:latin typeface="宋体" panose="02010600030101010101" pitchFamily="2" charset="-122"/>
              </a:rPr>
              <a:t>审议的</a:t>
            </a:r>
            <a:r>
              <a:rPr lang="en-US" altLang="zh-CN" b="1" dirty="0">
                <a:latin typeface="宋体" panose="02010600030101010101" pitchFamily="2" charset="-122"/>
              </a:rPr>
              <a:t>《</a:t>
            </a:r>
            <a:r>
              <a:rPr lang="zh-CN" altLang="en-US" b="1" dirty="0">
                <a:latin typeface="宋体" panose="02010600030101010101" pitchFamily="2" charset="-122"/>
              </a:rPr>
              <a:t>中华人民共和国监察法（草案）</a:t>
            </a:r>
            <a:r>
              <a:rPr lang="en-US" altLang="zh-CN" b="1" dirty="0">
                <a:latin typeface="宋体" panose="02010600030101010101" pitchFamily="2" charset="-122"/>
              </a:rPr>
              <a:t>》</a:t>
            </a:r>
            <a:r>
              <a:rPr lang="zh-CN" altLang="en-US" b="1" dirty="0" smtClean="0">
                <a:latin typeface="宋体" panose="02010600030101010101" pitchFamily="2" charset="-122"/>
              </a:rPr>
              <a:t>。</a:t>
            </a:r>
            <a:r>
              <a:rPr lang="zh-CN" altLang="zh-CN" b="1" dirty="0"/>
              <a:t>党的十八届六中全会闭幕后，</a:t>
            </a:r>
            <a:r>
              <a:rPr lang="zh-CN" altLang="zh-CN" b="1" dirty="0" smtClean="0"/>
              <a:t>中央纪委机关会同全国人大常委会法制工作委员会共同</a:t>
            </a:r>
            <a:r>
              <a:rPr lang="zh-CN" altLang="zh-CN" b="1" dirty="0"/>
              <a:t>组成国家监察立法工作专班。在前期工作基础上，工作专班进一步开展调研和起草工作，吸收改革试点地区的实践经验，听取专家学者的意见建议，经反复修改完善，形成了监察法。</a:t>
            </a:r>
          </a:p>
          <a:p>
            <a:pPr algn="just">
              <a:lnSpc>
                <a:spcPct val="150000"/>
              </a:lnSpc>
            </a:pPr>
            <a:endParaRPr lang="zh-CN" altLang="en-US" b="1" dirty="0">
              <a:latin typeface="宋体" panose="02010600030101010101" pitchFamily="2" charset="-122"/>
            </a:endParaRPr>
          </a:p>
        </p:txBody>
      </p:sp>
    </p:spTree>
    <p:extLst>
      <p:ext uri="{BB962C8B-B14F-4D97-AF65-F5344CB8AC3E}">
        <p14:creationId xmlns:p14="http://schemas.microsoft.com/office/powerpoint/2010/main" val="245841578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iterate type="lt">
                                    <p:tmPct val="5882"/>
                                  </p:iterate>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p:tgtEl>
                                          <p:spTgt spid="22"/>
                                        </p:tgtEl>
                                        <p:attrNameLst>
                                          <p:attrName>ppt_y</p:attrName>
                                        </p:attrNameLst>
                                      </p:cBhvr>
                                      <p:tavLst>
                                        <p:tav tm="0">
                                          <p:val>
                                            <p:strVal val="#ppt_y+#ppt_h*1.125000"/>
                                          </p:val>
                                        </p:tav>
                                        <p:tav tm="100000">
                                          <p:val>
                                            <p:strVal val="#ppt_y"/>
                                          </p:val>
                                        </p:tav>
                                      </p:tavLst>
                                    </p:anim>
                                    <p:animEffect transition="in" filter="wipe(up)">
                                      <p:cBhvr>
                                        <p:cTn id="13" dur="500"/>
                                        <p:tgtEl>
                                          <p:spTgt spid="22"/>
                                        </p:tgtEl>
                                      </p:cBhvr>
                                    </p:animEffect>
                                  </p:childTnLst>
                                </p:cTn>
                              </p:par>
                            </p:childTnLst>
                          </p:cTn>
                        </p:par>
                        <p:par>
                          <p:cTn id="14" fill="hold">
                            <p:stCondLst>
                              <p:cond delay="1088"/>
                            </p:stCondLst>
                            <p:childTnLst>
                              <p:par>
                                <p:cTn id="15" presetID="53" presetClass="entr" presetSubtype="528"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anim calcmode="lin" valueType="num">
                                      <p:cBhvr>
                                        <p:cTn id="20" dur="500" fill="hold"/>
                                        <p:tgtEl>
                                          <p:spTgt spid="29"/>
                                        </p:tgtEl>
                                        <p:attrNameLst>
                                          <p:attrName>ppt_x</p:attrName>
                                        </p:attrNameLst>
                                      </p:cBhvr>
                                      <p:tavLst>
                                        <p:tav tm="0">
                                          <p:val>
                                            <p:fltVal val="0.5"/>
                                          </p:val>
                                        </p:tav>
                                        <p:tav tm="100000">
                                          <p:val>
                                            <p:strVal val="#ppt_x"/>
                                          </p:val>
                                        </p:tav>
                                      </p:tavLst>
                                    </p:anim>
                                    <p:anim calcmode="lin" valueType="num">
                                      <p:cBhvr>
                                        <p:cTn id="21" dur="500" fill="hold"/>
                                        <p:tgtEl>
                                          <p:spTgt spid="29"/>
                                        </p:tgtEl>
                                        <p:attrNameLst>
                                          <p:attrName>ppt_y</p:attrName>
                                        </p:attrNameLst>
                                      </p:cBhvr>
                                      <p:tavLst>
                                        <p:tav tm="0">
                                          <p:val>
                                            <p:fltVal val="0.5"/>
                                          </p:val>
                                        </p:tav>
                                        <p:tav tm="100000">
                                          <p:val>
                                            <p:strVal val="#ppt_y"/>
                                          </p:val>
                                        </p:tav>
                                      </p:tavLst>
                                    </p:anim>
                                  </p:childTnLst>
                                </p:cTn>
                              </p:par>
                            </p:childTnLst>
                          </p:cTn>
                        </p:par>
                        <p:par>
                          <p:cTn id="22" fill="hold">
                            <p:stCondLst>
                              <p:cond delay="1588"/>
                            </p:stCondLst>
                            <p:childTnLst>
                              <p:par>
                                <p:cTn id="23" presetID="42" presetClass="entr" presetSubtype="0"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750"/>
                                        <p:tgtEl>
                                          <p:spTgt spid="30"/>
                                        </p:tgtEl>
                                      </p:cBhvr>
                                    </p:animEffect>
                                    <p:anim calcmode="lin" valueType="num">
                                      <p:cBhvr>
                                        <p:cTn id="26" dur="750" fill="hold"/>
                                        <p:tgtEl>
                                          <p:spTgt spid="30"/>
                                        </p:tgtEl>
                                        <p:attrNameLst>
                                          <p:attrName>ppt_x</p:attrName>
                                        </p:attrNameLst>
                                      </p:cBhvr>
                                      <p:tavLst>
                                        <p:tav tm="0">
                                          <p:val>
                                            <p:strVal val="#ppt_x"/>
                                          </p:val>
                                        </p:tav>
                                        <p:tav tm="100000">
                                          <p:val>
                                            <p:strVal val="#ppt_x"/>
                                          </p:val>
                                        </p:tav>
                                      </p:tavLst>
                                    </p:anim>
                                    <p:anim calcmode="lin" valueType="num">
                                      <p:cBhvr>
                                        <p:cTn id="27" dur="75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9"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 xmlns:a16="http://schemas.microsoft.com/office/drawing/2014/main" id="{7084A84C-5203-4A7A-A6E5-D93CEACC834F}"/>
              </a:ext>
            </a:extLst>
          </p:cNvPr>
          <p:cNvSpPr/>
          <p:nvPr/>
        </p:nvSpPr>
        <p:spPr>
          <a:xfrm>
            <a:off x="260359" y="159152"/>
            <a:ext cx="6378349" cy="461665"/>
          </a:xfrm>
          <a:prstGeom prst="rect">
            <a:avLst/>
          </a:prstGeom>
        </p:spPr>
        <p:txBody>
          <a:bodyPr wrap="none">
            <a:spAutoFit/>
          </a:bodyPr>
          <a:lstStyle/>
          <a:p>
            <a:pPr algn="ctr"/>
            <a:r>
              <a:rPr lang="zh-CN" altLang="en-US" sz="2400" b="1" spc="-80" dirty="0" smtClean="0">
                <a:latin typeface="+mj-ea"/>
              </a:rPr>
              <a:t>   </a:t>
            </a:r>
            <a:r>
              <a:rPr lang="en-US" altLang="zh-CN" sz="2400" b="1" spc="-80" dirty="0" smtClean="0">
                <a:latin typeface="+mj-ea"/>
              </a:rPr>
              <a:t>《</a:t>
            </a:r>
            <a:r>
              <a:rPr lang="zh-CN" altLang="en-US" sz="2400" b="1" spc="-80" dirty="0" smtClean="0">
                <a:latin typeface="+mj-ea"/>
              </a:rPr>
              <a:t>监察法</a:t>
            </a:r>
            <a:r>
              <a:rPr lang="en-US" altLang="zh-CN" sz="2400" b="1" spc="-80" dirty="0" smtClean="0">
                <a:latin typeface="+mj-ea"/>
              </a:rPr>
              <a:t>》</a:t>
            </a:r>
            <a:r>
              <a:rPr lang="zh-CN" altLang="en-US" sz="2400" b="1" spc="-80" dirty="0" smtClean="0">
                <a:latin typeface="+mj-ea"/>
              </a:rPr>
              <a:t>的起草</a:t>
            </a:r>
            <a:r>
              <a:rPr lang="zh-CN" altLang="en-US" sz="2400" b="1" spc="-80" dirty="0">
                <a:latin typeface="+mj-ea"/>
              </a:rPr>
              <a:t>过程、指导思想和基本思路</a:t>
            </a:r>
          </a:p>
        </p:txBody>
      </p:sp>
      <p:sp>
        <p:nvSpPr>
          <p:cNvPr id="22" name="矩形 21">
            <a:extLst>
              <a:ext uri="{FF2B5EF4-FFF2-40B4-BE49-F238E27FC236}">
                <a16:creationId xmlns="" xmlns:a16="http://schemas.microsoft.com/office/drawing/2014/main" id="{6294742F-0690-4B36-9E90-CB442431C628}"/>
              </a:ext>
            </a:extLst>
          </p:cNvPr>
          <p:cNvSpPr/>
          <p:nvPr/>
        </p:nvSpPr>
        <p:spPr>
          <a:xfrm>
            <a:off x="792434" y="976502"/>
            <a:ext cx="1415772" cy="461665"/>
          </a:xfrm>
          <a:prstGeom prst="rect">
            <a:avLst/>
          </a:prstGeom>
        </p:spPr>
        <p:txBody>
          <a:bodyPr wrap="none">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指导思想</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grpSp>
        <p:nvGrpSpPr>
          <p:cNvPr id="23" name="组合 22">
            <a:extLst>
              <a:ext uri="{FF2B5EF4-FFF2-40B4-BE49-F238E27FC236}">
                <a16:creationId xmlns="" xmlns:a16="http://schemas.microsoft.com/office/drawing/2014/main" id="{F810BC92-4C5A-4E54-B6A1-2CE7E362A209}"/>
              </a:ext>
            </a:extLst>
          </p:cNvPr>
          <p:cNvGrpSpPr/>
          <p:nvPr/>
        </p:nvGrpSpPr>
        <p:grpSpPr>
          <a:xfrm flipV="1">
            <a:off x="460375" y="1048190"/>
            <a:ext cx="224744" cy="298764"/>
            <a:chOff x="460375" y="1145304"/>
            <a:chExt cx="224744" cy="386843"/>
          </a:xfrm>
        </p:grpSpPr>
        <p:cxnSp>
          <p:nvCxnSpPr>
            <p:cNvPr id="24" name="直接连接符 23">
              <a:extLst>
                <a:ext uri="{FF2B5EF4-FFF2-40B4-BE49-F238E27FC236}">
                  <a16:creationId xmlns="" xmlns:a16="http://schemas.microsoft.com/office/drawing/2014/main" id="{E4AF91A2-14C4-40A1-9F6D-1BE8AD6D0DC7}"/>
                </a:ext>
              </a:extLst>
            </p:cNvPr>
            <p:cNvCxnSpPr/>
            <p:nvPr/>
          </p:nvCxnSpPr>
          <p:spPr>
            <a:xfrm>
              <a:off x="460375" y="1145304"/>
              <a:ext cx="0" cy="38684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 xmlns:a16="http://schemas.microsoft.com/office/drawing/2014/main" id="{3F9FF1A9-C0E7-465C-8386-0C700B91468F}"/>
                </a:ext>
              </a:extLst>
            </p:cNvPr>
            <p:cNvCxnSpPr>
              <a:cxnSpLocks/>
            </p:cNvCxnSpPr>
            <p:nvPr/>
          </p:nvCxnSpPr>
          <p:spPr>
            <a:xfrm>
              <a:off x="574675" y="1145304"/>
              <a:ext cx="0" cy="297734"/>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 xmlns:a16="http://schemas.microsoft.com/office/drawing/2014/main" id="{03843BC7-682E-4AB2-A94F-3D77FAF3924F}"/>
                </a:ext>
              </a:extLst>
            </p:cNvPr>
            <p:cNvCxnSpPr>
              <a:cxnSpLocks/>
            </p:cNvCxnSpPr>
            <p:nvPr/>
          </p:nvCxnSpPr>
          <p:spPr>
            <a:xfrm>
              <a:off x="685119" y="1145304"/>
              <a:ext cx="0" cy="183434"/>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30" name="TextBox 18">
            <a:extLst>
              <a:ext uri="{FF2B5EF4-FFF2-40B4-BE49-F238E27FC236}">
                <a16:creationId xmlns="" xmlns:a16="http://schemas.microsoft.com/office/drawing/2014/main" id="{D8C2C5B8-8A95-4B05-970A-E848B74D2342}"/>
              </a:ext>
            </a:extLst>
          </p:cNvPr>
          <p:cNvSpPr txBox="1">
            <a:spLocks noChangeArrowheads="1"/>
          </p:cNvSpPr>
          <p:nvPr/>
        </p:nvSpPr>
        <p:spPr bwMode="auto">
          <a:xfrm>
            <a:off x="309632" y="1793852"/>
            <a:ext cx="8317533" cy="2393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73025" indent="0">
              <a:lnSpc>
                <a:spcPts val="2600"/>
              </a:lnSpc>
              <a:buNone/>
            </a:pPr>
            <a:r>
              <a:rPr lang="en-US" altLang="zh-CN" b="1" dirty="0" smtClean="0">
                <a:latin typeface="宋体" panose="02010600030101010101" pitchFamily="2" charset="-122"/>
              </a:rPr>
              <a:t>    </a:t>
            </a:r>
            <a:r>
              <a:rPr lang="zh-CN" altLang="zh-CN" b="1" dirty="0" smtClean="0">
                <a:latin typeface="宋体" panose="02010600030101010101" pitchFamily="2" charset="-122"/>
              </a:rPr>
              <a:t>高举</a:t>
            </a:r>
            <a:r>
              <a:rPr lang="zh-CN" altLang="zh-CN" b="1" dirty="0">
                <a:latin typeface="宋体" panose="02010600030101010101" pitchFamily="2" charset="-122"/>
              </a:rPr>
              <a:t>中国特色社会主义伟大旗帜，全面贯彻党的十九大精神，坚持以马克思列宁主义、毛泽东思想、邓小平理论、</a:t>
            </a:r>
            <a:r>
              <a:rPr lang="en-US" altLang="zh-CN" b="1" dirty="0">
                <a:latin typeface="宋体" panose="02010600030101010101" pitchFamily="2" charset="-122"/>
              </a:rPr>
              <a:t>“</a:t>
            </a:r>
            <a:r>
              <a:rPr lang="zh-CN" altLang="zh-CN" b="1" dirty="0">
                <a:latin typeface="宋体" panose="02010600030101010101" pitchFamily="2" charset="-122"/>
              </a:rPr>
              <a:t>三个代表</a:t>
            </a:r>
            <a:r>
              <a:rPr lang="en-US" altLang="zh-CN" b="1" dirty="0">
                <a:latin typeface="宋体" panose="02010600030101010101" pitchFamily="2" charset="-122"/>
              </a:rPr>
              <a:t>”</a:t>
            </a:r>
            <a:r>
              <a:rPr lang="zh-CN" altLang="zh-CN" b="1" dirty="0">
                <a:latin typeface="宋体" panose="02010600030101010101" pitchFamily="2" charset="-122"/>
              </a:rPr>
              <a:t>重要思想、科学发展观、习近平新时代中国特色社会主义思想为指导，</a:t>
            </a:r>
            <a:r>
              <a:rPr lang="zh-CN" altLang="en-US" b="1" dirty="0">
                <a:latin typeface="宋体" panose="02010600030101010101" pitchFamily="2" charset="-122"/>
              </a:rPr>
              <a:t>坚持党的领导、</a:t>
            </a:r>
            <a:r>
              <a:rPr lang="zh-CN" altLang="zh-CN" b="1" dirty="0">
                <a:latin typeface="宋体" panose="02010600030101010101" pitchFamily="2" charset="-122"/>
              </a:rPr>
              <a:t>人民当家作主、依法治国有机统一，坚持统筹推进</a:t>
            </a:r>
            <a:r>
              <a:rPr lang="en-US" altLang="zh-CN" b="1" dirty="0">
                <a:latin typeface="宋体" panose="02010600030101010101" pitchFamily="2" charset="-122"/>
              </a:rPr>
              <a:t>“</a:t>
            </a:r>
            <a:r>
              <a:rPr lang="zh-CN" altLang="zh-CN" b="1" dirty="0">
                <a:latin typeface="宋体" panose="02010600030101010101" pitchFamily="2" charset="-122"/>
              </a:rPr>
              <a:t>五位一体</a:t>
            </a:r>
            <a:r>
              <a:rPr lang="en-US" altLang="zh-CN" b="1" dirty="0">
                <a:latin typeface="宋体" panose="02010600030101010101" pitchFamily="2" charset="-122"/>
              </a:rPr>
              <a:t>”</a:t>
            </a:r>
            <a:r>
              <a:rPr lang="zh-CN" altLang="zh-CN" b="1" dirty="0">
                <a:latin typeface="宋体" panose="02010600030101010101" pitchFamily="2" charset="-122"/>
              </a:rPr>
              <a:t>总体布局和协调推进</a:t>
            </a:r>
            <a:r>
              <a:rPr lang="en-US" altLang="zh-CN" b="1" dirty="0">
                <a:latin typeface="宋体" panose="02010600030101010101" pitchFamily="2" charset="-122"/>
              </a:rPr>
              <a:t>“</a:t>
            </a:r>
            <a:r>
              <a:rPr lang="zh-CN" altLang="zh-CN" b="1" dirty="0">
                <a:latin typeface="宋体" panose="02010600030101010101" pitchFamily="2" charset="-122"/>
              </a:rPr>
              <a:t>四个全面</a:t>
            </a:r>
            <a:r>
              <a:rPr lang="en-US" altLang="zh-CN" b="1" dirty="0">
                <a:latin typeface="宋体" panose="02010600030101010101" pitchFamily="2" charset="-122"/>
              </a:rPr>
              <a:t>”</a:t>
            </a:r>
            <a:r>
              <a:rPr lang="zh-CN" altLang="zh-CN" b="1" dirty="0">
                <a:latin typeface="宋体" panose="02010600030101010101" pitchFamily="2" charset="-122"/>
              </a:rPr>
              <a:t>战略布局，加强党对反腐败工作的集中统一领导，实现对所有行使公权力的公职人员监察全覆盖，使依规治党与依法治国、党内监督与国家监察有机统一，推进国家治理体系和治理能力现代化</a:t>
            </a:r>
            <a:r>
              <a:rPr lang="zh-CN" altLang="zh-CN" b="1" dirty="0"/>
              <a:t>。</a:t>
            </a:r>
          </a:p>
        </p:txBody>
      </p:sp>
      <p:sp>
        <p:nvSpPr>
          <p:cNvPr id="10" name="矩形 9">
            <a:extLst>
              <a:ext uri="{FF2B5EF4-FFF2-40B4-BE49-F238E27FC236}">
                <a16:creationId xmlns="" xmlns:a16="http://schemas.microsoft.com/office/drawing/2014/main" id="{954EA8AB-C53B-4CB5-8EC8-6F3728F032AF}"/>
              </a:ext>
            </a:extLst>
          </p:cNvPr>
          <p:cNvSpPr/>
          <p:nvPr/>
        </p:nvSpPr>
        <p:spPr>
          <a:xfrm>
            <a:off x="407366" y="1688779"/>
            <a:ext cx="8317533" cy="2531165"/>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3380846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iterate type="lt">
                                    <p:tmPct val="5882"/>
                                  </p:iterate>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p:tgtEl>
                                          <p:spTgt spid="22"/>
                                        </p:tgtEl>
                                        <p:attrNameLst>
                                          <p:attrName>ppt_y</p:attrName>
                                        </p:attrNameLst>
                                      </p:cBhvr>
                                      <p:tavLst>
                                        <p:tav tm="0">
                                          <p:val>
                                            <p:strVal val="#ppt_y+#ppt_h*1.125000"/>
                                          </p:val>
                                        </p:tav>
                                        <p:tav tm="100000">
                                          <p:val>
                                            <p:strVal val="#ppt_y"/>
                                          </p:val>
                                        </p:tav>
                                      </p:tavLst>
                                    </p:anim>
                                    <p:animEffect transition="in" filter="wipe(up)">
                                      <p:cBhvr>
                                        <p:cTn id="13" dur="500"/>
                                        <p:tgtEl>
                                          <p:spTgt spid="22"/>
                                        </p:tgtEl>
                                      </p:cBhvr>
                                    </p:animEffect>
                                  </p:childTnLst>
                                </p:cTn>
                              </p:par>
                            </p:childTnLst>
                          </p:cTn>
                        </p:par>
                        <p:par>
                          <p:cTn id="14" fill="hold">
                            <p:stCondLst>
                              <p:cond delay="1088"/>
                            </p:stCondLst>
                            <p:childTnLst>
                              <p:par>
                                <p:cTn id="15" presetID="42"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750"/>
                                        <p:tgtEl>
                                          <p:spTgt spid="30"/>
                                        </p:tgtEl>
                                      </p:cBhvr>
                                    </p:animEffect>
                                    <p:anim calcmode="lin" valueType="num">
                                      <p:cBhvr>
                                        <p:cTn id="18" dur="750" fill="hold"/>
                                        <p:tgtEl>
                                          <p:spTgt spid="30"/>
                                        </p:tgtEl>
                                        <p:attrNameLst>
                                          <p:attrName>ppt_x</p:attrName>
                                        </p:attrNameLst>
                                      </p:cBhvr>
                                      <p:tavLst>
                                        <p:tav tm="0">
                                          <p:val>
                                            <p:strVal val="#ppt_x"/>
                                          </p:val>
                                        </p:tav>
                                        <p:tav tm="100000">
                                          <p:val>
                                            <p:strVal val="#ppt_x"/>
                                          </p:val>
                                        </p:tav>
                                      </p:tavLst>
                                    </p:anim>
                                    <p:anim calcmode="lin" valueType="num">
                                      <p:cBhvr>
                                        <p:cTn id="19" dur="750" fill="hold"/>
                                        <p:tgtEl>
                                          <p:spTgt spid="30"/>
                                        </p:tgtEl>
                                        <p:attrNameLst>
                                          <p:attrName>ppt_y</p:attrName>
                                        </p:attrNameLst>
                                      </p:cBhvr>
                                      <p:tavLst>
                                        <p:tav tm="0">
                                          <p:val>
                                            <p:strVal val="#ppt_y+.1"/>
                                          </p:val>
                                        </p:tav>
                                        <p:tav tm="100000">
                                          <p:val>
                                            <p:strVal val="#ppt_y"/>
                                          </p:val>
                                        </p:tav>
                                      </p:tavLst>
                                    </p:anim>
                                  </p:childTnLst>
                                </p:cTn>
                              </p:par>
                            </p:childTnLst>
                          </p:cTn>
                        </p:par>
                        <p:par>
                          <p:cTn id="20" fill="hold">
                            <p:stCondLst>
                              <p:cond delay="1838"/>
                            </p:stCondLst>
                            <p:childTnLst>
                              <p:par>
                                <p:cTn id="21" presetID="17"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ppt_x</p:attrName>
                                        </p:attrNameLst>
                                      </p:cBhvr>
                                      <p:tavLst>
                                        <p:tav tm="0">
                                          <p:val>
                                            <p:strVal val="#ppt_x"/>
                                          </p:val>
                                        </p:tav>
                                        <p:tav tm="100000">
                                          <p:val>
                                            <p:strVal val="#ppt_x"/>
                                          </p:val>
                                        </p:tav>
                                      </p:tavLst>
                                    </p:anim>
                                    <p:anim calcmode="lin" valueType="num">
                                      <p:cBhvr>
                                        <p:cTn id="24" dur="500" fill="hold"/>
                                        <p:tgtEl>
                                          <p:spTgt spid="10"/>
                                        </p:tgtEl>
                                        <p:attrNameLst>
                                          <p:attrName>ppt_y</p:attrName>
                                        </p:attrNameLst>
                                      </p:cBhvr>
                                      <p:tavLst>
                                        <p:tav tm="0">
                                          <p:val>
                                            <p:strVal val="#ppt_y-#ppt_h/2"/>
                                          </p:val>
                                        </p:tav>
                                        <p:tav tm="100000">
                                          <p:val>
                                            <p:strVal val="#ppt_y"/>
                                          </p:val>
                                        </p:tav>
                                      </p:tavLst>
                                    </p:anim>
                                    <p:anim calcmode="lin" valueType="num">
                                      <p:cBhvr>
                                        <p:cTn id="25" dur="500" fill="hold"/>
                                        <p:tgtEl>
                                          <p:spTgt spid="10"/>
                                        </p:tgtEl>
                                        <p:attrNameLst>
                                          <p:attrName>ppt_w</p:attrName>
                                        </p:attrNameLst>
                                      </p:cBhvr>
                                      <p:tavLst>
                                        <p:tav tm="0">
                                          <p:val>
                                            <p:strVal val="#ppt_w"/>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0" grpId="0"/>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 xmlns:a16="http://schemas.microsoft.com/office/drawing/2014/main" id="{7084A84C-5203-4A7A-A6E5-D93CEACC834F}"/>
              </a:ext>
            </a:extLst>
          </p:cNvPr>
          <p:cNvSpPr/>
          <p:nvPr/>
        </p:nvSpPr>
        <p:spPr>
          <a:xfrm>
            <a:off x="260359" y="159152"/>
            <a:ext cx="6378349" cy="461665"/>
          </a:xfrm>
          <a:prstGeom prst="rect">
            <a:avLst/>
          </a:prstGeom>
        </p:spPr>
        <p:txBody>
          <a:bodyPr wrap="none">
            <a:spAutoFit/>
          </a:bodyPr>
          <a:lstStyle/>
          <a:p>
            <a:pPr algn="ctr"/>
            <a:r>
              <a:rPr lang="zh-CN" altLang="en-US" sz="2400" b="1" spc="-80" dirty="0" smtClean="0">
                <a:latin typeface="+mj-ea"/>
              </a:rPr>
              <a:t>   </a:t>
            </a:r>
            <a:r>
              <a:rPr lang="en-US" altLang="zh-CN" sz="2400" b="1" spc="-80" dirty="0" smtClean="0">
                <a:latin typeface="+mj-ea"/>
              </a:rPr>
              <a:t>《</a:t>
            </a:r>
            <a:r>
              <a:rPr lang="zh-CN" altLang="en-US" sz="2400" b="1" spc="-80" dirty="0" smtClean="0">
                <a:latin typeface="+mj-ea"/>
              </a:rPr>
              <a:t>监察法</a:t>
            </a:r>
            <a:r>
              <a:rPr lang="en-US" altLang="zh-CN" sz="2400" b="1" spc="-80" dirty="0" smtClean="0">
                <a:latin typeface="+mj-ea"/>
              </a:rPr>
              <a:t>》</a:t>
            </a:r>
            <a:r>
              <a:rPr lang="zh-CN" altLang="en-US" sz="2400" b="1" spc="-80" dirty="0" smtClean="0">
                <a:latin typeface="+mj-ea"/>
              </a:rPr>
              <a:t>的起草</a:t>
            </a:r>
            <a:r>
              <a:rPr lang="zh-CN" altLang="en-US" sz="2400" b="1" spc="-80" dirty="0">
                <a:latin typeface="+mj-ea"/>
              </a:rPr>
              <a:t>过程、指导思想和基本思路</a:t>
            </a:r>
          </a:p>
        </p:txBody>
      </p:sp>
      <p:sp>
        <p:nvSpPr>
          <p:cNvPr id="22" name="矩形 21">
            <a:extLst>
              <a:ext uri="{FF2B5EF4-FFF2-40B4-BE49-F238E27FC236}">
                <a16:creationId xmlns="" xmlns:a16="http://schemas.microsoft.com/office/drawing/2014/main" id="{6294742F-0690-4B36-9E90-CB442431C628}"/>
              </a:ext>
            </a:extLst>
          </p:cNvPr>
          <p:cNvSpPr/>
          <p:nvPr/>
        </p:nvSpPr>
        <p:spPr>
          <a:xfrm>
            <a:off x="792434" y="976502"/>
            <a:ext cx="3262432" cy="461665"/>
          </a:xfrm>
          <a:prstGeom prst="rect">
            <a:avLst/>
          </a:prstGeom>
        </p:spPr>
        <p:txBody>
          <a:bodyPr wrap="none">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基本思路（四个坚持）</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grpSp>
        <p:nvGrpSpPr>
          <p:cNvPr id="23" name="组合 22">
            <a:extLst>
              <a:ext uri="{FF2B5EF4-FFF2-40B4-BE49-F238E27FC236}">
                <a16:creationId xmlns="" xmlns:a16="http://schemas.microsoft.com/office/drawing/2014/main" id="{F810BC92-4C5A-4E54-B6A1-2CE7E362A209}"/>
              </a:ext>
            </a:extLst>
          </p:cNvPr>
          <p:cNvGrpSpPr/>
          <p:nvPr/>
        </p:nvGrpSpPr>
        <p:grpSpPr>
          <a:xfrm flipV="1">
            <a:off x="460375" y="1048190"/>
            <a:ext cx="224744" cy="298764"/>
            <a:chOff x="460375" y="1145304"/>
            <a:chExt cx="224744" cy="386843"/>
          </a:xfrm>
        </p:grpSpPr>
        <p:cxnSp>
          <p:nvCxnSpPr>
            <p:cNvPr id="24" name="直接连接符 23">
              <a:extLst>
                <a:ext uri="{FF2B5EF4-FFF2-40B4-BE49-F238E27FC236}">
                  <a16:creationId xmlns="" xmlns:a16="http://schemas.microsoft.com/office/drawing/2014/main" id="{E4AF91A2-14C4-40A1-9F6D-1BE8AD6D0DC7}"/>
                </a:ext>
              </a:extLst>
            </p:cNvPr>
            <p:cNvCxnSpPr/>
            <p:nvPr/>
          </p:nvCxnSpPr>
          <p:spPr>
            <a:xfrm>
              <a:off x="460375" y="1145304"/>
              <a:ext cx="0" cy="38684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 xmlns:a16="http://schemas.microsoft.com/office/drawing/2014/main" id="{3F9FF1A9-C0E7-465C-8386-0C700B91468F}"/>
                </a:ext>
              </a:extLst>
            </p:cNvPr>
            <p:cNvCxnSpPr>
              <a:cxnSpLocks/>
            </p:cNvCxnSpPr>
            <p:nvPr/>
          </p:nvCxnSpPr>
          <p:spPr>
            <a:xfrm>
              <a:off x="574675" y="1145304"/>
              <a:ext cx="0" cy="297734"/>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 xmlns:a16="http://schemas.microsoft.com/office/drawing/2014/main" id="{03843BC7-682E-4AB2-A94F-3D77FAF3924F}"/>
                </a:ext>
              </a:extLst>
            </p:cNvPr>
            <p:cNvCxnSpPr>
              <a:cxnSpLocks/>
            </p:cNvCxnSpPr>
            <p:nvPr/>
          </p:nvCxnSpPr>
          <p:spPr>
            <a:xfrm>
              <a:off x="685119" y="1145304"/>
              <a:ext cx="0" cy="183434"/>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1" name="箭头: V 形 33">
            <a:extLst>
              <a:ext uri="{FF2B5EF4-FFF2-40B4-BE49-F238E27FC236}">
                <a16:creationId xmlns="" xmlns:a16="http://schemas.microsoft.com/office/drawing/2014/main" id="{A12A6599-6F54-41CF-9329-FC7837E31866}"/>
              </a:ext>
            </a:extLst>
          </p:cNvPr>
          <p:cNvSpPr/>
          <p:nvPr/>
        </p:nvSpPr>
        <p:spPr>
          <a:xfrm>
            <a:off x="2752725" y="1848857"/>
            <a:ext cx="266700" cy="284743"/>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箭头: V 形 34">
            <a:extLst>
              <a:ext uri="{FF2B5EF4-FFF2-40B4-BE49-F238E27FC236}">
                <a16:creationId xmlns="" xmlns:a16="http://schemas.microsoft.com/office/drawing/2014/main" id="{72672214-359C-4473-87A0-23FFE2CFDB74}"/>
              </a:ext>
            </a:extLst>
          </p:cNvPr>
          <p:cNvSpPr/>
          <p:nvPr/>
        </p:nvSpPr>
        <p:spPr>
          <a:xfrm>
            <a:off x="2752725" y="2704429"/>
            <a:ext cx="266700" cy="284743"/>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箭头: V 形 35">
            <a:extLst>
              <a:ext uri="{FF2B5EF4-FFF2-40B4-BE49-F238E27FC236}">
                <a16:creationId xmlns="" xmlns:a16="http://schemas.microsoft.com/office/drawing/2014/main" id="{527E763B-F198-4D4B-9502-7E6E29F33ED3}"/>
              </a:ext>
            </a:extLst>
          </p:cNvPr>
          <p:cNvSpPr/>
          <p:nvPr/>
        </p:nvSpPr>
        <p:spPr>
          <a:xfrm>
            <a:off x="2752725" y="3543694"/>
            <a:ext cx="266700" cy="284743"/>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箭头: V 形 36">
            <a:extLst>
              <a:ext uri="{FF2B5EF4-FFF2-40B4-BE49-F238E27FC236}">
                <a16:creationId xmlns="" xmlns:a16="http://schemas.microsoft.com/office/drawing/2014/main" id="{00FF943E-E934-46FC-AC2E-B176EDFFACF0}"/>
              </a:ext>
            </a:extLst>
          </p:cNvPr>
          <p:cNvSpPr/>
          <p:nvPr/>
        </p:nvSpPr>
        <p:spPr>
          <a:xfrm>
            <a:off x="2752725" y="4412887"/>
            <a:ext cx="266700" cy="284743"/>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5" name="组合 14">
            <a:extLst>
              <a:ext uri="{FF2B5EF4-FFF2-40B4-BE49-F238E27FC236}">
                <a16:creationId xmlns="" xmlns:a16="http://schemas.microsoft.com/office/drawing/2014/main" id="{26C1E580-14F3-48F3-A00A-E3BD6DE801A6}"/>
              </a:ext>
            </a:extLst>
          </p:cNvPr>
          <p:cNvGrpSpPr/>
          <p:nvPr/>
        </p:nvGrpSpPr>
        <p:grpSpPr>
          <a:xfrm>
            <a:off x="3309539" y="1705499"/>
            <a:ext cx="4653361" cy="585612"/>
            <a:chOff x="3309539" y="1705499"/>
            <a:chExt cx="4653361" cy="585612"/>
          </a:xfrm>
        </p:grpSpPr>
        <p:sp>
          <p:nvSpPr>
            <p:cNvPr id="16" name="TextBox 18">
              <a:extLst>
                <a:ext uri="{FF2B5EF4-FFF2-40B4-BE49-F238E27FC236}">
                  <a16:creationId xmlns="" xmlns:a16="http://schemas.microsoft.com/office/drawing/2014/main" id="{ED16B553-8D32-491C-B329-BEAC07019888}"/>
                </a:ext>
              </a:extLst>
            </p:cNvPr>
            <p:cNvSpPr txBox="1">
              <a:spLocks noChangeArrowheads="1"/>
            </p:cNvSpPr>
            <p:nvPr/>
          </p:nvSpPr>
          <p:spPr bwMode="auto">
            <a:xfrm>
              <a:off x="3309540" y="1828166"/>
              <a:ext cx="19780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r>
                <a:rPr lang="zh-CN" altLang="en-US" b="1" dirty="0">
                  <a:solidFill>
                    <a:schemeClr val="accent1"/>
                  </a:solidFill>
                  <a:latin typeface="微软雅黑" panose="020B0503020204020204" pitchFamily="34" charset="-122"/>
                  <a:ea typeface="微软雅黑" panose="020B0503020204020204" pitchFamily="34" charset="-122"/>
                </a:rPr>
                <a:t>正确政治方向</a:t>
              </a:r>
            </a:p>
          </p:txBody>
        </p:sp>
        <p:sp>
          <p:nvSpPr>
            <p:cNvPr id="17" name="矩形 16">
              <a:extLst>
                <a:ext uri="{FF2B5EF4-FFF2-40B4-BE49-F238E27FC236}">
                  <a16:creationId xmlns="" xmlns:a16="http://schemas.microsoft.com/office/drawing/2014/main" id="{64632A2F-82F3-45CA-BE6B-B51FBE466AD6}"/>
                </a:ext>
              </a:extLst>
            </p:cNvPr>
            <p:cNvSpPr/>
            <p:nvPr/>
          </p:nvSpPr>
          <p:spPr>
            <a:xfrm>
              <a:off x="3309539" y="1705499"/>
              <a:ext cx="4653361" cy="585612"/>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a:extLst>
              <a:ext uri="{FF2B5EF4-FFF2-40B4-BE49-F238E27FC236}">
                <a16:creationId xmlns="" xmlns:a16="http://schemas.microsoft.com/office/drawing/2014/main" id="{3852545A-ED7E-4984-89D1-1388F413D6D3}"/>
              </a:ext>
            </a:extLst>
          </p:cNvPr>
          <p:cNvGrpSpPr/>
          <p:nvPr/>
        </p:nvGrpSpPr>
        <p:grpSpPr>
          <a:xfrm>
            <a:off x="3309539" y="2557817"/>
            <a:ext cx="4653361" cy="585612"/>
            <a:chOff x="3309539" y="2557817"/>
            <a:chExt cx="4653361" cy="585612"/>
          </a:xfrm>
        </p:grpSpPr>
        <p:sp>
          <p:nvSpPr>
            <p:cNvPr id="20" name="TextBox 20">
              <a:extLst>
                <a:ext uri="{FF2B5EF4-FFF2-40B4-BE49-F238E27FC236}">
                  <a16:creationId xmlns="" xmlns:a16="http://schemas.microsoft.com/office/drawing/2014/main" id="{429E9F8D-0980-4ADC-A417-F31C5E4481D4}"/>
                </a:ext>
              </a:extLst>
            </p:cNvPr>
            <p:cNvSpPr txBox="1">
              <a:spLocks noChangeArrowheads="1"/>
            </p:cNvSpPr>
            <p:nvPr/>
          </p:nvSpPr>
          <p:spPr bwMode="auto">
            <a:xfrm>
              <a:off x="3309539" y="2662134"/>
              <a:ext cx="2322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r>
                <a:rPr lang="zh-CN" altLang="en-US" b="1" dirty="0">
                  <a:solidFill>
                    <a:schemeClr val="accent1"/>
                  </a:solidFill>
                  <a:latin typeface="微软雅黑" panose="020B0503020204020204" pitchFamily="34" charset="-122"/>
                  <a:ea typeface="微软雅黑" panose="020B0503020204020204" pitchFamily="34" charset="-122"/>
                </a:rPr>
                <a:t>与宪法修改保持一致</a:t>
              </a:r>
            </a:p>
          </p:txBody>
        </p:sp>
        <p:sp>
          <p:nvSpPr>
            <p:cNvPr id="21" name="矩形 20">
              <a:extLst>
                <a:ext uri="{FF2B5EF4-FFF2-40B4-BE49-F238E27FC236}">
                  <a16:creationId xmlns="" xmlns:a16="http://schemas.microsoft.com/office/drawing/2014/main" id="{B2B29BEC-056E-4873-B356-484316C70BA1}"/>
                </a:ext>
              </a:extLst>
            </p:cNvPr>
            <p:cNvSpPr/>
            <p:nvPr/>
          </p:nvSpPr>
          <p:spPr>
            <a:xfrm>
              <a:off x="3309539" y="2557817"/>
              <a:ext cx="4653361" cy="585612"/>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a:extLst>
              <a:ext uri="{FF2B5EF4-FFF2-40B4-BE49-F238E27FC236}">
                <a16:creationId xmlns="" xmlns:a16="http://schemas.microsoft.com/office/drawing/2014/main" id="{87D8875C-9886-46DE-BEEA-6EADA75FBAC3}"/>
              </a:ext>
            </a:extLst>
          </p:cNvPr>
          <p:cNvGrpSpPr/>
          <p:nvPr/>
        </p:nvGrpSpPr>
        <p:grpSpPr>
          <a:xfrm>
            <a:off x="3309539" y="3410135"/>
            <a:ext cx="4653361" cy="585612"/>
            <a:chOff x="3309539" y="3410135"/>
            <a:chExt cx="4653361" cy="585612"/>
          </a:xfrm>
        </p:grpSpPr>
        <p:sp>
          <p:nvSpPr>
            <p:cNvPr id="28" name="TextBox 23">
              <a:extLst>
                <a:ext uri="{FF2B5EF4-FFF2-40B4-BE49-F238E27FC236}">
                  <a16:creationId xmlns="" xmlns:a16="http://schemas.microsoft.com/office/drawing/2014/main" id="{230D7872-EF0E-4490-ACC4-966FFB167108}"/>
                </a:ext>
              </a:extLst>
            </p:cNvPr>
            <p:cNvSpPr txBox="1">
              <a:spLocks noChangeArrowheads="1"/>
            </p:cNvSpPr>
            <p:nvPr/>
          </p:nvSpPr>
          <p:spPr bwMode="auto">
            <a:xfrm>
              <a:off x="3309539" y="3501399"/>
              <a:ext cx="15786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r>
                <a:rPr lang="zh-CN" altLang="en-US" b="1" dirty="0">
                  <a:solidFill>
                    <a:schemeClr val="accent1"/>
                  </a:solidFill>
                  <a:latin typeface="微软雅黑" panose="020B0503020204020204" pitchFamily="34" charset="-122"/>
                  <a:ea typeface="微软雅黑" panose="020B0503020204020204" pitchFamily="34" charset="-122"/>
                </a:rPr>
                <a:t>问题导向</a:t>
              </a:r>
            </a:p>
          </p:txBody>
        </p:sp>
        <p:sp>
          <p:nvSpPr>
            <p:cNvPr id="29" name="矩形 28">
              <a:extLst>
                <a:ext uri="{FF2B5EF4-FFF2-40B4-BE49-F238E27FC236}">
                  <a16:creationId xmlns="" xmlns:a16="http://schemas.microsoft.com/office/drawing/2014/main" id="{31E422C7-A34E-48AC-BC0F-9A97AA9CCD44}"/>
                </a:ext>
              </a:extLst>
            </p:cNvPr>
            <p:cNvSpPr/>
            <p:nvPr/>
          </p:nvSpPr>
          <p:spPr>
            <a:xfrm>
              <a:off x="3309539" y="3410135"/>
              <a:ext cx="4653361" cy="585612"/>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31" name="组合 30">
            <a:extLst>
              <a:ext uri="{FF2B5EF4-FFF2-40B4-BE49-F238E27FC236}">
                <a16:creationId xmlns="" xmlns:a16="http://schemas.microsoft.com/office/drawing/2014/main" id="{9BCB9A84-B21D-42B9-9F09-48878705722E}"/>
              </a:ext>
            </a:extLst>
          </p:cNvPr>
          <p:cNvGrpSpPr/>
          <p:nvPr/>
        </p:nvGrpSpPr>
        <p:grpSpPr>
          <a:xfrm>
            <a:off x="3309539" y="4262452"/>
            <a:ext cx="4653361" cy="585612"/>
            <a:chOff x="3309539" y="4262452"/>
            <a:chExt cx="4653361" cy="585612"/>
          </a:xfrm>
        </p:grpSpPr>
        <p:sp>
          <p:nvSpPr>
            <p:cNvPr id="32" name="TextBox 23">
              <a:extLst>
                <a:ext uri="{FF2B5EF4-FFF2-40B4-BE49-F238E27FC236}">
                  <a16:creationId xmlns="" xmlns:a16="http://schemas.microsoft.com/office/drawing/2014/main" id="{C160978B-DB99-43F2-B07A-E8D8F867B7B1}"/>
                </a:ext>
              </a:extLst>
            </p:cNvPr>
            <p:cNvSpPr txBox="1">
              <a:spLocks noChangeArrowheads="1"/>
            </p:cNvSpPr>
            <p:nvPr/>
          </p:nvSpPr>
          <p:spPr bwMode="auto">
            <a:xfrm>
              <a:off x="3309539" y="4344552"/>
              <a:ext cx="44977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r>
                <a:rPr lang="zh-CN" altLang="en-US" b="1" dirty="0">
                  <a:solidFill>
                    <a:schemeClr val="accent1"/>
                  </a:solidFill>
                  <a:latin typeface="微软雅黑" panose="020B0503020204020204" pitchFamily="34" charset="-122"/>
                  <a:ea typeface="微软雅黑" panose="020B0503020204020204" pitchFamily="34" charset="-122"/>
                </a:rPr>
                <a:t>科学立法、民主立法、依法立法</a:t>
              </a:r>
            </a:p>
          </p:txBody>
        </p:sp>
        <p:sp>
          <p:nvSpPr>
            <p:cNvPr id="33" name="矩形 32">
              <a:extLst>
                <a:ext uri="{FF2B5EF4-FFF2-40B4-BE49-F238E27FC236}">
                  <a16:creationId xmlns="" xmlns:a16="http://schemas.microsoft.com/office/drawing/2014/main" id="{D9545C0E-C7CD-462F-AF55-B5B5415D3068}"/>
                </a:ext>
              </a:extLst>
            </p:cNvPr>
            <p:cNvSpPr/>
            <p:nvPr/>
          </p:nvSpPr>
          <p:spPr>
            <a:xfrm>
              <a:off x="3309539" y="4262452"/>
              <a:ext cx="4653361" cy="585612"/>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a:extLst>
              <a:ext uri="{FF2B5EF4-FFF2-40B4-BE49-F238E27FC236}">
                <a16:creationId xmlns="" xmlns:a16="http://schemas.microsoft.com/office/drawing/2014/main" id="{98456A65-6773-46D1-BBCC-11C57831FD94}"/>
              </a:ext>
            </a:extLst>
          </p:cNvPr>
          <p:cNvGrpSpPr/>
          <p:nvPr/>
        </p:nvGrpSpPr>
        <p:grpSpPr>
          <a:xfrm>
            <a:off x="1235573" y="1705499"/>
            <a:ext cx="1245010" cy="585612"/>
            <a:chOff x="845047" y="1564552"/>
            <a:chExt cx="1245010" cy="585612"/>
          </a:xfrm>
        </p:grpSpPr>
        <p:sp>
          <p:nvSpPr>
            <p:cNvPr id="35" name="矩形 34">
              <a:extLst>
                <a:ext uri="{FF2B5EF4-FFF2-40B4-BE49-F238E27FC236}">
                  <a16:creationId xmlns="" xmlns:a16="http://schemas.microsoft.com/office/drawing/2014/main" id="{D57E7A04-3E03-450E-A398-27FA89932AD4}"/>
                </a:ext>
              </a:extLst>
            </p:cNvPr>
            <p:cNvSpPr/>
            <p:nvPr/>
          </p:nvSpPr>
          <p:spPr>
            <a:xfrm>
              <a:off x="845047" y="1564552"/>
              <a:ext cx="1245010" cy="5856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a:extLst>
                <a:ext uri="{FF2B5EF4-FFF2-40B4-BE49-F238E27FC236}">
                  <a16:creationId xmlns="" xmlns:a16="http://schemas.microsoft.com/office/drawing/2014/main" id="{A7F2FB69-EA16-495E-A296-527E65CF2560}"/>
                </a:ext>
              </a:extLst>
            </p:cNvPr>
            <p:cNvSpPr/>
            <p:nvPr/>
          </p:nvSpPr>
          <p:spPr>
            <a:xfrm>
              <a:off x="947101" y="1687219"/>
              <a:ext cx="1040903" cy="369332"/>
            </a:xfrm>
            <a:prstGeom prst="rect">
              <a:avLst/>
            </a:prstGeom>
          </p:spPr>
          <p:txBody>
            <a:bodyPr wrap="square">
              <a:spAutoFit/>
            </a:bodyPr>
            <a:lstStyle/>
            <a:p>
              <a:pPr algn="ctr">
                <a:defRPr/>
              </a:pPr>
              <a:r>
                <a:rPr lang="zh-CN" altLang="en-US" b="1" noProof="1" smtClean="0">
                  <a:solidFill>
                    <a:schemeClr val="bg1"/>
                  </a:solidFill>
                </a:rPr>
                <a:t>坚持</a:t>
              </a:r>
              <a:endParaRPr lang="zh-CN" altLang="en-US" b="1" noProof="1">
                <a:solidFill>
                  <a:schemeClr val="bg1"/>
                </a:solidFill>
              </a:endParaRPr>
            </a:p>
          </p:txBody>
        </p:sp>
      </p:grpSp>
      <p:sp>
        <p:nvSpPr>
          <p:cNvPr id="38" name="矩形 37">
            <a:extLst>
              <a:ext uri="{FF2B5EF4-FFF2-40B4-BE49-F238E27FC236}">
                <a16:creationId xmlns="" xmlns:a16="http://schemas.microsoft.com/office/drawing/2014/main" id="{AB603F17-6A41-4255-A40B-0AC50D6A8B5B}"/>
              </a:ext>
            </a:extLst>
          </p:cNvPr>
          <p:cNvSpPr/>
          <p:nvPr/>
        </p:nvSpPr>
        <p:spPr>
          <a:xfrm>
            <a:off x="1235573" y="2561329"/>
            <a:ext cx="1245010" cy="5856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a:extLst>
              <a:ext uri="{FF2B5EF4-FFF2-40B4-BE49-F238E27FC236}">
                <a16:creationId xmlns="" xmlns:a16="http://schemas.microsoft.com/office/drawing/2014/main" id="{D8A56BBD-0B3B-49E4-B1B1-2C06B006AAB2}"/>
              </a:ext>
            </a:extLst>
          </p:cNvPr>
          <p:cNvSpPr/>
          <p:nvPr/>
        </p:nvSpPr>
        <p:spPr>
          <a:xfrm>
            <a:off x="1235573" y="3417159"/>
            <a:ext cx="1245010" cy="5856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a:extLst>
              <a:ext uri="{FF2B5EF4-FFF2-40B4-BE49-F238E27FC236}">
                <a16:creationId xmlns="" xmlns:a16="http://schemas.microsoft.com/office/drawing/2014/main" id="{2625F4DE-AEE5-4FE2-B86E-C7DC2B451907}"/>
              </a:ext>
            </a:extLst>
          </p:cNvPr>
          <p:cNvSpPr/>
          <p:nvPr/>
        </p:nvSpPr>
        <p:spPr>
          <a:xfrm>
            <a:off x="1235573" y="4272988"/>
            <a:ext cx="1245010" cy="5856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a:extLst>
              <a:ext uri="{FF2B5EF4-FFF2-40B4-BE49-F238E27FC236}">
                <a16:creationId xmlns="" xmlns:a16="http://schemas.microsoft.com/office/drawing/2014/main" id="{A7F2FB69-EA16-495E-A296-527E65CF2560}"/>
              </a:ext>
            </a:extLst>
          </p:cNvPr>
          <p:cNvSpPr/>
          <p:nvPr/>
        </p:nvSpPr>
        <p:spPr>
          <a:xfrm>
            <a:off x="1337627" y="2669469"/>
            <a:ext cx="1040903" cy="369332"/>
          </a:xfrm>
          <a:prstGeom prst="rect">
            <a:avLst/>
          </a:prstGeom>
        </p:spPr>
        <p:txBody>
          <a:bodyPr wrap="square">
            <a:spAutoFit/>
          </a:bodyPr>
          <a:lstStyle/>
          <a:p>
            <a:pPr algn="ctr">
              <a:defRPr/>
            </a:pPr>
            <a:r>
              <a:rPr lang="zh-CN" altLang="en-US" b="1" noProof="1" smtClean="0">
                <a:solidFill>
                  <a:schemeClr val="bg1"/>
                </a:solidFill>
              </a:rPr>
              <a:t>坚持</a:t>
            </a:r>
            <a:endParaRPr lang="zh-CN" altLang="en-US" b="1" noProof="1">
              <a:solidFill>
                <a:schemeClr val="bg1"/>
              </a:solidFill>
            </a:endParaRPr>
          </a:p>
        </p:txBody>
      </p:sp>
      <p:sp>
        <p:nvSpPr>
          <p:cNvPr id="47" name="矩形 46">
            <a:extLst>
              <a:ext uri="{FF2B5EF4-FFF2-40B4-BE49-F238E27FC236}">
                <a16:creationId xmlns="" xmlns:a16="http://schemas.microsoft.com/office/drawing/2014/main" id="{A7F2FB69-EA16-495E-A296-527E65CF2560}"/>
              </a:ext>
            </a:extLst>
          </p:cNvPr>
          <p:cNvSpPr/>
          <p:nvPr/>
        </p:nvSpPr>
        <p:spPr>
          <a:xfrm>
            <a:off x="1337627" y="3518275"/>
            <a:ext cx="1040903" cy="369332"/>
          </a:xfrm>
          <a:prstGeom prst="rect">
            <a:avLst/>
          </a:prstGeom>
        </p:spPr>
        <p:txBody>
          <a:bodyPr wrap="square">
            <a:spAutoFit/>
          </a:bodyPr>
          <a:lstStyle/>
          <a:p>
            <a:pPr algn="ctr">
              <a:defRPr/>
            </a:pPr>
            <a:r>
              <a:rPr lang="zh-CN" altLang="en-US" b="1" noProof="1" smtClean="0">
                <a:solidFill>
                  <a:schemeClr val="bg1"/>
                </a:solidFill>
              </a:rPr>
              <a:t>坚持</a:t>
            </a:r>
            <a:endParaRPr lang="zh-CN" altLang="en-US" b="1" noProof="1">
              <a:solidFill>
                <a:schemeClr val="bg1"/>
              </a:solidFill>
            </a:endParaRPr>
          </a:p>
        </p:txBody>
      </p:sp>
      <p:sp>
        <p:nvSpPr>
          <p:cNvPr id="48" name="矩形 47">
            <a:extLst>
              <a:ext uri="{FF2B5EF4-FFF2-40B4-BE49-F238E27FC236}">
                <a16:creationId xmlns="" xmlns:a16="http://schemas.microsoft.com/office/drawing/2014/main" id="{A7F2FB69-EA16-495E-A296-527E65CF2560}"/>
              </a:ext>
            </a:extLst>
          </p:cNvPr>
          <p:cNvSpPr/>
          <p:nvPr/>
        </p:nvSpPr>
        <p:spPr>
          <a:xfrm>
            <a:off x="1337627" y="4381128"/>
            <a:ext cx="1040903" cy="369332"/>
          </a:xfrm>
          <a:prstGeom prst="rect">
            <a:avLst/>
          </a:prstGeom>
        </p:spPr>
        <p:txBody>
          <a:bodyPr wrap="square">
            <a:spAutoFit/>
          </a:bodyPr>
          <a:lstStyle/>
          <a:p>
            <a:pPr algn="ctr">
              <a:defRPr/>
            </a:pPr>
            <a:r>
              <a:rPr lang="zh-CN" altLang="en-US" b="1" noProof="1" smtClean="0">
                <a:solidFill>
                  <a:schemeClr val="bg1"/>
                </a:solidFill>
              </a:rPr>
              <a:t>坚持</a:t>
            </a:r>
            <a:endParaRPr lang="zh-CN" altLang="en-US" b="1" noProof="1">
              <a:solidFill>
                <a:schemeClr val="bg1"/>
              </a:solidFill>
            </a:endParaRPr>
          </a:p>
        </p:txBody>
      </p:sp>
    </p:spTree>
    <p:extLst>
      <p:ext uri="{BB962C8B-B14F-4D97-AF65-F5344CB8AC3E}">
        <p14:creationId xmlns:p14="http://schemas.microsoft.com/office/powerpoint/2010/main" val="82000017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iterate type="lt">
                                    <p:tmPct val="5882"/>
                                  </p:iterate>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p:tgtEl>
                                          <p:spTgt spid="22"/>
                                        </p:tgtEl>
                                        <p:attrNameLst>
                                          <p:attrName>ppt_y</p:attrName>
                                        </p:attrNameLst>
                                      </p:cBhvr>
                                      <p:tavLst>
                                        <p:tav tm="0">
                                          <p:val>
                                            <p:strVal val="#ppt_y+#ppt_h*1.125000"/>
                                          </p:val>
                                        </p:tav>
                                        <p:tav tm="100000">
                                          <p:val>
                                            <p:strVal val="#ppt_y"/>
                                          </p:val>
                                        </p:tav>
                                      </p:tavLst>
                                    </p:anim>
                                    <p:animEffect transition="in" filter="wipe(up)">
                                      <p:cBhvr>
                                        <p:cTn id="13" dur="500"/>
                                        <p:tgtEl>
                                          <p:spTgt spid="22"/>
                                        </p:tgtEl>
                                      </p:cBhvr>
                                    </p:animEffect>
                                  </p:childTnLst>
                                </p:cTn>
                              </p:par>
                            </p:childTnLst>
                          </p:cTn>
                        </p:par>
                        <p:par>
                          <p:cTn id="14" fill="hold">
                            <p:stCondLst>
                              <p:cond delay="1265"/>
                            </p:stCondLst>
                            <p:childTnLst>
                              <p:par>
                                <p:cTn id="15" presetID="2" presetClass="entr" presetSubtype="12"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0-#ppt_w/2"/>
                                          </p:val>
                                        </p:tav>
                                        <p:tav tm="100000">
                                          <p:val>
                                            <p:strVal val="#ppt_x"/>
                                          </p:val>
                                        </p:tav>
                                      </p:tavLst>
                                    </p:anim>
                                    <p:anim calcmode="lin" valueType="num">
                                      <p:cBhvr additive="base">
                                        <p:cTn id="18" dur="500" fill="hold"/>
                                        <p:tgtEl>
                                          <p:spTgt spid="34"/>
                                        </p:tgtEl>
                                        <p:attrNameLst>
                                          <p:attrName>ppt_y</p:attrName>
                                        </p:attrNameLst>
                                      </p:cBhvr>
                                      <p:tavLst>
                                        <p:tav tm="0">
                                          <p:val>
                                            <p:strVal val="1+#ppt_h/2"/>
                                          </p:val>
                                        </p:tav>
                                        <p:tav tm="100000">
                                          <p:val>
                                            <p:strVal val="#ppt_y"/>
                                          </p:val>
                                        </p:tav>
                                      </p:tavLst>
                                    </p:anim>
                                  </p:childTnLst>
                                </p:cTn>
                              </p:par>
                            </p:childTnLst>
                          </p:cTn>
                        </p:par>
                        <p:par>
                          <p:cTn id="19" fill="hold">
                            <p:stCondLst>
                              <p:cond delay="1765"/>
                            </p:stCondLst>
                            <p:childTnLst>
                              <p:par>
                                <p:cTn id="20" presetID="12" presetClass="entr" presetSubtype="8"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p:tgtEl>
                                          <p:spTgt spid="11"/>
                                        </p:tgtEl>
                                        <p:attrNameLst>
                                          <p:attrName>ppt_x</p:attrName>
                                        </p:attrNameLst>
                                      </p:cBhvr>
                                      <p:tavLst>
                                        <p:tav tm="0">
                                          <p:val>
                                            <p:strVal val="#ppt_x-#ppt_w*1.125000"/>
                                          </p:val>
                                        </p:tav>
                                        <p:tav tm="100000">
                                          <p:val>
                                            <p:strVal val="#ppt_x"/>
                                          </p:val>
                                        </p:tav>
                                      </p:tavLst>
                                    </p:anim>
                                    <p:animEffect transition="in" filter="wipe(right)">
                                      <p:cBhvr>
                                        <p:cTn id="23" dur="500"/>
                                        <p:tgtEl>
                                          <p:spTgt spid="11"/>
                                        </p:tgtEl>
                                      </p:cBhvr>
                                    </p:animEffect>
                                  </p:childTnLst>
                                </p:cTn>
                              </p:par>
                            </p:childTnLst>
                          </p:cTn>
                        </p:par>
                        <p:par>
                          <p:cTn id="24" fill="hold">
                            <p:stCondLst>
                              <p:cond delay="2265"/>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2765"/>
                            </p:stCondLst>
                            <p:childTnLst>
                              <p:par>
                                <p:cTn id="30" presetID="12" presetClass="entr" presetSubtype="8"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p:tgtEl>
                                          <p:spTgt spid="12"/>
                                        </p:tgtEl>
                                        <p:attrNameLst>
                                          <p:attrName>ppt_x</p:attrName>
                                        </p:attrNameLst>
                                      </p:cBhvr>
                                      <p:tavLst>
                                        <p:tav tm="0">
                                          <p:val>
                                            <p:strVal val="#ppt_x-#ppt_w*1.125000"/>
                                          </p:val>
                                        </p:tav>
                                        <p:tav tm="100000">
                                          <p:val>
                                            <p:strVal val="#ppt_x"/>
                                          </p:val>
                                        </p:tav>
                                      </p:tavLst>
                                    </p:anim>
                                    <p:animEffect transition="in" filter="wipe(right)">
                                      <p:cBhvr>
                                        <p:cTn id="33" dur="500"/>
                                        <p:tgtEl>
                                          <p:spTgt spid="12"/>
                                        </p:tgtEl>
                                      </p:cBhvr>
                                    </p:animEffect>
                                  </p:childTnLst>
                                </p:cTn>
                              </p:par>
                            </p:childTnLst>
                          </p:cTn>
                        </p:par>
                        <p:par>
                          <p:cTn id="34" fill="hold">
                            <p:stCondLst>
                              <p:cond delay="3265"/>
                            </p:stCondLst>
                            <p:childTnLst>
                              <p:par>
                                <p:cTn id="35" presetID="2" presetClass="entr" presetSubtype="2"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childTnLst>
                          </p:cTn>
                        </p:par>
                        <p:par>
                          <p:cTn id="39" fill="hold">
                            <p:stCondLst>
                              <p:cond delay="3765"/>
                            </p:stCondLst>
                            <p:childTnLst>
                              <p:par>
                                <p:cTn id="40" presetID="12" presetClass="entr" presetSubtype="8"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p:tgtEl>
                                          <p:spTgt spid="13"/>
                                        </p:tgtEl>
                                        <p:attrNameLst>
                                          <p:attrName>ppt_x</p:attrName>
                                        </p:attrNameLst>
                                      </p:cBhvr>
                                      <p:tavLst>
                                        <p:tav tm="0">
                                          <p:val>
                                            <p:strVal val="#ppt_x-#ppt_w*1.125000"/>
                                          </p:val>
                                        </p:tav>
                                        <p:tav tm="100000">
                                          <p:val>
                                            <p:strVal val="#ppt_x"/>
                                          </p:val>
                                        </p:tav>
                                      </p:tavLst>
                                    </p:anim>
                                    <p:animEffect transition="in" filter="wipe(right)">
                                      <p:cBhvr>
                                        <p:cTn id="43" dur="500"/>
                                        <p:tgtEl>
                                          <p:spTgt spid="13"/>
                                        </p:tgtEl>
                                      </p:cBhvr>
                                    </p:animEffect>
                                  </p:childTnLst>
                                </p:cTn>
                              </p:par>
                            </p:childTnLst>
                          </p:cTn>
                        </p:par>
                        <p:par>
                          <p:cTn id="44" fill="hold">
                            <p:stCondLst>
                              <p:cond delay="4265"/>
                            </p:stCondLst>
                            <p:childTnLst>
                              <p:par>
                                <p:cTn id="45" presetID="2" presetClass="entr" presetSubtype="2" fill="hold"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1+#ppt_w/2"/>
                                          </p:val>
                                        </p:tav>
                                        <p:tav tm="100000">
                                          <p:val>
                                            <p:strVal val="#ppt_x"/>
                                          </p:val>
                                        </p:tav>
                                      </p:tavLst>
                                    </p:anim>
                                    <p:anim calcmode="lin" valueType="num">
                                      <p:cBhvr additive="base">
                                        <p:cTn id="48" dur="500" fill="hold"/>
                                        <p:tgtEl>
                                          <p:spTgt spid="27"/>
                                        </p:tgtEl>
                                        <p:attrNameLst>
                                          <p:attrName>ppt_y</p:attrName>
                                        </p:attrNameLst>
                                      </p:cBhvr>
                                      <p:tavLst>
                                        <p:tav tm="0">
                                          <p:val>
                                            <p:strVal val="#ppt_y"/>
                                          </p:val>
                                        </p:tav>
                                        <p:tav tm="100000">
                                          <p:val>
                                            <p:strVal val="#ppt_y"/>
                                          </p:val>
                                        </p:tav>
                                      </p:tavLst>
                                    </p:anim>
                                  </p:childTnLst>
                                </p:cTn>
                              </p:par>
                            </p:childTnLst>
                          </p:cTn>
                        </p:par>
                        <p:par>
                          <p:cTn id="49" fill="hold">
                            <p:stCondLst>
                              <p:cond delay="4765"/>
                            </p:stCondLst>
                            <p:childTnLst>
                              <p:par>
                                <p:cTn id="50" presetID="1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p:tgtEl>
                                          <p:spTgt spid="14"/>
                                        </p:tgtEl>
                                        <p:attrNameLst>
                                          <p:attrName>ppt_x</p:attrName>
                                        </p:attrNameLst>
                                      </p:cBhvr>
                                      <p:tavLst>
                                        <p:tav tm="0">
                                          <p:val>
                                            <p:strVal val="#ppt_x-#ppt_w*1.125000"/>
                                          </p:val>
                                        </p:tav>
                                        <p:tav tm="100000">
                                          <p:val>
                                            <p:strVal val="#ppt_x"/>
                                          </p:val>
                                        </p:tav>
                                      </p:tavLst>
                                    </p:anim>
                                    <p:animEffect transition="in" filter="wipe(right)">
                                      <p:cBhvr>
                                        <p:cTn id="53" dur="500"/>
                                        <p:tgtEl>
                                          <p:spTgt spid="14"/>
                                        </p:tgtEl>
                                      </p:cBhvr>
                                    </p:animEffect>
                                  </p:childTnLst>
                                </p:cTn>
                              </p:par>
                            </p:childTnLst>
                          </p:cTn>
                        </p:par>
                        <p:par>
                          <p:cTn id="54" fill="hold">
                            <p:stCondLst>
                              <p:cond delay="5265"/>
                            </p:stCondLst>
                            <p:childTnLst>
                              <p:par>
                                <p:cTn id="55" presetID="2" presetClass="entr" presetSubtype="2" fill="hold" nodeType="after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additive="base">
                                        <p:cTn id="57" dur="500" fill="hold"/>
                                        <p:tgtEl>
                                          <p:spTgt spid="31"/>
                                        </p:tgtEl>
                                        <p:attrNameLst>
                                          <p:attrName>ppt_x</p:attrName>
                                        </p:attrNameLst>
                                      </p:cBhvr>
                                      <p:tavLst>
                                        <p:tav tm="0">
                                          <p:val>
                                            <p:strVal val="1+#ppt_w/2"/>
                                          </p:val>
                                        </p:tav>
                                        <p:tav tm="100000">
                                          <p:val>
                                            <p:strVal val="#ppt_x"/>
                                          </p:val>
                                        </p:tav>
                                      </p:tavLst>
                                    </p:anim>
                                    <p:anim calcmode="lin" valueType="num">
                                      <p:cBhvr additive="base">
                                        <p:cTn id="58"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1" grpId="0" animBg="1"/>
      <p:bldP spid="12" grpId="0" animBg="1"/>
      <p:bldP spid="13"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645D6B07-1F06-433D-901E-C2721DF57F8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61" t="-726" r="3168" b="2851"/>
          <a:stretch/>
        </p:blipFill>
        <p:spPr>
          <a:xfrm>
            <a:off x="0" y="998196"/>
            <a:ext cx="9144000" cy="4145304"/>
          </a:xfrm>
          <a:prstGeom prst="rect">
            <a:avLst/>
          </a:prstGeom>
        </p:spPr>
      </p:pic>
      <p:sp>
        <p:nvSpPr>
          <p:cNvPr id="8" name="文本框 7">
            <a:extLst>
              <a:ext uri="{FF2B5EF4-FFF2-40B4-BE49-F238E27FC236}">
                <a16:creationId xmlns="" xmlns:a16="http://schemas.microsoft.com/office/drawing/2014/main" id="{691DC3B8-182E-49D6-A08F-BE940CC676CD}"/>
              </a:ext>
            </a:extLst>
          </p:cNvPr>
          <p:cNvSpPr txBox="1"/>
          <p:nvPr/>
        </p:nvSpPr>
        <p:spPr>
          <a:xfrm>
            <a:off x="2506890" y="1791231"/>
            <a:ext cx="3647152" cy="553998"/>
          </a:xfrm>
          <a:prstGeom prst="rect">
            <a:avLst/>
          </a:prstGeom>
          <a:noFill/>
        </p:spPr>
        <p:txBody>
          <a:bodyPr wrap="none" rtlCol="0">
            <a:spAutoFit/>
          </a:bodyPr>
          <a:lstStyle/>
          <a:p>
            <a:pPr algn="ctr"/>
            <a:r>
              <a:rPr lang="en-US" altLang="zh-CN" sz="3000" b="1" dirty="0" smtClean="0">
                <a:latin typeface="+mj-ea"/>
                <a:ea typeface="+mj-ea"/>
              </a:rPr>
              <a:t>《</a:t>
            </a:r>
            <a:r>
              <a:rPr lang="zh-CN" altLang="en-US" sz="3000" b="1" dirty="0">
                <a:latin typeface="+mj-ea"/>
                <a:ea typeface="+mj-ea"/>
              </a:rPr>
              <a:t>监察法</a:t>
            </a:r>
            <a:r>
              <a:rPr lang="en-US" altLang="zh-CN" sz="3000" b="1" dirty="0" smtClean="0">
                <a:latin typeface="+mj-ea"/>
                <a:ea typeface="+mj-ea"/>
              </a:rPr>
              <a:t>》</a:t>
            </a:r>
            <a:r>
              <a:rPr lang="zh-CN" altLang="en-US" sz="3000" b="1" dirty="0" smtClean="0">
                <a:latin typeface="+mj-ea"/>
                <a:ea typeface="+mj-ea"/>
              </a:rPr>
              <a:t>主要内容</a:t>
            </a:r>
            <a:endParaRPr lang="zh-CN" altLang="en-US" sz="3000" b="1" dirty="0">
              <a:latin typeface="+mj-ea"/>
              <a:ea typeface="+mj-ea"/>
            </a:endParaRPr>
          </a:p>
        </p:txBody>
      </p:sp>
      <p:pic>
        <p:nvPicPr>
          <p:cNvPr id="9" name="图片 8">
            <a:extLst>
              <a:ext uri="{FF2B5EF4-FFF2-40B4-BE49-F238E27FC236}">
                <a16:creationId xmlns="" xmlns:a16="http://schemas.microsoft.com/office/drawing/2014/main" id="{01D042CD-A4E9-4BD0-8543-D00FE5DDA8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488" y="485722"/>
            <a:ext cx="1036086" cy="1024947"/>
          </a:xfrm>
          <a:prstGeom prst="rect">
            <a:avLst/>
          </a:prstGeom>
        </p:spPr>
      </p:pic>
    </p:spTree>
    <p:extLst>
      <p:ext uri="{BB962C8B-B14F-4D97-AF65-F5344CB8AC3E}">
        <p14:creationId xmlns:p14="http://schemas.microsoft.com/office/powerpoint/2010/main" val="248092530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750"/>
                                        <p:tgtEl>
                                          <p:spTgt spid="7"/>
                                        </p:tgtEl>
                                      </p:cBhvr>
                                    </p:animEffect>
                                  </p:childTnLst>
                                </p:cTn>
                              </p:par>
                            </p:childTnLst>
                          </p:cTn>
                        </p:par>
                        <p:par>
                          <p:cTn id="8" fill="hold">
                            <p:stCondLst>
                              <p:cond delay="750"/>
                            </p:stCondLst>
                            <p:childTnLst>
                              <p:par>
                                <p:cTn id="9" presetID="52"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Scale>
                                      <p:cBhvr>
                                        <p:cTn id="11" dur="75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750" decel="50000" fill="hold">
                                          <p:stCondLst>
                                            <p:cond delay="0"/>
                                          </p:stCondLst>
                                        </p:cTn>
                                        <p:tgtEl>
                                          <p:spTgt spid="9"/>
                                        </p:tgtEl>
                                        <p:attrNameLst>
                                          <p:attrName>ppt_x</p:attrName>
                                          <p:attrName>ppt_y</p:attrName>
                                        </p:attrNameLst>
                                      </p:cBhvr>
                                    </p:animMotion>
                                    <p:animEffect transition="in" filter="fade">
                                      <p:cBhvr>
                                        <p:cTn id="13" dur="750"/>
                                        <p:tgtEl>
                                          <p:spTgt spid="9"/>
                                        </p:tgtEl>
                                      </p:cBhvr>
                                    </p:animEffect>
                                  </p:childTnLst>
                                </p:cTn>
                              </p:par>
                            </p:childTnLst>
                          </p:cTn>
                        </p:par>
                        <p:par>
                          <p:cTn id="14" fill="hold">
                            <p:stCondLst>
                              <p:cond delay="1500"/>
                            </p:stCondLst>
                            <p:childTnLst>
                              <p:par>
                                <p:cTn id="15" presetID="12" presetClass="entr" presetSubtype="4" fill="hold" grpId="0" nodeType="afterEffect">
                                  <p:stCondLst>
                                    <p:cond delay="0"/>
                                  </p:stCondLst>
                                  <p:iterate type="lt">
                                    <p:tmPct val="10000"/>
                                  </p:iterate>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p:tgtEl>
                                          <p:spTgt spid="8"/>
                                        </p:tgtEl>
                                        <p:attrNameLst>
                                          <p:attrName>ppt_y</p:attrName>
                                        </p:attrNameLst>
                                      </p:cBhvr>
                                      <p:tavLst>
                                        <p:tav tm="0">
                                          <p:val>
                                            <p:strVal val="#ppt_y+#ppt_h*1.125000"/>
                                          </p:val>
                                        </p:tav>
                                        <p:tav tm="100000">
                                          <p:val>
                                            <p:strVal val="#ppt_y"/>
                                          </p:val>
                                        </p:tav>
                                      </p:tavLst>
                                    </p:anim>
                                    <p:animEffect transition="in" filter="wipe(up)">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 xmlns:a16="http://schemas.microsoft.com/office/drawing/2014/main" id="{7084A84C-5203-4A7A-A6E5-D93CEACC834F}"/>
              </a:ext>
            </a:extLst>
          </p:cNvPr>
          <p:cNvSpPr/>
          <p:nvPr/>
        </p:nvSpPr>
        <p:spPr>
          <a:xfrm>
            <a:off x="713694" y="159932"/>
            <a:ext cx="2954655" cy="461665"/>
          </a:xfrm>
          <a:prstGeom prst="rect">
            <a:avLst/>
          </a:prstGeom>
        </p:spPr>
        <p:txBody>
          <a:bodyPr wrap="none">
            <a:spAutoFit/>
          </a:bodyPr>
          <a:lstStyle/>
          <a:p>
            <a:r>
              <a:rPr lang="en-US" altLang="zh-CN" sz="2400" b="1" dirty="0" smtClean="0">
                <a:latin typeface="+mj-ea"/>
                <a:ea typeface="+mj-ea"/>
              </a:rPr>
              <a:t>《</a:t>
            </a:r>
            <a:r>
              <a:rPr lang="zh-CN" altLang="en-US" sz="2400" b="1" dirty="0" smtClean="0">
                <a:latin typeface="+mj-ea"/>
                <a:ea typeface="+mj-ea"/>
              </a:rPr>
              <a:t>监察法</a:t>
            </a:r>
            <a:r>
              <a:rPr lang="en-US" altLang="zh-CN" sz="2400" b="1" dirty="0" smtClean="0">
                <a:latin typeface="+mj-ea"/>
                <a:ea typeface="+mj-ea"/>
              </a:rPr>
              <a:t>》</a:t>
            </a:r>
            <a:r>
              <a:rPr lang="zh-CN" altLang="en-US" sz="2400" b="1" dirty="0" smtClean="0">
                <a:latin typeface="+mj-ea"/>
                <a:ea typeface="+mj-ea"/>
              </a:rPr>
              <a:t>主要内容</a:t>
            </a:r>
            <a:endParaRPr lang="zh-CN" altLang="en-US" sz="2400" b="1" dirty="0">
              <a:latin typeface="+mj-ea"/>
              <a:ea typeface="+mj-ea"/>
            </a:endParaRPr>
          </a:p>
        </p:txBody>
      </p:sp>
      <p:sp>
        <p:nvSpPr>
          <p:cNvPr id="17" name="矩形 10">
            <a:extLst>
              <a:ext uri="{FF2B5EF4-FFF2-40B4-BE49-F238E27FC236}">
                <a16:creationId xmlns="" xmlns:a16="http://schemas.microsoft.com/office/drawing/2014/main" id="{3F91AEF0-274E-43A2-B897-27785504FFFB}"/>
              </a:ext>
            </a:extLst>
          </p:cNvPr>
          <p:cNvSpPr>
            <a:spLocks noChangeArrowheads="1"/>
          </p:cNvSpPr>
          <p:nvPr/>
        </p:nvSpPr>
        <p:spPr bwMode="auto">
          <a:xfrm>
            <a:off x="4339544" y="1346954"/>
            <a:ext cx="41948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1" dirty="0" smtClean="0">
                <a:latin typeface="微软雅黑" panose="020B0503020204020204" pitchFamily="34" charset="-122"/>
                <a:ea typeface="微软雅黑" panose="020B0503020204020204" pitchFamily="34" charset="-122"/>
              </a:rPr>
              <a:t>第一章  </a:t>
            </a:r>
            <a:r>
              <a:rPr lang="zh-CN" altLang="en-US" sz="1600" b="1" dirty="0" smtClean="0">
                <a:solidFill>
                  <a:srgbClr val="B80B09"/>
                </a:solidFill>
                <a:latin typeface="微软雅黑" panose="020B0503020204020204" pitchFamily="34" charset="-122"/>
                <a:ea typeface="微软雅黑" panose="020B0503020204020204" pitchFamily="34" charset="-122"/>
              </a:rPr>
              <a:t>总则</a:t>
            </a:r>
            <a:endParaRPr lang="zh-CN" altLang="en-US" sz="1600" b="1" dirty="0">
              <a:solidFill>
                <a:srgbClr val="B80B09"/>
              </a:solidFill>
              <a:latin typeface="微软雅黑" panose="020B0503020204020204" pitchFamily="34" charset="-122"/>
              <a:ea typeface="微软雅黑" panose="020B0503020204020204" pitchFamily="34" charset="-122"/>
            </a:endParaRPr>
          </a:p>
        </p:txBody>
      </p:sp>
      <p:sp>
        <p:nvSpPr>
          <p:cNvPr id="18" name="矩形 11">
            <a:extLst>
              <a:ext uri="{FF2B5EF4-FFF2-40B4-BE49-F238E27FC236}">
                <a16:creationId xmlns="" xmlns:a16="http://schemas.microsoft.com/office/drawing/2014/main" id="{79FDABF7-8317-4B2A-BBAA-02306010C47D}"/>
              </a:ext>
            </a:extLst>
          </p:cNvPr>
          <p:cNvSpPr>
            <a:spLocks noChangeArrowheads="1"/>
          </p:cNvSpPr>
          <p:nvPr/>
        </p:nvSpPr>
        <p:spPr bwMode="auto">
          <a:xfrm>
            <a:off x="4339544" y="4089404"/>
            <a:ext cx="41948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600" b="1" dirty="0">
                <a:latin typeface="微软雅黑" panose="020B0503020204020204" pitchFamily="34" charset="-122"/>
                <a:ea typeface="微软雅黑" panose="020B0503020204020204" pitchFamily="34" charset="-122"/>
              </a:rPr>
              <a:t>第八</a:t>
            </a:r>
            <a:r>
              <a:rPr lang="zh-CN" altLang="en-US" sz="1600" b="1" dirty="0" smtClean="0">
                <a:latin typeface="微软雅黑" panose="020B0503020204020204" pitchFamily="34" charset="-122"/>
                <a:ea typeface="微软雅黑" panose="020B0503020204020204" pitchFamily="34" charset="-122"/>
              </a:rPr>
              <a:t>章  </a:t>
            </a:r>
            <a:r>
              <a:rPr lang="zh-CN" altLang="en-US" sz="1600" b="1" dirty="0" smtClean="0">
                <a:solidFill>
                  <a:srgbClr val="C00000"/>
                </a:solidFill>
                <a:latin typeface="微软雅黑" panose="020B0503020204020204" pitchFamily="34" charset="-122"/>
                <a:ea typeface="微软雅黑" panose="020B0503020204020204" pitchFamily="34" charset="-122"/>
              </a:rPr>
              <a:t>法律责任</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20" name="矩形 12">
            <a:extLst>
              <a:ext uri="{FF2B5EF4-FFF2-40B4-BE49-F238E27FC236}">
                <a16:creationId xmlns="" xmlns:a16="http://schemas.microsoft.com/office/drawing/2014/main" id="{6AC80450-E17C-4C18-9CA5-F354E2EEDCE4}"/>
              </a:ext>
            </a:extLst>
          </p:cNvPr>
          <p:cNvSpPr>
            <a:spLocks noChangeArrowheads="1"/>
          </p:cNvSpPr>
          <p:nvPr/>
        </p:nvSpPr>
        <p:spPr bwMode="auto">
          <a:xfrm>
            <a:off x="4339544" y="1738733"/>
            <a:ext cx="41948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600" b="1" dirty="0">
                <a:latin typeface="微软雅黑" panose="020B0503020204020204" pitchFamily="34" charset="-122"/>
                <a:ea typeface="微软雅黑" panose="020B0503020204020204" pitchFamily="34" charset="-122"/>
              </a:rPr>
              <a:t>第二</a:t>
            </a:r>
            <a:r>
              <a:rPr lang="zh-CN" altLang="en-US" sz="1600" b="1" dirty="0" smtClean="0">
                <a:latin typeface="微软雅黑" panose="020B0503020204020204" pitchFamily="34" charset="-122"/>
                <a:ea typeface="微软雅黑" panose="020B0503020204020204" pitchFamily="34" charset="-122"/>
              </a:rPr>
              <a:t>章  </a:t>
            </a:r>
            <a:r>
              <a:rPr lang="zh-CN" altLang="en-US" sz="1600" b="1" dirty="0" smtClean="0">
                <a:solidFill>
                  <a:srgbClr val="C00000"/>
                </a:solidFill>
                <a:latin typeface="微软雅黑" panose="020B0503020204020204" pitchFamily="34" charset="-122"/>
                <a:ea typeface="微软雅黑" panose="020B0503020204020204" pitchFamily="34" charset="-122"/>
              </a:rPr>
              <a:t>监察</a:t>
            </a:r>
            <a:r>
              <a:rPr lang="zh-CN" altLang="en-US" sz="1600" b="1" dirty="0">
                <a:solidFill>
                  <a:srgbClr val="C00000"/>
                </a:solidFill>
                <a:latin typeface="微软雅黑" panose="020B0503020204020204" pitchFamily="34" charset="-122"/>
                <a:ea typeface="微软雅黑" panose="020B0503020204020204" pitchFamily="34" charset="-122"/>
              </a:rPr>
              <a:t>机关及其职责</a:t>
            </a:r>
          </a:p>
        </p:txBody>
      </p:sp>
      <p:sp>
        <p:nvSpPr>
          <p:cNvPr id="21" name="矩形 13">
            <a:extLst>
              <a:ext uri="{FF2B5EF4-FFF2-40B4-BE49-F238E27FC236}">
                <a16:creationId xmlns="" xmlns:a16="http://schemas.microsoft.com/office/drawing/2014/main" id="{65A09946-6BBC-477C-8F76-B46E10898366}"/>
              </a:ext>
            </a:extLst>
          </p:cNvPr>
          <p:cNvSpPr>
            <a:spLocks noChangeArrowheads="1"/>
          </p:cNvSpPr>
          <p:nvPr/>
        </p:nvSpPr>
        <p:spPr bwMode="auto">
          <a:xfrm>
            <a:off x="4339544" y="2130512"/>
            <a:ext cx="41948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600" b="1" dirty="0">
                <a:latin typeface="微软雅黑" panose="020B0503020204020204" pitchFamily="34" charset="-122"/>
                <a:ea typeface="微软雅黑" panose="020B0503020204020204" pitchFamily="34" charset="-122"/>
              </a:rPr>
              <a:t>第三</a:t>
            </a:r>
            <a:r>
              <a:rPr lang="zh-CN" altLang="en-US" sz="1600" b="1" dirty="0" smtClean="0">
                <a:latin typeface="微软雅黑" panose="020B0503020204020204" pitchFamily="34" charset="-122"/>
                <a:ea typeface="微软雅黑" panose="020B0503020204020204" pitchFamily="34" charset="-122"/>
              </a:rPr>
              <a:t>章  </a:t>
            </a:r>
            <a:r>
              <a:rPr lang="zh-CN" altLang="en-US" sz="1600" b="1" dirty="0">
                <a:solidFill>
                  <a:srgbClr val="C00000"/>
                </a:solidFill>
                <a:latin typeface="微软雅黑" panose="020B0503020204020204" pitchFamily="34" charset="-122"/>
                <a:ea typeface="微软雅黑" panose="020B0503020204020204" pitchFamily="34" charset="-122"/>
              </a:rPr>
              <a:t>监察范围和管辖</a:t>
            </a:r>
          </a:p>
        </p:txBody>
      </p:sp>
      <p:sp>
        <p:nvSpPr>
          <p:cNvPr id="22" name="矩形 14">
            <a:extLst>
              <a:ext uri="{FF2B5EF4-FFF2-40B4-BE49-F238E27FC236}">
                <a16:creationId xmlns="" xmlns:a16="http://schemas.microsoft.com/office/drawing/2014/main" id="{640236C2-9970-4D45-B990-18F5F0533BB1}"/>
              </a:ext>
            </a:extLst>
          </p:cNvPr>
          <p:cNvSpPr>
            <a:spLocks noChangeArrowheads="1"/>
          </p:cNvSpPr>
          <p:nvPr/>
        </p:nvSpPr>
        <p:spPr bwMode="auto">
          <a:xfrm>
            <a:off x="4339544" y="2522291"/>
            <a:ext cx="41948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600" b="1" dirty="0">
                <a:latin typeface="微软雅黑" panose="020B0503020204020204" pitchFamily="34" charset="-122"/>
                <a:ea typeface="微软雅黑" panose="020B0503020204020204" pitchFamily="34" charset="-122"/>
              </a:rPr>
              <a:t>第四</a:t>
            </a:r>
            <a:r>
              <a:rPr lang="zh-CN" altLang="en-US" sz="1600" b="1" dirty="0" smtClean="0">
                <a:latin typeface="微软雅黑" panose="020B0503020204020204" pitchFamily="34" charset="-122"/>
                <a:ea typeface="微软雅黑" panose="020B0503020204020204" pitchFamily="34" charset="-122"/>
              </a:rPr>
              <a:t>章  </a:t>
            </a:r>
            <a:r>
              <a:rPr lang="zh-CN" altLang="en-US" sz="1600" b="1" dirty="0" smtClean="0">
                <a:solidFill>
                  <a:srgbClr val="C00000"/>
                </a:solidFill>
                <a:latin typeface="微软雅黑" panose="020B0503020204020204" pitchFamily="34" charset="-122"/>
                <a:ea typeface="微软雅黑" panose="020B0503020204020204" pitchFamily="34" charset="-122"/>
              </a:rPr>
              <a:t>监察</a:t>
            </a:r>
            <a:r>
              <a:rPr lang="zh-CN" altLang="en-US" sz="1600" b="1" dirty="0">
                <a:solidFill>
                  <a:srgbClr val="C00000"/>
                </a:solidFill>
                <a:latin typeface="微软雅黑" panose="020B0503020204020204" pitchFamily="34" charset="-122"/>
                <a:ea typeface="微软雅黑" panose="020B0503020204020204" pitchFamily="34" charset="-122"/>
              </a:rPr>
              <a:t>权限</a:t>
            </a:r>
          </a:p>
        </p:txBody>
      </p:sp>
      <p:sp>
        <p:nvSpPr>
          <p:cNvPr id="23" name="矩形 15">
            <a:extLst>
              <a:ext uri="{FF2B5EF4-FFF2-40B4-BE49-F238E27FC236}">
                <a16:creationId xmlns="" xmlns:a16="http://schemas.microsoft.com/office/drawing/2014/main" id="{369FDF93-7F72-45BD-B1A9-5D3628828A54}"/>
              </a:ext>
            </a:extLst>
          </p:cNvPr>
          <p:cNvSpPr>
            <a:spLocks noChangeArrowheads="1"/>
          </p:cNvSpPr>
          <p:nvPr/>
        </p:nvSpPr>
        <p:spPr bwMode="auto">
          <a:xfrm>
            <a:off x="4339544" y="2914070"/>
            <a:ext cx="41948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600" b="1" dirty="0">
                <a:latin typeface="微软雅黑" panose="020B0503020204020204" pitchFamily="34" charset="-122"/>
                <a:ea typeface="微软雅黑" panose="020B0503020204020204" pitchFamily="34" charset="-122"/>
              </a:rPr>
              <a:t>第五</a:t>
            </a:r>
            <a:r>
              <a:rPr lang="zh-CN" altLang="en-US" sz="1600" b="1" dirty="0" smtClean="0">
                <a:latin typeface="微软雅黑" panose="020B0503020204020204" pitchFamily="34" charset="-122"/>
                <a:ea typeface="微软雅黑" panose="020B0503020204020204" pitchFamily="34" charset="-122"/>
              </a:rPr>
              <a:t>章  </a:t>
            </a:r>
            <a:r>
              <a:rPr lang="zh-CN" altLang="en-US" sz="1600" b="1" dirty="0" smtClean="0">
                <a:solidFill>
                  <a:srgbClr val="C00000"/>
                </a:solidFill>
                <a:latin typeface="微软雅黑" panose="020B0503020204020204" pitchFamily="34" charset="-122"/>
                <a:ea typeface="微软雅黑" panose="020B0503020204020204" pitchFamily="34" charset="-122"/>
              </a:rPr>
              <a:t>监察</a:t>
            </a:r>
            <a:r>
              <a:rPr lang="zh-CN" altLang="en-US" sz="1600" b="1" dirty="0">
                <a:solidFill>
                  <a:srgbClr val="C00000"/>
                </a:solidFill>
                <a:latin typeface="微软雅黑" panose="020B0503020204020204" pitchFamily="34" charset="-122"/>
                <a:ea typeface="微软雅黑" panose="020B0503020204020204" pitchFamily="34" charset="-122"/>
              </a:rPr>
              <a:t>程序</a:t>
            </a:r>
          </a:p>
        </p:txBody>
      </p:sp>
      <p:sp>
        <p:nvSpPr>
          <p:cNvPr id="24" name="矩形 16">
            <a:extLst>
              <a:ext uri="{FF2B5EF4-FFF2-40B4-BE49-F238E27FC236}">
                <a16:creationId xmlns="" xmlns:a16="http://schemas.microsoft.com/office/drawing/2014/main" id="{860180B0-175E-4A88-9FDE-33DA5EE698A0}"/>
              </a:ext>
            </a:extLst>
          </p:cNvPr>
          <p:cNvSpPr>
            <a:spLocks noChangeArrowheads="1"/>
          </p:cNvSpPr>
          <p:nvPr/>
        </p:nvSpPr>
        <p:spPr bwMode="auto">
          <a:xfrm>
            <a:off x="4339544" y="3305849"/>
            <a:ext cx="41948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600" b="1" dirty="0">
                <a:latin typeface="微软雅黑" panose="020B0503020204020204" pitchFamily="34" charset="-122"/>
                <a:ea typeface="微软雅黑" panose="020B0503020204020204" pitchFamily="34" charset="-122"/>
              </a:rPr>
              <a:t>第六</a:t>
            </a:r>
            <a:r>
              <a:rPr lang="zh-CN" altLang="en-US" sz="1600" b="1" dirty="0" smtClean="0">
                <a:latin typeface="微软雅黑" panose="020B0503020204020204" pitchFamily="34" charset="-122"/>
                <a:ea typeface="微软雅黑" panose="020B0503020204020204" pitchFamily="34" charset="-122"/>
              </a:rPr>
              <a:t>章  </a:t>
            </a:r>
            <a:r>
              <a:rPr lang="zh-CN" altLang="en-US" sz="1600" b="1" dirty="0" smtClean="0">
                <a:solidFill>
                  <a:srgbClr val="C00000"/>
                </a:solidFill>
                <a:latin typeface="微软雅黑" panose="020B0503020204020204" pitchFamily="34" charset="-122"/>
                <a:ea typeface="微软雅黑" panose="020B0503020204020204" pitchFamily="34" charset="-122"/>
              </a:rPr>
              <a:t>反腐败</a:t>
            </a:r>
            <a:r>
              <a:rPr lang="zh-CN" altLang="en-US" sz="1600" b="1" dirty="0">
                <a:solidFill>
                  <a:srgbClr val="C00000"/>
                </a:solidFill>
                <a:latin typeface="微软雅黑" panose="020B0503020204020204" pitchFamily="34" charset="-122"/>
                <a:ea typeface="微软雅黑" panose="020B0503020204020204" pitchFamily="34" charset="-122"/>
              </a:rPr>
              <a:t>国际合作</a:t>
            </a:r>
          </a:p>
        </p:txBody>
      </p:sp>
      <p:sp>
        <p:nvSpPr>
          <p:cNvPr id="25" name="矩形 17">
            <a:extLst>
              <a:ext uri="{FF2B5EF4-FFF2-40B4-BE49-F238E27FC236}">
                <a16:creationId xmlns="" xmlns:a16="http://schemas.microsoft.com/office/drawing/2014/main" id="{AEB813C2-4DC2-4D41-B49F-807004385331}"/>
              </a:ext>
            </a:extLst>
          </p:cNvPr>
          <p:cNvSpPr>
            <a:spLocks noChangeArrowheads="1"/>
          </p:cNvSpPr>
          <p:nvPr/>
        </p:nvSpPr>
        <p:spPr bwMode="auto">
          <a:xfrm>
            <a:off x="4339544" y="3697628"/>
            <a:ext cx="41948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600" b="1" dirty="0">
                <a:latin typeface="微软雅黑" panose="020B0503020204020204" pitchFamily="34" charset="-122"/>
                <a:ea typeface="微软雅黑" panose="020B0503020204020204" pitchFamily="34" charset="-122"/>
              </a:rPr>
              <a:t>第七</a:t>
            </a:r>
            <a:r>
              <a:rPr lang="zh-CN" altLang="en-US" sz="1600" b="1" dirty="0" smtClean="0">
                <a:latin typeface="微软雅黑" panose="020B0503020204020204" pitchFamily="34" charset="-122"/>
                <a:ea typeface="微软雅黑" panose="020B0503020204020204" pitchFamily="34" charset="-122"/>
              </a:rPr>
              <a:t>章  </a:t>
            </a:r>
            <a:r>
              <a:rPr lang="zh-CN" altLang="en-US" sz="1600" b="1" dirty="0" smtClean="0">
                <a:solidFill>
                  <a:srgbClr val="C00000"/>
                </a:solidFill>
                <a:latin typeface="微软雅黑" panose="020B0503020204020204" pitchFamily="34" charset="-122"/>
                <a:ea typeface="微软雅黑" panose="020B0503020204020204" pitchFamily="34" charset="-122"/>
              </a:rPr>
              <a:t>对</a:t>
            </a:r>
            <a:r>
              <a:rPr lang="zh-CN" altLang="en-US" sz="1600" b="1" dirty="0">
                <a:solidFill>
                  <a:srgbClr val="C00000"/>
                </a:solidFill>
                <a:latin typeface="微软雅黑" panose="020B0503020204020204" pitchFamily="34" charset="-122"/>
                <a:ea typeface="微软雅黑" panose="020B0503020204020204" pitchFamily="34" charset="-122"/>
              </a:rPr>
              <a:t>监察机关和监察人员的监督</a:t>
            </a:r>
          </a:p>
        </p:txBody>
      </p:sp>
      <p:sp>
        <p:nvSpPr>
          <p:cNvPr id="2" name="矩形 1">
            <a:extLst>
              <a:ext uri="{FF2B5EF4-FFF2-40B4-BE49-F238E27FC236}">
                <a16:creationId xmlns="" xmlns:a16="http://schemas.microsoft.com/office/drawing/2014/main" id="{095AA6E3-06FE-4688-9E89-715A7A5F0740}"/>
              </a:ext>
            </a:extLst>
          </p:cNvPr>
          <p:cNvSpPr/>
          <p:nvPr/>
        </p:nvSpPr>
        <p:spPr>
          <a:xfrm>
            <a:off x="-153993" y="2651964"/>
            <a:ext cx="4493538" cy="523220"/>
          </a:xfrm>
          <a:prstGeom prst="rect">
            <a:avLst/>
          </a:prstGeom>
        </p:spPr>
        <p:txBody>
          <a:bodyPr wrap="none">
            <a:spAutoFit/>
          </a:bodyPr>
          <a:lstStyle/>
          <a:p>
            <a:pPr algn="ctr"/>
            <a:r>
              <a:rPr lang="en-US" altLang="zh-CN" sz="2800" b="1" dirty="0" smtClean="0">
                <a:solidFill>
                  <a:srgbClr val="C00000"/>
                </a:solidFill>
                <a:latin typeface="+mj-ea"/>
                <a:ea typeface="+mj-ea"/>
              </a:rPr>
              <a:t>《</a:t>
            </a:r>
            <a:r>
              <a:rPr lang="zh-CN" altLang="en-US" sz="2800" b="1" dirty="0" smtClean="0">
                <a:solidFill>
                  <a:srgbClr val="C00000"/>
                </a:solidFill>
                <a:latin typeface="+mj-ea"/>
                <a:ea typeface="+mj-ea"/>
              </a:rPr>
              <a:t>中华人民共和国监察法</a:t>
            </a:r>
            <a:r>
              <a:rPr lang="en-US" altLang="zh-CN" sz="2800" b="1" dirty="0" smtClean="0">
                <a:solidFill>
                  <a:srgbClr val="C00000"/>
                </a:solidFill>
                <a:latin typeface="+mj-ea"/>
                <a:ea typeface="+mj-ea"/>
              </a:rPr>
              <a:t>》</a:t>
            </a:r>
            <a:endParaRPr lang="zh-CN" altLang="en-US" sz="2800" b="1" dirty="0">
              <a:solidFill>
                <a:srgbClr val="C00000"/>
              </a:solidFill>
              <a:latin typeface="+mj-ea"/>
              <a:ea typeface="+mj-ea"/>
            </a:endParaRPr>
          </a:p>
        </p:txBody>
      </p:sp>
      <p:pic>
        <p:nvPicPr>
          <p:cNvPr id="26" name="图片 25">
            <a:extLst>
              <a:ext uri="{FF2B5EF4-FFF2-40B4-BE49-F238E27FC236}">
                <a16:creationId xmlns="" xmlns:a16="http://schemas.microsoft.com/office/drawing/2014/main" id="{110EB688-6935-4C5A-ACAA-0CD503481C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874" y="1395536"/>
            <a:ext cx="1036086" cy="1024947"/>
          </a:xfrm>
          <a:prstGeom prst="rect">
            <a:avLst/>
          </a:prstGeom>
        </p:spPr>
      </p:pic>
      <p:sp>
        <p:nvSpPr>
          <p:cNvPr id="27" name="矩形 11">
            <a:extLst>
              <a:ext uri="{FF2B5EF4-FFF2-40B4-BE49-F238E27FC236}">
                <a16:creationId xmlns="" xmlns:a16="http://schemas.microsoft.com/office/drawing/2014/main" id="{79FDABF7-8317-4B2A-BBAA-02306010C47D}"/>
              </a:ext>
            </a:extLst>
          </p:cNvPr>
          <p:cNvSpPr>
            <a:spLocks noChangeArrowheads="1"/>
          </p:cNvSpPr>
          <p:nvPr/>
        </p:nvSpPr>
        <p:spPr bwMode="auto">
          <a:xfrm>
            <a:off x="4339544" y="4480194"/>
            <a:ext cx="41948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600" b="1" dirty="0">
                <a:latin typeface="微软雅黑" panose="020B0503020204020204" pitchFamily="34" charset="-122"/>
                <a:ea typeface="微软雅黑" panose="020B0503020204020204" pitchFamily="34" charset="-122"/>
              </a:rPr>
              <a:t>第九</a:t>
            </a:r>
            <a:r>
              <a:rPr lang="zh-CN" altLang="en-US" sz="1600" b="1" dirty="0" smtClean="0">
                <a:latin typeface="微软雅黑" panose="020B0503020204020204" pitchFamily="34" charset="-122"/>
                <a:ea typeface="微软雅黑" panose="020B0503020204020204" pitchFamily="34" charset="-122"/>
              </a:rPr>
              <a:t>章  </a:t>
            </a:r>
            <a:r>
              <a:rPr lang="zh-CN" altLang="en-US" sz="1600" b="1" dirty="0" smtClean="0">
                <a:solidFill>
                  <a:srgbClr val="C00000"/>
                </a:solidFill>
                <a:latin typeface="微软雅黑" panose="020B0503020204020204" pitchFamily="34" charset="-122"/>
                <a:ea typeface="微软雅黑" panose="020B0503020204020204" pitchFamily="34" charset="-122"/>
              </a:rPr>
              <a:t>附则</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28" name="矩形 27">
            <a:extLst>
              <a:ext uri="{FF2B5EF4-FFF2-40B4-BE49-F238E27FC236}">
                <a16:creationId xmlns="" xmlns:a16="http://schemas.microsoft.com/office/drawing/2014/main" id="{095AA6E3-06FE-4688-9E89-715A7A5F0740}"/>
              </a:ext>
            </a:extLst>
          </p:cNvPr>
          <p:cNvSpPr/>
          <p:nvPr/>
        </p:nvSpPr>
        <p:spPr>
          <a:xfrm>
            <a:off x="554569" y="3370684"/>
            <a:ext cx="3140603" cy="523220"/>
          </a:xfrm>
          <a:prstGeom prst="rect">
            <a:avLst/>
          </a:prstGeom>
        </p:spPr>
        <p:txBody>
          <a:bodyPr wrap="none">
            <a:spAutoFit/>
          </a:bodyPr>
          <a:lstStyle/>
          <a:p>
            <a:pPr algn="ctr"/>
            <a:r>
              <a:rPr lang="zh-CN" altLang="en-US" sz="2800" b="1" dirty="0" smtClean="0">
                <a:solidFill>
                  <a:srgbClr val="C00000"/>
                </a:solidFill>
                <a:latin typeface="+mj-ea"/>
                <a:ea typeface="+mj-ea"/>
              </a:rPr>
              <a:t>（共九章，</a:t>
            </a:r>
            <a:r>
              <a:rPr lang="en-US" altLang="zh-CN" sz="2800" b="1" dirty="0" smtClean="0">
                <a:solidFill>
                  <a:srgbClr val="C00000"/>
                </a:solidFill>
                <a:latin typeface="+mj-ea"/>
                <a:ea typeface="+mj-ea"/>
              </a:rPr>
              <a:t>69</a:t>
            </a:r>
            <a:r>
              <a:rPr lang="zh-CN" altLang="en-US" sz="2800" b="1" dirty="0" smtClean="0">
                <a:solidFill>
                  <a:srgbClr val="C00000"/>
                </a:solidFill>
                <a:latin typeface="+mj-ea"/>
                <a:ea typeface="+mj-ea"/>
              </a:rPr>
              <a:t>条）</a:t>
            </a:r>
            <a:endParaRPr lang="zh-CN" altLang="en-US" sz="2800" b="1" dirty="0">
              <a:solidFill>
                <a:srgbClr val="C00000"/>
              </a:solidFill>
              <a:latin typeface="+mj-ea"/>
              <a:ea typeface="+mj-ea"/>
            </a:endParaRPr>
          </a:p>
        </p:txBody>
      </p:sp>
    </p:spTree>
    <p:extLst>
      <p:ext uri="{BB962C8B-B14F-4D97-AF65-F5344CB8AC3E}">
        <p14:creationId xmlns:p14="http://schemas.microsoft.com/office/powerpoint/2010/main" val="372831625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Scale>
                                      <p:cBhvr>
                                        <p:cTn id="7" dur="75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750" decel="50000" fill="hold">
                                          <p:stCondLst>
                                            <p:cond delay="0"/>
                                          </p:stCondLst>
                                        </p:cTn>
                                        <p:tgtEl>
                                          <p:spTgt spid="26"/>
                                        </p:tgtEl>
                                        <p:attrNameLst>
                                          <p:attrName>ppt_x</p:attrName>
                                          <p:attrName>ppt_y</p:attrName>
                                        </p:attrNameLst>
                                      </p:cBhvr>
                                    </p:animMotion>
                                    <p:animEffect transition="in" filter="fade">
                                      <p:cBhvr>
                                        <p:cTn id="9" dur="750"/>
                                        <p:tgtEl>
                                          <p:spTgt spid="26"/>
                                        </p:tgtEl>
                                      </p:cBhvr>
                                    </p:animEffect>
                                  </p:childTnLst>
                                </p:cTn>
                              </p:par>
                            </p:childTnLst>
                          </p:cTn>
                        </p:par>
                        <p:par>
                          <p:cTn id="10" fill="hold">
                            <p:stCondLst>
                              <p:cond delay="75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750"/>
                                        <p:tgtEl>
                                          <p:spTgt spid="2"/>
                                        </p:tgtEl>
                                      </p:cBhvr>
                                    </p:animEffect>
                                    <p:anim calcmode="lin" valueType="num">
                                      <p:cBhvr>
                                        <p:cTn id="14" dur="750" fill="hold"/>
                                        <p:tgtEl>
                                          <p:spTgt spid="2"/>
                                        </p:tgtEl>
                                        <p:attrNameLst>
                                          <p:attrName>ppt_x</p:attrName>
                                        </p:attrNameLst>
                                      </p:cBhvr>
                                      <p:tavLst>
                                        <p:tav tm="0">
                                          <p:val>
                                            <p:strVal val="#ppt_x"/>
                                          </p:val>
                                        </p:tav>
                                        <p:tav tm="100000">
                                          <p:val>
                                            <p:strVal val="#ppt_x"/>
                                          </p:val>
                                        </p:tav>
                                      </p:tavLst>
                                    </p:anim>
                                    <p:anim calcmode="lin" valueType="num">
                                      <p:cBhvr>
                                        <p:cTn id="15" dur="75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325"/>
                            </p:stCondLst>
                            <p:childTnLst>
                              <p:par>
                                <p:cTn id="17" presetID="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50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75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100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125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ppt_x"/>
                                          </p:val>
                                        </p:tav>
                                        <p:tav tm="100000">
                                          <p:val>
                                            <p:strVal val="#ppt_x"/>
                                          </p:val>
                                        </p:tav>
                                      </p:tavLst>
                                    </p:anim>
                                    <p:anim calcmode="lin" valueType="num">
                                      <p:cBhvr additive="base">
                                        <p:cTn id="40" dur="500" fill="hold"/>
                                        <p:tgtEl>
                                          <p:spTgt spid="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150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175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175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ppt_x"/>
                                          </p:val>
                                        </p:tav>
                                        <p:tav tm="100000">
                                          <p:val>
                                            <p:strVal val="#ppt_x"/>
                                          </p:val>
                                        </p:tav>
                                      </p:tavLst>
                                    </p:anim>
                                    <p:anim calcmode="lin" valueType="num">
                                      <p:cBhvr additive="base">
                                        <p:cTn id="52" dur="500" fill="hold"/>
                                        <p:tgtEl>
                                          <p:spTgt spid="27"/>
                                        </p:tgtEl>
                                        <p:attrNameLst>
                                          <p:attrName>ppt_y</p:attrName>
                                        </p:attrNameLst>
                                      </p:cBhvr>
                                      <p:tavLst>
                                        <p:tav tm="0">
                                          <p:val>
                                            <p:strVal val="1+#ppt_h/2"/>
                                          </p:val>
                                        </p:tav>
                                        <p:tav tm="100000">
                                          <p:val>
                                            <p:strVal val="#ppt_y"/>
                                          </p:val>
                                        </p:tav>
                                      </p:tavLst>
                                    </p:anim>
                                  </p:childTnLst>
                                </p:cTn>
                              </p:par>
                            </p:childTnLst>
                          </p:cTn>
                        </p:par>
                        <p:par>
                          <p:cTn id="53" fill="hold">
                            <p:stCondLst>
                              <p:cond delay="4575"/>
                            </p:stCondLst>
                            <p:childTnLst>
                              <p:par>
                                <p:cTn id="54" presetID="47" presetClass="entr" presetSubtype="0" fill="hold" grpId="0" nodeType="afterEffect">
                                  <p:stCondLst>
                                    <p:cond delay="0"/>
                                  </p:stCondLst>
                                  <p:iterate type="lt">
                                    <p:tmPct val="10000"/>
                                  </p:iterate>
                                  <p:childTnLst>
                                    <p:set>
                                      <p:cBhvr>
                                        <p:cTn id="55" dur="1" fill="hold">
                                          <p:stCondLst>
                                            <p:cond delay="0"/>
                                          </p:stCondLst>
                                        </p:cTn>
                                        <p:tgtEl>
                                          <p:spTgt spid="28"/>
                                        </p:tgtEl>
                                        <p:attrNameLst>
                                          <p:attrName>style.visibility</p:attrName>
                                        </p:attrNameLst>
                                      </p:cBhvr>
                                      <p:to>
                                        <p:strVal val="visible"/>
                                      </p:to>
                                    </p:set>
                                    <p:animEffect transition="in" filter="fade">
                                      <p:cBhvr>
                                        <p:cTn id="56" dur="750"/>
                                        <p:tgtEl>
                                          <p:spTgt spid="28"/>
                                        </p:tgtEl>
                                      </p:cBhvr>
                                    </p:animEffect>
                                    <p:anim calcmode="lin" valueType="num">
                                      <p:cBhvr>
                                        <p:cTn id="57" dur="750" fill="hold"/>
                                        <p:tgtEl>
                                          <p:spTgt spid="28"/>
                                        </p:tgtEl>
                                        <p:attrNameLst>
                                          <p:attrName>ppt_x</p:attrName>
                                        </p:attrNameLst>
                                      </p:cBhvr>
                                      <p:tavLst>
                                        <p:tav tm="0">
                                          <p:val>
                                            <p:strVal val="#ppt_x"/>
                                          </p:val>
                                        </p:tav>
                                        <p:tav tm="100000">
                                          <p:val>
                                            <p:strVal val="#ppt_x"/>
                                          </p:val>
                                        </p:tav>
                                      </p:tavLst>
                                    </p:anim>
                                    <p:anim calcmode="lin" valueType="num">
                                      <p:cBhvr>
                                        <p:cTn id="58" dur="75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p:bldP spid="21" grpId="0"/>
      <p:bldP spid="22" grpId="0"/>
      <p:bldP spid="23" grpId="0"/>
      <p:bldP spid="24" grpId="0"/>
      <p:bldP spid="25" grpId="0"/>
      <p:bldP spid="2" grpId="0"/>
      <p:bldP spid="27"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645D6B07-1F06-433D-901E-C2721DF57F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61" t="-726" r="3168" b="2851"/>
          <a:stretch/>
        </p:blipFill>
        <p:spPr>
          <a:xfrm>
            <a:off x="0" y="998196"/>
            <a:ext cx="9144000" cy="4145304"/>
          </a:xfrm>
          <a:prstGeom prst="rect">
            <a:avLst/>
          </a:prstGeom>
        </p:spPr>
      </p:pic>
      <p:sp>
        <p:nvSpPr>
          <p:cNvPr id="8" name="文本框 7">
            <a:extLst>
              <a:ext uri="{FF2B5EF4-FFF2-40B4-BE49-F238E27FC236}">
                <a16:creationId xmlns="" xmlns:a16="http://schemas.microsoft.com/office/drawing/2014/main" id="{691DC3B8-182E-49D6-A08F-BE940CC676CD}"/>
              </a:ext>
            </a:extLst>
          </p:cNvPr>
          <p:cNvSpPr txBox="1"/>
          <p:nvPr/>
        </p:nvSpPr>
        <p:spPr>
          <a:xfrm>
            <a:off x="1545088" y="1791231"/>
            <a:ext cx="5570756" cy="553998"/>
          </a:xfrm>
          <a:prstGeom prst="rect">
            <a:avLst/>
          </a:prstGeom>
          <a:noFill/>
        </p:spPr>
        <p:txBody>
          <a:bodyPr wrap="none" rtlCol="0">
            <a:spAutoFit/>
          </a:bodyPr>
          <a:lstStyle/>
          <a:p>
            <a:pPr algn="ctr"/>
            <a:r>
              <a:rPr lang="en-US" altLang="zh-CN" sz="3000" b="1" dirty="0" smtClean="0">
                <a:latin typeface="+mj-ea"/>
                <a:ea typeface="+mj-ea"/>
              </a:rPr>
              <a:t>《</a:t>
            </a:r>
            <a:r>
              <a:rPr lang="zh-CN" altLang="en-US" sz="3000" b="1" dirty="0">
                <a:latin typeface="+mj-ea"/>
                <a:ea typeface="+mj-ea"/>
              </a:rPr>
              <a:t>监察法</a:t>
            </a:r>
            <a:r>
              <a:rPr lang="en-US" altLang="zh-CN" sz="3000" b="1" dirty="0" smtClean="0">
                <a:latin typeface="+mj-ea"/>
                <a:ea typeface="+mj-ea"/>
              </a:rPr>
              <a:t>》</a:t>
            </a:r>
            <a:r>
              <a:rPr lang="zh-CN" altLang="en-US" sz="3000" b="1" dirty="0" smtClean="0">
                <a:latin typeface="+mj-ea"/>
                <a:ea typeface="+mj-ea"/>
              </a:rPr>
              <a:t>出台的重要历史意义</a:t>
            </a:r>
            <a:endParaRPr lang="zh-CN" altLang="en-US" sz="3000" b="1" dirty="0">
              <a:latin typeface="+mj-ea"/>
              <a:ea typeface="+mj-ea"/>
            </a:endParaRPr>
          </a:p>
        </p:txBody>
      </p:sp>
      <p:pic>
        <p:nvPicPr>
          <p:cNvPr id="9" name="图片 8">
            <a:extLst>
              <a:ext uri="{FF2B5EF4-FFF2-40B4-BE49-F238E27FC236}">
                <a16:creationId xmlns="" xmlns:a16="http://schemas.microsoft.com/office/drawing/2014/main" id="{01D042CD-A4E9-4BD0-8543-D00FE5DDA8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488" y="485722"/>
            <a:ext cx="1036086" cy="1024947"/>
          </a:xfrm>
          <a:prstGeom prst="rect">
            <a:avLst/>
          </a:prstGeom>
        </p:spPr>
      </p:pic>
    </p:spTree>
    <p:extLst>
      <p:ext uri="{BB962C8B-B14F-4D97-AF65-F5344CB8AC3E}">
        <p14:creationId xmlns:p14="http://schemas.microsoft.com/office/powerpoint/2010/main" val="119339315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750"/>
                                        <p:tgtEl>
                                          <p:spTgt spid="7"/>
                                        </p:tgtEl>
                                      </p:cBhvr>
                                    </p:animEffect>
                                  </p:childTnLst>
                                </p:cTn>
                              </p:par>
                            </p:childTnLst>
                          </p:cTn>
                        </p:par>
                        <p:par>
                          <p:cTn id="8" fill="hold">
                            <p:stCondLst>
                              <p:cond delay="750"/>
                            </p:stCondLst>
                            <p:childTnLst>
                              <p:par>
                                <p:cTn id="9" presetID="52"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Scale>
                                      <p:cBhvr>
                                        <p:cTn id="11" dur="75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750" decel="50000" fill="hold">
                                          <p:stCondLst>
                                            <p:cond delay="0"/>
                                          </p:stCondLst>
                                        </p:cTn>
                                        <p:tgtEl>
                                          <p:spTgt spid="9"/>
                                        </p:tgtEl>
                                        <p:attrNameLst>
                                          <p:attrName>ppt_x</p:attrName>
                                          <p:attrName>ppt_y</p:attrName>
                                        </p:attrNameLst>
                                      </p:cBhvr>
                                    </p:animMotion>
                                    <p:animEffect transition="in" filter="fade">
                                      <p:cBhvr>
                                        <p:cTn id="13" dur="750"/>
                                        <p:tgtEl>
                                          <p:spTgt spid="9"/>
                                        </p:tgtEl>
                                      </p:cBhvr>
                                    </p:animEffect>
                                  </p:childTnLst>
                                </p:cTn>
                              </p:par>
                            </p:childTnLst>
                          </p:cTn>
                        </p:par>
                        <p:par>
                          <p:cTn id="14" fill="hold">
                            <p:stCondLst>
                              <p:cond delay="1500"/>
                            </p:stCondLst>
                            <p:childTnLst>
                              <p:par>
                                <p:cTn id="15" presetID="12" presetClass="entr" presetSubtype="4" fill="hold" grpId="0" nodeType="afterEffect">
                                  <p:stCondLst>
                                    <p:cond delay="0"/>
                                  </p:stCondLst>
                                  <p:iterate type="lt">
                                    <p:tmPct val="10000"/>
                                  </p:iterate>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p:tgtEl>
                                          <p:spTgt spid="8"/>
                                        </p:tgtEl>
                                        <p:attrNameLst>
                                          <p:attrName>ppt_y</p:attrName>
                                        </p:attrNameLst>
                                      </p:cBhvr>
                                      <p:tavLst>
                                        <p:tav tm="0">
                                          <p:val>
                                            <p:strVal val="#ppt_y+#ppt_h*1.125000"/>
                                          </p:val>
                                        </p:tav>
                                        <p:tav tm="100000">
                                          <p:val>
                                            <p:strVal val="#ppt_y"/>
                                          </p:val>
                                        </p:tav>
                                      </p:tavLst>
                                    </p:anim>
                                    <p:animEffect transition="in" filter="wipe(up)">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 xmlns:a16="http://schemas.microsoft.com/office/drawing/2014/main" id="{7084A84C-5203-4A7A-A6E5-D93CEACC834F}"/>
              </a:ext>
            </a:extLst>
          </p:cNvPr>
          <p:cNvSpPr/>
          <p:nvPr/>
        </p:nvSpPr>
        <p:spPr>
          <a:xfrm>
            <a:off x="713694" y="159932"/>
            <a:ext cx="2954655" cy="461665"/>
          </a:xfrm>
          <a:prstGeom prst="rect">
            <a:avLst/>
          </a:prstGeom>
        </p:spPr>
        <p:txBody>
          <a:bodyPr wrap="none">
            <a:spAutoFit/>
          </a:bodyPr>
          <a:lstStyle/>
          <a:p>
            <a:r>
              <a:rPr lang="en-US" altLang="zh-CN" sz="2400" b="1" dirty="0" smtClean="0">
                <a:latin typeface="+mj-ea"/>
                <a:ea typeface="+mj-ea"/>
              </a:rPr>
              <a:t>《</a:t>
            </a:r>
            <a:r>
              <a:rPr lang="zh-CN" altLang="en-US" sz="2400" b="1" dirty="0" smtClean="0">
                <a:latin typeface="+mj-ea"/>
                <a:ea typeface="+mj-ea"/>
              </a:rPr>
              <a:t>监察法</a:t>
            </a:r>
            <a:r>
              <a:rPr lang="en-US" altLang="zh-CN" sz="2400" b="1" dirty="0" smtClean="0">
                <a:latin typeface="+mj-ea"/>
                <a:ea typeface="+mj-ea"/>
              </a:rPr>
              <a:t>》</a:t>
            </a:r>
            <a:r>
              <a:rPr lang="zh-CN" altLang="en-US" sz="2400" b="1" dirty="0" smtClean="0">
                <a:latin typeface="+mj-ea"/>
                <a:ea typeface="+mj-ea"/>
              </a:rPr>
              <a:t>主要内容</a:t>
            </a:r>
            <a:endParaRPr lang="zh-CN" altLang="en-US" sz="2400" b="1" dirty="0">
              <a:latin typeface="+mj-ea"/>
              <a:ea typeface="+mj-ea"/>
            </a:endParaRPr>
          </a:p>
        </p:txBody>
      </p:sp>
      <p:sp>
        <p:nvSpPr>
          <p:cNvPr id="17" name="矩形 10">
            <a:extLst>
              <a:ext uri="{FF2B5EF4-FFF2-40B4-BE49-F238E27FC236}">
                <a16:creationId xmlns="" xmlns:a16="http://schemas.microsoft.com/office/drawing/2014/main" id="{3F91AEF0-274E-43A2-B897-27785504FFFB}"/>
              </a:ext>
            </a:extLst>
          </p:cNvPr>
          <p:cNvSpPr>
            <a:spLocks noChangeArrowheads="1"/>
          </p:cNvSpPr>
          <p:nvPr/>
        </p:nvSpPr>
        <p:spPr bwMode="auto">
          <a:xfrm>
            <a:off x="4462398" y="1584843"/>
            <a:ext cx="41948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B80B09"/>
                </a:solidFill>
                <a:latin typeface="+mn-ea"/>
                <a:ea typeface="+mn-ea"/>
              </a:rPr>
              <a:t>明确监察工作的指导思想和领导体制</a:t>
            </a:r>
          </a:p>
          <a:p>
            <a:pPr eaLnBrk="1" hangingPunct="1"/>
            <a:endParaRPr lang="zh-CN" altLang="en-US" b="1" dirty="0">
              <a:solidFill>
                <a:srgbClr val="B80B09"/>
              </a:solidFill>
              <a:latin typeface="宋体" panose="02010600030101010101" pitchFamily="2" charset="-122"/>
            </a:endParaRPr>
          </a:p>
        </p:txBody>
      </p:sp>
      <p:sp>
        <p:nvSpPr>
          <p:cNvPr id="2" name="矩形 1">
            <a:extLst>
              <a:ext uri="{FF2B5EF4-FFF2-40B4-BE49-F238E27FC236}">
                <a16:creationId xmlns="" xmlns:a16="http://schemas.microsoft.com/office/drawing/2014/main" id="{095AA6E3-06FE-4688-9E89-715A7A5F0740}"/>
              </a:ext>
            </a:extLst>
          </p:cNvPr>
          <p:cNvSpPr/>
          <p:nvPr/>
        </p:nvSpPr>
        <p:spPr>
          <a:xfrm>
            <a:off x="-153993" y="2651964"/>
            <a:ext cx="4493538" cy="523220"/>
          </a:xfrm>
          <a:prstGeom prst="rect">
            <a:avLst/>
          </a:prstGeom>
        </p:spPr>
        <p:txBody>
          <a:bodyPr wrap="none">
            <a:spAutoFit/>
          </a:bodyPr>
          <a:lstStyle/>
          <a:p>
            <a:pPr algn="ctr"/>
            <a:r>
              <a:rPr lang="en-US" altLang="zh-CN" sz="2800" b="1" dirty="0" smtClean="0">
                <a:solidFill>
                  <a:srgbClr val="C00000"/>
                </a:solidFill>
                <a:latin typeface="+mj-ea"/>
                <a:ea typeface="+mj-ea"/>
              </a:rPr>
              <a:t>《</a:t>
            </a:r>
            <a:r>
              <a:rPr lang="zh-CN" altLang="en-US" sz="2800" b="1" dirty="0" smtClean="0">
                <a:solidFill>
                  <a:srgbClr val="C00000"/>
                </a:solidFill>
                <a:latin typeface="+mj-ea"/>
                <a:ea typeface="+mj-ea"/>
              </a:rPr>
              <a:t>中华人民共和国监察法</a:t>
            </a:r>
            <a:r>
              <a:rPr lang="en-US" altLang="zh-CN" sz="2800" b="1" dirty="0" smtClean="0">
                <a:solidFill>
                  <a:srgbClr val="C00000"/>
                </a:solidFill>
                <a:latin typeface="+mj-ea"/>
                <a:ea typeface="+mj-ea"/>
              </a:rPr>
              <a:t>》</a:t>
            </a:r>
            <a:endParaRPr lang="zh-CN" altLang="en-US" sz="2800" b="1" dirty="0">
              <a:solidFill>
                <a:srgbClr val="C00000"/>
              </a:solidFill>
              <a:latin typeface="+mj-ea"/>
              <a:ea typeface="+mj-ea"/>
            </a:endParaRPr>
          </a:p>
        </p:txBody>
      </p:sp>
      <p:pic>
        <p:nvPicPr>
          <p:cNvPr id="26" name="图片 25">
            <a:extLst>
              <a:ext uri="{FF2B5EF4-FFF2-40B4-BE49-F238E27FC236}">
                <a16:creationId xmlns="" xmlns:a16="http://schemas.microsoft.com/office/drawing/2014/main" id="{110EB688-6935-4C5A-ACAA-0CD503481C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874" y="1395536"/>
            <a:ext cx="1036086" cy="1024947"/>
          </a:xfrm>
          <a:prstGeom prst="rect">
            <a:avLst/>
          </a:prstGeom>
        </p:spPr>
      </p:pic>
      <p:sp>
        <p:nvSpPr>
          <p:cNvPr id="28" name="矩形 27">
            <a:extLst>
              <a:ext uri="{FF2B5EF4-FFF2-40B4-BE49-F238E27FC236}">
                <a16:creationId xmlns="" xmlns:a16="http://schemas.microsoft.com/office/drawing/2014/main" id="{095AA6E3-06FE-4688-9E89-715A7A5F0740}"/>
              </a:ext>
            </a:extLst>
          </p:cNvPr>
          <p:cNvSpPr/>
          <p:nvPr/>
        </p:nvSpPr>
        <p:spPr>
          <a:xfrm>
            <a:off x="554569" y="3370684"/>
            <a:ext cx="3140603" cy="523220"/>
          </a:xfrm>
          <a:prstGeom prst="rect">
            <a:avLst/>
          </a:prstGeom>
        </p:spPr>
        <p:txBody>
          <a:bodyPr wrap="none">
            <a:spAutoFit/>
          </a:bodyPr>
          <a:lstStyle/>
          <a:p>
            <a:pPr algn="ctr"/>
            <a:r>
              <a:rPr lang="zh-CN" altLang="en-US" sz="2800" b="1" dirty="0" smtClean="0">
                <a:solidFill>
                  <a:srgbClr val="C00000"/>
                </a:solidFill>
                <a:latin typeface="+mj-ea"/>
                <a:ea typeface="+mj-ea"/>
              </a:rPr>
              <a:t>（共九章，</a:t>
            </a:r>
            <a:r>
              <a:rPr lang="en-US" altLang="zh-CN" sz="2800" b="1" dirty="0" smtClean="0">
                <a:solidFill>
                  <a:srgbClr val="C00000"/>
                </a:solidFill>
                <a:latin typeface="+mj-ea"/>
                <a:ea typeface="+mj-ea"/>
              </a:rPr>
              <a:t>69</a:t>
            </a:r>
            <a:r>
              <a:rPr lang="zh-CN" altLang="en-US" sz="2800" b="1" dirty="0" smtClean="0">
                <a:solidFill>
                  <a:srgbClr val="C00000"/>
                </a:solidFill>
                <a:latin typeface="+mj-ea"/>
                <a:ea typeface="+mj-ea"/>
              </a:rPr>
              <a:t>条）</a:t>
            </a:r>
            <a:endParaRPr lang="zh-CN" altLang="en-US" sz="2800" b="1" dirty="0">
              <a:solidFill>
                <a:srgbClr val="C00000"/>
              </a:solidFill>
              <a:latin typeface="+mj-ea"/>
              <a:ea typeface="+mj-ea"/>
            </a:endParaRPr>
          </a:p>
        </p:txBody>
      </p:sp>
      <p:sp>
        <p:nvSpPr>
          <p:cNvPr id="3" name="矩形 2"/>
          <p:cNvSpPr/>
          <p:nvPr/>
        </p:nvSpPr>
        <p:spPr>
          <a:xfrm>
            <a:off x="4339545" y="2029799"/>
            <a:ext cx="4048540" cy="2585323"/>
          </a:xfrm>
          <a:prstGeom prst="rect">
            <a:avLst/>
          </a:prstGeom>
        </p:spPr>
        <p:txBody>
          <a:bodyPr wrap="square">
            <a:spAutoFit/>
          </a:bodyPr>
          <a:lstStyle/>
          <a:p>
            <a:pPr marL="73025" indent="0">
              <a:buNone/>
            </a:pPr>
            <a:r>
              <a:rPr lang="en-US" altLang="zh-CN" b="1" dirty="0" smtClean="0">
                <a:latin typeface="宋体" panose="02010600030101010101" pitchFamily="2" charset="-122"/>
                <a:ea typeface="宋体" panose="02010600030101010101" pitchFamily="2" charset="-122"/>
              </a:rPr>
              <a:t>    </a:t>
            </a:r>
            <a:r>
              <a:rPr lang="zh-CN" altLang="zh-CN" b="1" dirty="0" smtClean="0">
                <a:solidFill>
                  <a:srgbClr val="C00000"/>
                </a:solidFill>
                <a:latin typeface="宋体" panose="02010600030101010101" pitchFamily="2" charset="-122"/>
                <a:ea typeface="宋体" panose="02010600030101010101" pitchFamily="2" charset="-122"/>
              </a:rPr>
              <a:t>为</a:t>
            </a:r>
            <a:r>
              <a:rPr lang="zh-CN" altLang="zh-CN" b="1" dirty="0">
                <a:solidFill>
                  <a:srgbClr val="C00000"/>
                </a:solidFill>
                <a:latin typeface="宋体" panose="02010600030101010101" pitchFamily="2" charset="-122"/>
                <a:ea typeface="宋体" panose="02010600030101010101" pitchFamily="2" charset="-122"/>
              </a:rPr>
              <a:t>坚持和加强党对反腐败工作的集中统一领导</a:t>
            </a:r>
            <a:r>
              <a:rPr lang="zh-CN" altLang="zh-CN" b="1" dirty="0" smtClean="0">
                <a:latin typeface="宋体" panose="02010600030101010101" pitchFamily="2" charset="-122"/>
                <a:ea typeface="宋体" panose="02010600030101010101" pitchFamily="2" charset="-122"/>
              </a:rPr>
              <a:t>，</a:t>
            </a:r>
            <a:r>
              <a:rPr lang="en-US" altLang="zh-CN" b="1" dirty="0" smtClean="0">
                <a:latin typeface="宋体" panose="02010600030101010101" pitchFamily="2" charset="-122"/>
                <a:ea typeface="宋体" panose="02010600030101010101" pitchFamily="2" charset="-122"/>
              </a:rPr>
              <a:t>《</a:t>
            </a:r>
            <a:r>
              <a:rPr lang="zh-CN" altLang="en-US" b="1" dirty="0" smtClean="0">
                <a:latin typeface="宋体" panose="02010600030101010101" pitchFamily="2" charset="-122"/>
                <a:ea typeface="宋体" panose="02010600030101010101" pitchFamily="2" charset="-122"/>
              </a:rPr>
              <a:t>监察法</a:t>
            </a:r>
            <a:r>
              <a:rPr lang="en-US" altLang="zh-CN" b="1" dirty="0" smtClean="0">
                <a:latin typeface="宋体" panose="02010600030101010101" pitchFamily="2" charset="-122"/>
                <a:ea typeface="宋体" panose="02010600030101010101" pitchFamily="2" charset="-122"/>
              </a:rPr>
              <a:t>》</a:t>
            </a:r>
            <a:r>
              <a:rPr lang="zh-CN" altLang="zh-CN" b="1" dirty="0" smtClean="0">
                <a:latin typeface="宋体" panose="02010600030101010101" pitchFamily="2" charset="-122"/>
                <a:ea typeface="宋体" panose="02010600030101010101" pitchFamily="2" charset="-122"/>
              </a:rPr>
              <a:t>第二</a:t>
            </a:r>
            <a:r>
              <a:rPr lang="zh-CN" altLang="zh-CN" b="1" dirty="0">
                <a:latin typeface="宋体" panose="02010600030101010101" pitchFamily="2" charset="-122"/>
                <a:ea typeface="宋体" panose="02010600030101010101" pitchFamily="2" charset="-122"/>
              </a:rPr>
              <a:t>条规定：坚持中国共产党对国家监察工作的领导，以马克思列宁主义、毛泽东思想、邓小平理论、</a:t>
            </a:r>
            <a:r>
              <a:rPr lang="en-US" altLang="zh-CN" b="1" dirty="0">
                <a:latin typeface="宋体" panose="02010600030101010101" pitchFamily="2" charset="-122"/>
                <a:ea typeface="宋体" panose="02010600030101010101" pitchFamily="2" charset="-122"/>
              </a:rPr>
              <a:t>“</a:t>
            </a:r>
            <a:r>
              <a:rPr lang="zh-CN" altLang="zh-CN" b="1" dirty="0">
                <a:latin typeface="宋体" panose="02010600030101010101" pitchFamily="2" charset="-122"/>
                <a:ea typeface="宋体" panose="02010600030101010101" pitchFamily="2" charset="-122"/>
              </a:rPr>
              <a:t>三个代表</a:t>
            </a:r>
            <a:r>
              <a:rPr lang="en-US" altLang="zh-CN" b="1" dirty="0">
                <a:latin typeface="宋体" panose="02010600030101010101" pitchFamily="2" charset="-122"/>
                <a:ea typeface="宋体" panose="02010600030101010101" pitchFamily="2" charset="-122"/>
              </a:rPr>
              <a:t>”</a:t>
            </a:r>
            <a:r>
              <a:rPr lang="zh-CN" altLang="zh-CN" b="1" dirty="0">
                <a:latin typeface="宋体" panose="02010600030101010101" pitchFamily="2" charset="-122"/>
                <a:ea typeface="宋体" panose="02010600030101010101" pitchFamily="2" charset="-122"/>
              </a:rPr>
              <a:t>重要思想、科学发展观、习近平新时代中国特色社会主义思想为指导，构建集中统一、权威高效的中国特色国家监察体制。</a:t>
            </a:r>
          </a:p>
        </p:txBody>
      </p:sp>
    </p:spTree>
    <p:extLst>
      <p:ext uri="{BB962C8B-B14F-4D97-AF65-F5344CB8AC3E}">
        <p14:creationId xmlns:p14="http://schemas.microsoft.com/office/powerpoint/2010/main" val="130416687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Scale>
                                      <p:cBhvr>
                                        <p:cTn id="7" dur="75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750" decel="50000" fill="hold">
                                          <p:stCondLst>
                                            <p:cond delay="0"/>
                                          </p:stCondLst>
                                        </p:cTn>
                                        <p:tgtEl>
                                          <p:spTgt spid="26"/>
                                        </p:tgtEl>
                                        <p:attrNameLst>
                                          <p:attrName>ppt_x</p:attrName>
                                          <p:attrName>ppt_y</p:attrName>
                                        </p:attrNameLst>
                                      </p:cBhvr>
                                    </p:animMotion>
                                    <p:animEffect transition="in" filter="fade">
                                      <p:cBhvr>
                                        <p:cTn id="9" dur="750"/>
                                        <p:tgtEl>
                                          <p:spTgt spid="26"/>
                                        </p:tgtEl>
                                      </p:cBhvr>
                                    </p:animEffect>
                                  </p:childTnLst>
                                </p:cTn>
                              </p:par>
                            </p:childTnLst>
                          </p:cTn>
                        </p:par>
                        <p:par>
                          <p:cTn id="10" fill="hold">
                            <p:stCondLst>
                              <p:cond delay="75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750"/>
                                        <p:tgtEl>
                                          <p:spTgt spid="2"/>
                                        </p:tgtEl>
                                      </p:cBhvr>
                                    </p:animEffect>
                                    <p:anim calcmode="lin" valueType="num">
                                      <p:cBhvr>
                                        <p:cTn id="14" dur="750" fill="hold"/>
                                        <p:tgtEl>
                                          <p:spTgt spid="2"/>
                                        </p:tgtEl>
                                        <p:attrNameLst>
                                          <p:attrName>ppt_x</p:attrName>
                                        </p:attrNameLst>
                                      </p:cBhvr>
                                      <p:tavLst>
                                        <p:tav tm="0">
                                          <p:val>
                                            <p:strVal val="#ppt_x"/>
                                          </p:val>
                                        </p:tav>
                                        <p:tav tm="100000">
                                          <p:val>
                                            <p:strVal val="#ppt_x"/>
                                          </p:val>
                                        </p:tav>
                                      </p:tavLst>
                                    </p:anim>
                                    <p:anim calcmode="lin" valueType="num">
                                      <p:cBhvr>
                                        <p:cTn id="15" dur="75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325"/>
                            </p:stCondLst>
                            <p:childTnLst>
                              <p:par>
                                <p:cTn id="17" presetID="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par>
                          <p:cTn id="21" fill="hold">
                            <p:stCondLst>
                              <p:cond delay="2825"/>
                            </p:stCondLst>
                            <p:childTnLst>
                              <p:par>
                                <p:cTn id="22" presetID="47" presetClass="entr" presetSubtype="0" fill="hold" grpId="0" nodeType="afterEffect">
                                  <p:stCondLst>
                                    <p:cond delay="0"/>
                                  </p:stCondLst>
                                  <p:iterate type="lt">
                                    <p:tmPct val="10000"/>
                                  </p:iterate>
                                  <p:childTnLst>
                                    <p:set>
                                      <p:cBhvr>
                                        <p:cTn id="23" dur="1" fill="hold">
                                          <p:stCondLst>
                                            <p:cond delay="0"/>
                                          </p:stCondLst>
                                        </p:cTn>
                                        <p:tgtEl>
                                          <p:spTgt spid="28"/>
                                        </p:tgtEl>
                                        <p:attrNameLst>
                                          <p:attrName>style.visibility</p:attrName>
                                        </p:attrNameLst>
                                      </p:cBhvr>
                                      <p:to>
                                        <p:strVal val="visible"/>
                                      </p:to>
                                    </p:set>
                                    <p:animEffect transition="in" filter="fade">
                                      <p:cBhvr>
                                        <p:cTn id="24" dur="750"/>
                                        <p:tgtEl>
                                          <p:spTgt spid="28"/>
                                        </p:tgtEl>
                                      </p:cBhvr>
                                    </p:animEffect>
                                    <p:anim calcmode="lin" valueType="num">
                                      <p:cBhvr>
                                        <p:cTn id="25" dur="750" fill="hold"/>
                                        <p:tgtEl>
                                          <p:spTgt spid="28"/>
                                        </p:tgtEl>
                                        <p:attrNameLst>
                                          <p:attrName>ppt_x</p:attrName>
                                        </p:attrNameLst>
                                      </p:cBhvr>
                                      <p:tavLst>
                                        <p:tav tm="0">
                                          <p:val>
                                            <p:strVal val="#ppt_x"/>
                                          </p:val>
                                        </p:tav>
                                        <p:tav tm="100000">
                                          <p:val>
                                            <p:strVal val="#ppt_x"/>
                                          </p:val>
                                        </p:tav>
                                      </p:tavLst>
                                    </p:anim>
                                    <p:anim calcmode="lin" valueType="num">
                                      <p:cBhvr>
                                        <p:cTn id="26" dur="75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 xmlns:a16="http://schemas.microsoft.com/office/drawing/2014/main" id="{7084A84C-5203-4A7A-A6E5-D93CEACC834F}"/>
              </a:ext>
            </a:extLst>
          </p:cNvPr>
          <p:cNvSpPr/>
          <p:nvPr/>
        </p:nvSpPr>
        <p:spPr>
          <a:xfrm>
            <a:off x="713694" y="159932"/>
            <a:ext cx="2954655" cy="461665"/>
          </a:xfrm>
          <a:prstGeom prst="rect">
            <a:avLst/>
          </a:prstGeom>
        </p:spPr>
        <p:txBody>
          <a:bodyPr wrap="none">
            <a:spAutoFit/>
          </a:bodyPr>
          <a:lstStyle/>
          <a:p>
            <a:r>
              <a:rPr lang="en-US" altLang="zh-CN" sz="2400" b="1" dirty="0" smtClean="0">
                <a:latin typeface="+mj-ea"/>
                <a:ea typeface="+mj-ea"/>
              </a:rPr>
              <a:t>《</a:t>
            </a:r>
            <a:r>
              <a:rPr lang="zh-CN" altLang="en-US" sz="2400" b="1" dirty="0" smtClean="0">
                <a:latin typeface="+mj-ea"/>
                <a:ea typeface="+mj-ea"/>
              </a:rPr>
              <a:t>监察法</a:t>
            </a:r>
            <a:r>
              <a:rPr lang="en-US" altLang="zh-CN" sz="2400" b="1" dirty="0" smtClean="0">
                <a:latin typeface="+mj-ea"/>
                <a:ea typeface="+mj-ea"/>
              </a:rPr>
              <a:t>》</a:t>
            </a:r>
            <a:r>
              <a:rPr lang="zh-CN" altLang="en-US" sz="2400" b="1" dirty="0" smtClean="0">
                <a:latin typeface="+mj-ea"/>
                <a:ea typeface="+mj-ea"/>
              </a:rPr>
              <a:t>主要内容</a:t>
            </a:r>
            <a:endParaRPr lang="zh-CN" altLang="en-US" sz="2400" b="1" dirty="0">
              <a:latin typeface="+mj-ea"/>
              <a:ea typeface="+mj-ea"/>
            </a:endParaRPr>
          </a:p>
        </p:txBody>
      </p:sp>
      <p:sp>
        <p:nvSpPr>
          <p:cNvPr id="17" name="矩形 10">
            <a:extLst>
              <a:ext uri="{FF2B5EF4-FFF2-40B4-BE49-F238E27FC236}">
                <a16:creationId xmlns="" xmlns:a16="http://schemas.microsoft.com/office/drawing/2014/main" id="{3F91AEF0-274E-43A2-B897-27785504FFFB}"/>
              </a:ext>
            </a:extLst>
          </p:cNvPr>
          <p:cNvSpPr>
            <a:spLocks noChangeArrowheads="1"/>
          </p:cNvSpPr>
          <p:nvPr/>
        </p:nvSpPr>
        <p:spPr bwMode="auto">
          <a:xfrm>
            <a:off x="4462398" y="1584843"/>
            <a:ext cx="41948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smtClean="0">
                <a:solidFill>
                  <a:srgbClr val="B80B09"/>
                </a:solidFill>
                <a:latin typeface="+mn-ea"/>
                <a:ea typeface="+mn-ea"/>
              </a:rPr>
              <a:t>明确</a:t>
            </a:r>
            <a:r>
              <a:rPr lang="zh-CN" altLang="en-US" b="1" dirty="0">
                <a:solidFill>
                  <a:srgbClr val="B80B09"/>
                </a:solidFill>
                <a:latin typeface="+mn-ea"/>
                <a:ea typeface="+mn-ea"/>
              </a:rPr>
              <a:t>监察工作的原则和方针</a:t>
            </a:r>
          </a:p>
          <a:p>
            <a:pPr eaLnBrk="1" hangingPunct="1"/>
            <a:endParaRPr lang="zh-CN" altLang="en-US" b="1" dirty="0">
              <a:solidFill>
                <a:srgbClr val="B80B09"/>
              </a:solidFill>
              <a:latin typeface="宋体" panose="02010600030101010101" pitchFamily="2" charset="-122"/>
            </a:endParaRPr>
          </a:p>
        </p:txBody>
      </p:sp>
      <p:sp>
        <p:nvSpPr>
          <p:cNvPr id="2" name="矩形 1">
            <a:extLst>
              <a:ext uri="{FF2B5EF4-FFF2-40B4-BE49-F238E27FC236}">
                <a16:creationId xmlns="" xmlns:a16="http://schemas.microsoft.com/office/drawing/2014/main" id="{095AA6E3-06FE-4688-9E89-715A7A5F0740}"/>
              </a:ext>
            </a:extLst>
          </p:cNvPr>
          <p:cNvSpPr/>
          <p:nvPr/>
        </p:nvSpPr>
        <p:spPr>
          <a:xfrm>
            <a:off x="-153993" y="2651964"/>
            <a:ext cx="4493538" cy="523220"/>
          </a:xfrm>
          <a:prstGeom prst="rect">
            <a:avLst/>
          </a:prstGeom>
        </p:spPr>
        <p:txBody>
          <a:bodyPr wrap="none">
            <a:spAutoFit/>
          </a:bodyPr>
          <a:lstStyle/>
          <a:p>
            <a:pPr algn="ctr"/>
            <a:r>
              <a:rPr lang="en-US" altLang="zh-CN" sz="2800" b="1" dirty="0" smtClean="0">
                <a:solidFill>
                  <a:srgbClr val="C00000"/>
                </a:solidFill>
                <a:latin typeface="+mj-ea"/>
                <a:ea typeface="+mj-ea"/>
              </a:rPr>
              <a:t>《</a:t>
            </a:r>
            <a:r>
              <a:rPr lang="zh-CN" altLang="en-US" sz="2800" b="1" dirty="0" smtClean="0">
                <a:solidFill>
                  <a:srgbClr val="C00000"/>
                </a:solidFill>
                <a:latin typeface="+mj-ea"/>
                <a:ea typeface="+mj-ea"/>
              </a:rPr>
              <a:t>中华人民共和国监察法</a:t>
            </a:r>
            <a:r>
              <a:rPr lang="en-US" altLang="zh-CN" sz="2800" b="1" dirty="0" smtClean="0">
                <a:solidFill>
                  <a:srgbClr val="C00000"/>
                </a:solidFill>
                <a:latin typeface="+mj-ea"/>
                <a:ea typeface="+mj-ea"/>
              </a:rPr>
              <a:t>》</a:t>
            </a:r>
            <a:endParaRPr lang="zh-CN" altLang="en-US" sz="2800" b="1" dirty="0">
              <a:solidFill>
                <a:srgbClr val="C00000"/>
              </a:solidFill>
              <a:latin typeface="+mj-ea"/>
              <a:ea typeface="+mj-ea"/>
            </a:endParaRPr>
          </a:p>
        </p:txBody>
      </p:sp>
      <p:pic>
        <p:nvPicPr>
          <p:cNvPr id="26" name="图片 25">
            <a:extLst>
              <a:ext uri="{FF2B5EF4-FFF2-40B4-BE49-F238E27FC236}">
                <a16:creationId xmlns="" xmlns:a16="http://schemas.microsoft.com/office/drawing/2014/main" id="{110EB688-6935-4C5A-ACAA-0CD503481C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874" y="1395536"/>
            <a:ext cx="1036086" cy="1024947"/>
          </a:xfrm>
          <a:prstGeom prst="rect">
            <a:avLst/>
          </a:prstGeom>
        </p:spPr>
      </p:pic>
      <p:sp>
        <p:nvSpPr>
          <p:cNvPr id="28" name="矩形 27">
            <a:extLst>
              <a:ext uri="{FF2B5EF4-FFF2-40B4-BE49-F238E27FC236}">
                <a16:creationId xmlns="" xmlns:a16="http://schemas.microsoft.com/office/drawing/2014/main" id="{095AA6E3-06FE-4688-9E89-715A7A5F0740}"/>
              </a:ext>
            </a:extLst>
          </p:cNvPr>
          <p:cNvSpPr/>
          <p:nvPr/>
        </p:nvSpPr>
        <p:spPr>
          <a:xfrm>
            <a:off x="554569" y="3370684"/>
            <a:ext cx="3140603" cy="523220"/>
          </a:xfrm>
          <a:prstGeom prst="rect">
            <a:avLst/>
          </a:prstGeom>
        </p:spPr>
        <p:txBody>
          <a:bodyPr wrap="none">
            <a:spAutoFit/>
          </a:bodyPr>
          <a:lstStyle/>
          <a:p>
            <a:pPr algn="ctr"/>
            <a:r>
              <a:rPr lang="zh-CN" altLang="en-US" sz="2800" b="1" dirty="0" smtClean="0">
                <a:solidFill>
                  <a:srgbClr val="C00000"/>
                </a:solidFill>
                <a:latin typeface="+mj-ea"/>
                <a:ea typeface="+mj-ea"/>
              </a:rPr>
              <a:t>（共九章，</a:t>
            </a:r>
            <a:r>
              <a:rPr lang="en-US" altLang="zh-CN" sz="2800" b="1" dirty="0" smtClean="0">
                <a:solidFill>
                  <a:srgbClr val="C00000"/>
                </a:solidFill>
                <a:latin typeface="+mj-ea"/>
                <a:ea typeface="+mj-ea"/>
              </a:rPr>
              <a:t>69</a:t>
            </a:r>
            <a:r>
              <a:rPr lang="zh-CN" altLang="en-US" sz="2800" b="1" dirty="0" smtClean="0">
                <a:solidFill>
                  <a:srgbClr val="C00000"/>
                </a:solidFill>
                <a:latin typeface="+mj-ea"/>
                <a:ea typeface="+mj-ea"/>
              </a:rPr>
              <a:t>条）</a:t>
            </a:r>
            <a:endParaRPr lang="zh-CN" altLang="en-US" sz="2800" b="1" dirty="0">
              <a:solidFill>
                <a:srgbClr val="C00000"/>
              </a:solidFill>
              <a:latin typeface="+mj-ea"/>
              <a:ea typeface="+mj-ea"/>
            </a:endParaRPr>
          </a:p>
        </p:txBody>
      </p:sp>
      <p:sp>
        <p:nvSpPr>
          <p:cNvPr id="3" name="矩形 2"/>
          <p:cNvSpPr/>
          <p:nvPr/>
        </p:nvSpPr>
        <p:spPr>
          <a:xfrm>
            <a:off x="4339545" y="2029799"/>
            <a:ext cx="4048540" cy="2585323"/>
          </a:xfrm>
          <a:prstGeom prst="rect">
            <a:avLst/>
          </a:prstGeom>
        </p:spPr>
        <p:txBody>
          <a:bodyPr wrap="square">
            <a:spAutoFit/>
          </a:bodyPr>
          <a:lstStyle/>
          <a:p>
            <a:pPr marL="73025" indent="0">
              <a:buNone/>
            </a:pPr>
            <a:r>
              <a:rPr lang="zh-CN" altLang="en-US" b="1" dirty="0" smtClean="0">
                <a:solidFill>
                  <a:srgbClr val="C00000"/>
                </a:solidFill>
                <a:latin typeface="宋体" panose="02010600030101010101" pitchFamily="2" charset="-122"/>
                <a:ea typeface="宋体" panose="02010600030101010101" pitchFamily="2" charset="-122"/>
              </a:rPr>
              <a:t>   （原则）</a:t>
            </a:r>
            <a:r>
              <a:rPr lang="zh-CN" altLang="en-US" b="1" dirty="0" smtClean="0">
                <a:latin typeface="宋体" panose="02010600030101010101" pitchFamily="2" charset="-122"/>
                <a:ea typeface="宋体" panose="02010600030101010101" pitchFamily="2" charset="-122"/>
              </a:rPr>
              <a:t>监察委员</a:t>
            </a:r>
            <a:r>
              <a:rPr lang="zh-CN" altLang="en-US" b="1" dirty="0">
                <a:latin typeface="宋体" panose="02010600030101010101" pitchFamily="2" charset="-122"/>
                <a:ea typeface="宋体" panose="02010600030101010101" pitchFamily="2" charset="-122"/>
              </a:rPr>
              <a:t>会依照法律规定独立行使监察权，不受行政机关、社会团体和个人的干涉；监察机关办理职务违法和职务犯罪案件，应当与审判机关、检察机关、执法部门互相配合，互相制约；监察机关在工作中需要协助的，有关机关和单位应当根据监察机关的要求依法予以</a:t>
            </a:r>
            <a:r>
              <a:rPr lang="zh-CN" altLang="en-US" b="1" dirty="0" smtClean="0">
                <a:latin typeface="宋体" panose="02010600030101010101" pitchFamily="2" charset="-122"/>
                <a:ea typeface="宋体" panose="02010600030101010101" pitchFamily="2" charset="-122"/>
              </a:rPr>
              <a:t>协助。</a:t>
            </a:r>
            <a:r>
              <a:rPr lang="zh-CN" altLang="en-US" b="1" dirty="0" smtClean="0">
                <a:solidFill>
                  <a:srgbClr val="C00000"/>
                </a:solidFill>
                <a:latin typeface="宋体" panose="02010600030101010101" pitchFamily="2" charset="-122"/>
                <a:ea typeface="宋体" panose="02010600030101010101" pitchFamily="2" charset="-122"/>
              </a:rPr>
              <a:t>（</a:t>
            </a:r>
            <a:r>
              <a:rPr lang="en-US" altLang="zh-CN" b="1" dirty="0" smtClean="0">
                <a:solidFill>
                  <a:srgbClr val="C00000"/>
                </a:solidFill>
                <a:latin typeface="宋体" panose="02010600030101010101" pitchFamily="2" charset="-122"/>
                <a:ea typeface="宋体" panose="02010600030101010101" pitchFamily="2" charset="-122"/>
              </a:rPr>
              <a:t>《</a:t>
            </a:r>
            <a:r>
              <a:rPr lang="zh-CN" altLang="en-US" b="1" dirty="0" smtClean="0">
                <a:solidFill>
                  <a:srgbClr val="C00000"/>
                </a:solidFill>
                <a:latin typeface="宋体" panose="02010600030101010101" pitchFamily="2" charset="-122"/>
                <a:ea typeface="宋体" panose="02010600030101010101" pitchFamily="2" charset="-122"/>
              </a:rPr>
              <a:t>监察法</a:t>
            </a:r>
            <a:r>
              <a:rPr lang="en-US" altLang="zh-CN" b="1" dirty="0" smtClean="0">
                <a:solidFill>
                  <a:srgbClr val="C00000"/>
                </a:solidFill>
                <a:latin typeface="宋体" panose="02010600030101010101" pitchFamily="2" charset="-122"/>
                <a:ea typeface="宋体" panose="02010600030101010101" pitchFamily="2" charset="-122"/>
              </a:rPr>
              <a:t>》</a:t>
            </a:r>
            <a:r>
              <a:rPr lang="zh-CN" altLang="en-US" b="1" dirty="0" smtClean="0">
                <a:solidFill>
                  <a:srgbClr val="C00000"/>
                </a:solidFill>
                <a:latin typeface="宋体" panose="02010600030101010101" pitchFamily="2" charset="-122"/>
                <a:ea typeface="宋体" panose="02010600030101010101" pitchFamily="2" charset="-122"/>
              </a:rPr>
              <a:t>第四</a:t>
            </a:r>
            <a:r>
              <a:rPr lang="zh-CN" altLang="en-US" b="1" dirty="0">
                <a:solidFill>
                  <a:srgbClr val="C00000"/>
                </a:solidFill>
                <a:latin typeface="宋体" panose="02010600030101010101" pitchFamily="2" charset="-122"/>
                <a:ea typeface="宋体" panose="02010600030101010101" pitchFamily="2" charset="-122"/>
              </a:rPr>
              <a:t>条）</a:t>
            </a:r>
            <a:endParaRPr lang="zh-CN" altLang="zh-CN" b="1" dirty="0">
              <a:solidFill>
                <a:srgbClr val="C00000"/>
              </a:solidFill>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349135213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Scale>
                                      <p:cBhvr>
                                        <p:cTn id="7" dur="75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750" decel="50000" fill="hold">
                                          <p:stCondLst>
                                            <p:cond delay="0"/>
                                          </p:stCondLst>
                                        </p:cTn>
                                        <p:tgtEl>
                                          <p:spTgt spid="26"/>
                                        </p:tgtEl>
                                        <p:attrNameLst>
                                          <p:attrName>ppt_x</p:attrName>
                                          <p:attrName>ppt_y</p:attrName>
                                        </p:attrNameLst>
                                      </p:cBhvr>
                                    </p:animMotion>
                                    <p:animEffect transition="in" filter="fade">
                                      <p:cBhvr>
                                        <p:cTn id="9" dur="750"/>
                                        <p:tgtEl>
                                          <p:spTgt spid="26"/>
                                        </p:tgtEl>
                                      </p:cBhvr>
                                    </p:animEffect>
                                  </p:childTnLst>
                                </p:cTn>
                              </p:par>
                            </p:childTnLst>
                          </p:cTn>
                        </p:par>
                        <p:par>
                          <p:cTn id="10" fill="hold">
                            <p:stCondLst>
                              <p:cond delay="75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750"/>
                                        <p:tgtEl>
                                          <p:spTgt spid="2"/>
                                        </p:tgtEl>
                                      </p:cBhvr>
                                    </p:animEffect>
                                    <p:anim calcmode="lin" valueType="num">
                                      <p:cBhvr>
                                        <p:cTn id="14" dur="750" fill="hold"/>
                                        <p:tgtEl>
                                          <p:spTgt spid="2"/>
                                        </p:tgtEl>
                                        <p:attrNameLst>
                                          <p:attrName>ppt_x</p:attrName>
                                        </p:attrNameLst>
                                      </p:cBhvr>
                                      <p:tavLst>
                                        <p:tav tm="0">
                                          <p:val>
                                            <p:strVal val="#ppt_x"/>
                                          </p:val>
                                        </p:tav>
                                        <p:tav tm="100000">
                                          <p:val>
                                            <p:strVal val="#ppt_x"/>
                                          </p:val>
                                        </p:tav>
                                      </p:tavLst>
                                    </p:anim>
                                    <p:anim calcmode="lin" valueType="num">
                                      <p:cBhvr>
                                        <p:cTn id="15" dur="75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325"/>
                            </p:stCondLst>
                            <p:childTnLst>
                              <p:par>
                                <p:cTn id="17" presetID="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par>
                          <p:cTn id="21" fill="hold">
                            <p:stCondLst>
                              <p:cond delay="2825"/>
                            </p:stCondLst>
                            <p:childTnLst>
                              <p:par>
                                <p:cTn id="22" presetID="47" presetClass="entr" presetSubtype="0" fill="hold" grpId="0" nodeType="afterEffect">
                                  <p:stCondLst>
                                    <p:cond delay="0"/>
                                  </p:stCondLst>
                                  <p:iterate type="lt">
                                    <p:tmPct val="10000"/>
                                  </p:iterate>
                                  <p:childTnLst>
                                    <p:set>
                                      <p:cBhvr>
                                        <p:cTn id="23" dur="1" fill="hold">
                                          <p:stCondLst>
                                            <p:cond delay="0"/>
                                          </p:stCondLst>
                                        </p:cTn>
                                        <p:tgtEl>
                                          <p:spTgt spid="28"/>
                                        </p:tgtEl>
                                        <p:attrNameLst>
                                          <p:attrName>style.visibility</p:attrName>
                                        </p:attrNameLst>
                                      </p:cBhvr>
                                      <p:to>
                                        <p:strVal val="visible"/>
                                      </p:to>
                                    </p:set>
                                    <p:animEffect transition="in" filter="fade">
                                      <p:cBhvr>
                                        <p:cTn id="24" dur="750"/>
                                        <p:tgtEl>
                                          <p:spTgt spid="28"/>
                                        </p:tgtEl>
                                      </p:cBhvr>
                                    </p:animEffect>
                                    <p:anim calcmode="lin" valueType="num">
                                      <p:cBhvr>
                                        <p:cTn id="25" dur="750" fill="hold"/>
                                        <p:tgtEl>
                                          <p:spTgt spid="28"/>
                                        </p:tgtEl>
                                        <p:attrNameLst>
                                          <p:attrName>ppt_x</p:attrName>
                                        </p:attrNameLst>
                                      </p:cBhvr>
                                      <p:tavLst>
                                        <p:tav tm="0">
                                          <p:val>
                                            <p:strVal val="#ppt_x"/>
                                          </p:val>
                                        </p:tav>
                                        <p:tav tm="100000">
                                          <p:val>
                                            <p:strVal val="#ppt_x"/>
                                          </p:val>
                                        </p:tav>
                                      </p:tavLst>
                                    </p:anim>
                                    <p:anim calcmode="lin" valueType="num">
                                      <p:cBhvr>
                                        <p:cTn id="26" dur="75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2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 xmlns:a16="http://schemas.microsoft.com/office/drawing/2014/main" id="{7084A84C-5203-4A7A-A6E5-D93CEACC834F}"/>
              </a:ext>
            </a:extLst>
          </p:cNvPr>
          <p:cNvSpPr/>
          <p:nvPr/>
        </p:nvSpPr>
        <p:spPr>
          <a:xfrm>
            <a:off x="713694" y="159932"/>
            <a:ext cx="2954655" cy="461665"/>
          </a:xfrm>
          <a:prstGeom prst="rect">
            <a:avLst/>
          </a:prstGeom>
        </p:spPr>
        <p:txBody>
          <a:bodyPr wrap="none">
            <a:spAutoFit/>
          </a:bodyPr>
          <a:lstStyle/>
          <a:p>
            <a:r>
              <a:rPr lang="en-US" altLang="zh-CN" sz="2400" b="1" dirty="0" smtClean="0">
                <a:latin typeface="+mj-ea"/>
                <a:ea typeface="+mj-ea"/>
              </a:rPr>
              <a:t>《</a:t>
            </a:r>
            <a:r>
              <a:rPr lang="zh-CN" altLang="en-US" sz="2400" b="1" dirty="0" smtClean="0">
                <a:latin typeface="+mj-ea"/>
                <a:ea typeface="+mj-ea"/>
              </a:rPr>
              <a:t>监察法</a:t>
            </a:r>
            <a:r>
              <a:rPr lang="en-US" altLang="zh-CN" sz="2400" b="1" dirty="0" smtClean="0">
                <a:latin typeface="+mj-ea"/>
                <a:ea typeface="+mj-ea"/>
              </a:rPr>
              <a:t>》</a:t>
            </a:r>
            <a:r>
              <a:rPr lang="zh-CN" altLang="en-US" sz="2400" b="1" dirty="0" smtClean="0">
                <a:latin typeface="+mj-ea"/>
                <a:ea typeface="+mj-ea"/>
              </a:rPr>
              <a:t>主要内容</a:t>
            </a:r>
            <a:endParaRPr lang="zh-CN" altLang="en-US" sz="2400" b="1" dirty="0">
              <a:latin typeface="+mj-ea"/>
              <a:ea typeface="+mj-ea"/>
            </a:endParaRPr>
          </a:p>
        </p:txBody>
      </p:sp>
      <p:sp>
        <p:nvSpPr>
          <p:cNvPr id="17" name="矩形 10">
            <a:extLst>
              <a:ext uri="{FF2B5EF4-FFF2-40B4-BE49-F238E27FC236}">
                <a16:creationId xmlns="" xmlns:a16="http://schemas.microsoft.com/office/drawing/2014/main" id="{3F91AEF0-274E-43A2-B897-27785504FFFB}"/>
              </a:ext>
            </a:extLst>
          </p:cNvPr>
          <p:cNvSpPr>
            <a:spLocks noChangeArrowheads="1"/>
          </p:cNvSpPr>
          <p:nvPr/>
        </p:nvSpPr>
        <p:spPr bwMode="auto">
          <a:xfrm>
            <a:off x="4462398" y="1584843"/>
            <a:ext cx="41948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B80B09"/>
                </a:solidFill>
                <a:latin typeface="+mn-ea"/>
                <a:ea typeface="+mn-ea"/>
              </a:rPr>
              <a:t>明确监察工作的原则和方针</a:t>
            </a:r>
          </a:p>
          <a:p>
            <a:pPr eaLnBrk="1" hangingPunct="1"/>
            <a:endParaRPr lang="zh-CN" altLang="en-US" b="1" dirty="0">
              <a:solidFill>
                <a:srgbClr val="B80B09"/>
              </a:solidFill>
              <a:latin typeface="宋体" panose="02010600030101010101" pitchFamily="2" charset="-122"/>
            </a:endParaRPr>
          </a:p>
        </p:txBody>
      </p:sp>
      <p:sp>
        <p:nvSpPr>
          <p:cNvPr id="2" name="矩形 1">
            <a:extLst>
              <a:ext uri="{FF2B5EF4-FFF2-40B4-BE49-F238E27FC236}">
                <a16:creationId xmlns="" xmlns:a16="http://schemas.microsoft.com/office/drawing/2014/main" id="{095AA6E3-06FE-4688-9E89-715A7A5F0740}"/>
              </a:ext>
            </a:extLst>
          </p:cNvPr>
          <p:cNvSpPr/>
          <p:nvPr/>
        </p:nvSpPr>
        <p:spPr>
          <a:xfrm>
            <a:off x="-153993" y="2651964"/>
            <a:ext cx="4493538" cy="523220"/>
          </a:xfrm>
          <a:prstGeom prst="rect">
            <a:avLst/>
          </a:prstGeom>
        </p:spPr>
        <p:txBody>
          <a:bodyPr wrap="none">
            <a:spAutoFit/>
          </a:bodyPr>
          <a:lstStyle/>
          <a:p>
            <a:pPr algn="ctr"/>
            <a:r>
              <a:rPr lang="en-US" altLang="zh-CN" sz="2800" b="1" dirty="0" smtClean="0">
                <a:solidFill>
                  <a:srgbClr val="C00000"/>
                </a:solidFill>
                <a:latin typeface="+mj-ea"/>
                <a:ea typeface="+mj-ea"/>
              </a:rPr>
              <a:t>《</a:t>
            </a:r>
            <a:r>
              <a:rPr lang="zh-CN" altLang="en-US" sz="2800" b="1" dirty="0" smtClean="0">
                <a:solidFill>
                  <a:srgbClr val="C00000"/>
                </a:solidFill>
                <a:latin typeface="+mj-ea"/>
                <a:ea typeface="+mj-ea"/>
              </a:rPr>
              <a:t>中华人民共和国监察法</a:t>
            </a:r>
            <a:r>
              <a:rPr lang="en-US" altLang="zh-CN" sz="2800" b="1" dirty="0" smtClean="0">
                <a:solidFill>
                  <a:srgbClr val="C00000"/>
                </a:solidFill>
                <a:latin typeface="+mj-ea"/>
                <a:ea typeface="+mj-ea"/>
              </a:rPr>
              <a:t>》</a:t>
            </a:r>
            <a:endParaRPr lang="zh-CN" altLang="en-US" sz="2800" b="1" dirty="0">
              <a:solidFill>
                <a:srgbClr val="C00000"/>
              </a:solidFill>
              <a:latin typeface="+mj-ea"/>
              <a:ea typeface="+mj-ea"/>
            </a:endParaRPr>
          </a:p>
        </p:txBody>
      </p:sp>
      <p:pic>
        <p:nvPicPr>
          <p:cNvPr id="26" name="图片 25">
            <a:extLst>
              <a:ext uri="{FF2B5EF4-FFF2-40B4-BE49-F238E27FC236}">
                <a16:creationId xmlns="" xmlns:a16="http://schemas.microsoft.com/office/drawing/2014/main" id="{110EB688-6935-4C5A-ACAA-0CD503481C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874" y="1395536"/>
            <a:ext cx="1036086" cy="1024947"/>
          </a:xfrm>
          <a:prstGeom prst="rect">
            <a:avLst/>
          </a:prstGeom>
        </p:spPr>
      </p:pic>
      <p:sp>
        <p:nvSpPr>
          <p:cNvPr id="28" name="矩形 27">
            <a:extLst>
              <a:ext uri="{FF2B5EF4-FFF2-40B4-BE49-F238E27FC236}">
                <a16:creationId xmlns="" xmlns:a16="http://schemas.microsoft.com/office/drawing/2014/main" id="{095AA6E3-06FE-4688-9E89-715A7A5F0740}"/>
              </a:ext>
            </a:extLst>
          </p:cNvPr>
          <p:cNvSpPr/>
          <p:nvPr/>
        </p:nvSpPr>
        <p:spPr>
          <a:xfrm>
            <a:off x="554569" y="3370684"/>
            <a:ext cx="3140603" cy="523220"/>
          </a:xfrm>
          <a:prstGeom prst="rect">
            <a:avLst/>
          </a:prstGeom>
        </p:spPr>
        <p:txBody>
          <a:bodyPr wrap="none">
            <a:spAutoFit/>
          </a:bodyPr>
          <a:lstStyle/>
          <a:p>
            <a:pPr algn="ctr"/>
            <a:r>
              <a:rPr lang="zh-CN" altLang="en-US" sz="2800" b="1" dirty="0" smtClean="0">
                <a:solidFill>
                  <a:srgbClr val="C00000"/>
                </a:solidFill>
                <a:latin typeface="+mj-ea"/>
                <a:ea typeface="+mj-ea"/>
              </a:rPr>
              <a:t>（共九章，</a:t>
            </a:r>
            <a:r>
              <a:rPr lang="en-US" altLang="zh-CN" sz="2800" b="1" dirty="0" smtClean="0">
                <a:solidFill>
                  <a:srgbClr val="C00000"/>
                </a:solidFill>
                <a:latin typeface="+mj-ea"/>
                <a:ea typeface="+mj-ea"/>
              </a:rPr>
              <a:t>69</a:t>
            </a:r>
            <a:r>
              <a:rPr lang="zh-CN" altLang="en-US" sz="2800" b="1" dirty="0" smtClean="0">
                <a:solidFill>
                  <a:srgbClr val="C00000"/>
                </a:solidFill>
                <a:latin typeface="+mj-ea"/>
                <a:ea typeface="+mj-ea"/>
              </a:rPr>
              <a:t>条）</a:t>
            </a:r>
            <a:endParaRPr lang="zh-CN" altLang="en-US" sz="2800" b="1" dirty="0">
              <a:solidFill>
                <a:srgbClr val="C00000"/>
              </a:solidFill>
              <a:latin typeface="+mj-ea"/>
              <a:ea typeface="+mj-ea"/>
            </a:endParaRPr>
          </a:p>
        </p:txBody>
      </p:sp>
      <p:sp>
        <p:nvSpPr>
          <p:cNvPr id="3" name="矩形 2"/>
          <p:cNvSpPr/>
          <p:nvPr/>
        </p:nvSpPr>
        <p:spPr>
          <a:xfrm>
            <a:off x="4339545" y="2029799"/>
            <a:ext cx="4048540" cy="1754326"/>
          </a:xfrm>
          <a:prstGeom prst="rect">
            <a:avLst/>
          </a:prstGeom>
        </p:spPr>
        <p:txBody>
          <a:bodyPr wrap="square">
            <a:spAutoFit/>
          </a:bodyPr>
          <a:lstStyle/>
          <a:p>
            <a:pPr marL="73025" indent="0">
              <a:buNone/>
            </a:pPr>
            <a:r>
              <a:rPr lang="zh-CN" altLang="en-US" b="1" dirty="0" smtClean="0">
                <a:solidFill>
                  <a:srgbClr val="C00000"/>
                </a:solidFill>
                <a:latin typeface="宋体" panose="02010600030101010101" pitchFamily="2" charset="-122"/>
                <a:ea typeface="宋体" panose="02010600030101010101" pitchFamily="2" charset="-122"/>
              </a:rPr>
              <a:t>   （原则）</a:t>
            </a:r>
            <a:r>
              <a:rPr lang="zh-CN" altLang="en-US" b="1" dirty="0" smtClean="0">
                <a:latin typeface="宋体" panose="02010600030101010101" pitchFamily="2" charset="-122"/>
                <a:ea typeface="宋体" panose="02010600030101010101" pitchFamily="2" charset="-122"/>
              </a:rPr>
              <a:t>国家</a:t>
            </a:r>
            <a:r>
              <a:rPr lang="zh-CN" altLang="en-US" b="1" dirty="0">
                <a:latin typeface="宋体" panose="02010600030101010101" pitchFamily="2" charset="-122"/>
                <a:ea typeface="宋体" panose="02010600030101010101" pitchFamily="2" charset="-122"/>
              </a:rPr>
              <a:t>监察工作严格遵照宪法和法律，以事实为根据，以法律为准绳；在适用法律上一律平等，保障当事人的合法权益；权责对等，严格监督；惩戒与教育相结合，宽严相济。</a:t>
            </a:r>
            <a:r>
              <a:rPr lang="zh-CN" altLang="en-US" b="1" dirty="0" smtClean="0">
                <a:solidFill>
                  <a:srgbClr val="C00000"/>
                </a:solidFill>
                <a:latin typeface="宋体" panose="02010600030101010101" pitchFamily="2" charset="-122"/>
                <a:ea typeface="宋体" panose="02010600030101010101" pitchFamily="2" charset="-122"/>
              </a:rPr>
              <a:t>（</a:t>
            </a:r>
            <a:r>
              <a:rPr lang="en-US" altLang="zh-CN" b="1" dirty="0" smtClean="0">
                <a:solidFill>
                  <a:srgbClr val="C00000"/>
                </a:solidFill>
                <a:latin typeface="宋体" panose="02010600030101010101" pitchFamily="2" charset="-122"/>
                <a:ea typeface="宋体" panose="02010600030101010101" pitchFamily="2" charset="-122"/>
              </a:rPr>
              <a:t>《</a:t>
            </a:r>
            <a:r>
              <a:rPr lang="zh-CN" altLang="en-US" b="1" dirty="0" smtClean="0">
                <a:solidFill>
                  <a:srgbClr val="C00000"/>
                </a:solidFill>
                <a:latin typeface="宋体" panose="02010600030101010101" pitchFamily="2" charset="-122"/>
                <a:ea typeface="宋体" panose="02010600030101010101" pitchFamily="2" charset="-122"/>
              </a:rPr>
              <a:t>监察法</a:t>
            </a:r>
            <a:r>
              <a:rPr lang="en-US" altLang="zh-CN" b="1" dirty="0" smtClean="0">
                <a:solidFill>
                  <a:srgbClr val="C00000"/>
                </a:solidFill>
                <a:latin typeface="宋体" panose="02010600030101010101" pitchFamily="2" charset="-122"/>
                <a:ea typeface="宋体" panose="02010600030101010101" pitchFamily="2" charset="-122"/>
              </a:rPr>
              <a:t>》</a:t>
            </a:r>
            <a:r>
              <a:rPr lang="zh-CN" altLang="en-US" b="1" dirty="0" smtClean="0">
                <a:solidFill>
                  <a:srgbClr val="C00000"/>
                </a:solidFill>
                <a:latin typeface="宋体" panose="02010600030101010101" pitchFamily="2" charset="-122"/>
                <a:ea typeface="宋体" panose="02010600030101010101" pitchFamily="2" charset="-122"/>
              </a:rPr>
              <a:t>第五条</a:t>
            </a:r>
            <a:r>
              <a:rPr lang="zh-CN" altLang="en-US" b="1" dirty="0">
                <a:solidFill>
                  <a:srgbClr val="C00000"/>
                </a:solidFill>
                <a:latin typeface="宋体" panose="02010600030101010101" pitchFamily="2" charset="-122"/>
                <a:ea typeface="宋体" panose="02010600030101010101" pitchFamily="2" charset="-122"/>
              </a:rPr>
              <a:t>）</a:t>
            </a:r>
            <a:endParaRPr lang="zh-CN" altLang="zh-CN" b="1" dirty="0">
              <a:solidFill>
                <a:srgbClr val="C00000"/>
              </a:solidFill>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334976230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Scale>
                                      <p:cBhvr>
                                        <p:cTn id="7" dur="75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750" decel="50000" fill="hold">
                                          <p:stCondLst>
                                            <p:cond delay="0"/>
                                          </p:stCondLst>
                                        </p:cTn>
                                        <p:tgtEl>
                                          <p:spTgt spid="26"/>
                                        </p:tgtEl>
                                        <p:attrNameLst>
                                          <p:attrName>ppt_x</p:attrName>
                                          <p:attrName>ppt_y</p:attrName>
                                        </p:attrNameLst>
                                      </p:cBhvr>
                                    </p:animMotion>
                                    <p:animEffect transition="in" filter="fade">
                                      <p:cBhvr>
                                        <p:cTn id="9" dur="750"/>
                                        <p:tgtEl>
                                          <p:spTgt spid="26"/>
                                        </p:tgtEl>
                                      </p:cBhvr>
                                    </p:animEffect>
                                  </p:childTnLst>
                                </p:cTn>
                              </p:par>
                            </p:childTnLst>
                          </p:cTn>
                        </p:par>
                        <p:par>
                          <p:cTn id="10" fill="hold">
                            <p:stCondLst>
                              <p:cond delay="75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750"/>
                                        <p:tgtEl>
                                          <p:spTgt spid="2"/>
                                        </p:tgtEl>
                                      </p:cBhvr>
                                    </p:animEffect>
                                    <p:anim calcmode="lin" valueType="num">
                                      <p:cBhvr>
                                        <p:cTn id="14" dur="750" fill="hold"/>
                                        <p:tgtEl>
                                          <p:spTgt spid="2"/>
                                        </p:tgtEl>
                                        <p:attrNameLst>
                                          <p:attrName>ppt_x</p:attrName>
                                        </p:attrNameLst>
                                      </p:cBhvr>
                                      <p:tavLst>
                                        <p:tav tm="0">
                                          <p:val>
                                            <p:strVal val="#ppt_x"/>
                                          </p:val>
                                        </p:tav>
                                        <p:tav tm="100000">
                                          <p:val>
                                            <p:strVal val="#ppt_x"/>
                                          </p:val>
                                        </p:tav>
                                      </p:tavLst>
                                    </p:anim>
                                    <p:anim calcmode="lin" valueType="num">
                                      <p:cBhvr>
                                        <p:cTn id="15" dur="75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325"/>
                            </p:stCondLst>
                            <p:childTnLst>
                              <p:par>
                                <p:cTn id="17" presetID="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par>
                          <p:cTn id="21" fill="hold">
                            <p:stCondLst>
                              <p:cond delay="2825"/>
                            </p:stCondLst>
                            <p:childTnLst>
                              <p:par>
                                <p:cTn id="22" presetID="47" presetClass="entr" presetSubtype="0" fill="hold" grpId="0" nodeType="afterEffect">
                                  <p:stCondLst>
                                    <p:cond delay="0"/>
                                  </p:stCondLst>
                                  <p:iterate type="lt">
                                    <p:tmPct val="10000"/>
                                  </p:iterate>
                                  <p:childTnLst>
                                    <p:set>
                                      <p:cBhvr>
                                        <p:cTn id="23" dur="1" fill="hold">
                                          <p:stCondLst>
                                            <p:cond delay="0"/>
                                          </p:stCondLst>
                                        </p:cTn>
                                        <p:tgtEl>
                                          <p:spTgt spid="28"/>
                                        </p:tgtEl>
                                        <p:attrNameLst>
                                          <p:attrName>style.visibility</p:attrName>
                                        </p:attrNameLst>
                                      </p:cBhvr>
                                      <p:to>
                                        <p:strVal val="visible"/>
                                      </p:to>
                                    </p:set>
                                    <p:animEffect transition="in" filter="fade">
                                      <p:cBhvr>
                                        <p:cTn id="24" dur="750"/>
                                        <p:tgtEl>
                                          <p:spTgt spid="28"/>
                                        </p:tgtEl>
                                      </p:cBhvr>
                                    </p:animEffect>
                                    <p:anim calcmode="lin" valueType="num">
                                      <p:cBhvr>
                                        <p:cTn id="25" dur="750" fill="hold"/>
                                        <p:tgtEl>
                                          <p:spTgt spid="28"/>
                                        </p:tgtEl>
                                        <p:attrNameLst>
                                          <p:attrName>ppt_x</p:attrName>
                                        </p:attrNameLst>
                                      </p:cBhvr>
                                      <p:tavLst>
                                        <p:tav tm="0">
                                          <p:val>
                                            <p:strVal val="#ppt_x"/>
                                          </p:val>
                                        </p:tav>
                                        <p:tav tm="100000">
                                          <p:val>
                                            <p:strVal val="#ppt_x"/>
                                          </p:val>
                                        </p:tav>
                                      </p:tavLst>
                                    </p:anim>
                                    <p:anim calcmode="lin" valueType="num">
                                      <p:cBhvr>
                                        <p:cTn id="26" dur="75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 xmlns:a16="http://schemas.microsoft.com/office/drawing/2014/main" id="{7084A84C-5203-4A7A-A6E5-D93CEACC834F}"/>
              </a:ext>
            </a:extLst>
          </p:cNvPr>
          <p:cNvSpPr/>
          <p:nvPr/>
        </p:nvSpPr>
        <p:spPr>
          <a:xfrm>
            <a:off x="713694" y="159932"/>
            <a:ext cx="2954655" cy="461665"/>
          </a:xfrm>
          <a:prstGeom prst="rect">
            <a:avLst/>
          </a:prstGeom>
        </p:spPr>
        <p:txBody>
          <a:bodyPr wrap="none">
            <a:spAutoFit/>
          </a:bodyPr>
          <a:lstStyle/>
          <a:p>
            <a:r>
              <a:rPr lang="en-US" altLang="zh-CN" sz="2400" b="1" dirty="0" smtClean="0">
                <a:latin typeface="+mj-ea"/>
                <a:ea typeface="+mj-ea"/>
              </a:rPr>
              <a:t>《</a:t>
            </a:r>
            <a:r>
              <a:rPr lang="zh-CN" altLang="en-US" sz="2400" b="1" dirty="0" smtClean="0">
                <a:latin typeface="+mj-ea"/>
                <a:ea typeface="+mj-ea"/>
              </a:rPr>
              <a:t>监察法</a:t>
            </a:r>
            <a:r>
              <a:rPr lang="en-US" altLang="zh-CN" sz="2400" b="1" dirty="0" smtClean="0">
                <a:latin typeface="+mj-ea"/>
                <a:ea typeface="+mj-ea"/>
              </a:rPr>
              <a:t>》</a:t>
            </a:r>
            <a:r>
              <a:rPr lang="zh-CN" altLang="en-US" sz="2400" b="1" dirty="0" smtClean="0">
                <a:latin typeface="+mj-ea"/>
                <a:ea typeface="+mj-ea"/>
              </a:rPr>
              <a:t>主要内容</a:t>
            </a:r>
            <a:endParaRPr lang="zh-CN" altLang="en-US" sz="2400" b="1" dirty="0">
              <a:latin typeface="+mj-ea"/>
              <a:ea typeface="+mj-ea"/>
            </a:endParaRPr>
          </a:p>
        </p:txBody>
      </p:sp>
      <p:sp>
        <p:nvSpPr>
          <p:cNvPr id="17" name="矩形 10">
            <a:extLst>
              <a:ext uri="{FF2B5EF4-FFF2-40B4-BE49-F238E27FC236}">
                <a16:creationId xmlns="" xmlns:a16="http://schemas.microsoft.com/office/drawing/2014/main" id="{3F91AEF0-274E-43A2-B897-27785504FFFB}"/>
              </a:ext>
            </a:extLst>
          </p:cNvPr>
          <p:cNvSpPr>
            <a:spLocks noChangeArrowheads="1"/>
          </p:cNvSpPr>
          <p:nvPr/>
        </p:nvSpPr>
        <p:spPr bwMode="auto">
          <a:xfrm>
            <a:off x="4462398" y="1584843"/>
            <a:ext cx="41948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B80B09"/>
                </a:solidFill>
                <a:latin typeface="+mn-ea"/>
                <a:ea typeface="+mn-ea"/>
              </a:rPr>
              <a:t>明确监察工作的原则和方针</a:t>
            </a:r>
          </a:p>
          <a:p>
            <a:pPr eaLnBrk="1" hangingPunct="1"/>
            <a:endParaRPr lang="zh-CN" altLang="en-US" b="1" dirty="0">
              <a:solidFill>
                <a:srgbClr val="B80B09"/>
              </a:solidFill>
              <a:latin typeface="宋体" panose="02010600030101010101" pitchFamily="2" charset="-122"/>
            </a:endParaRPr>
          </a:p>
        </p:txBody>
      </p:sp>
      <p:sp>
        <p:nvSpPr>
          <p:cNvPr id="2" name="矩形 1">
            <a:extLst>
              <a:ext uri="{FF2B5EF4-FFF2-40B4-BE49-F238E27FC236}">
                <a16:creationId xmlns="" xmlns:a16="http://schemas.microsoft.com/office/drawing/2014/main" id="{095AA6E3-06FE-4688-9E89-715A7A5F0740}"/>
              </a:ext>
            </a:extLst>
          </p:cNvPr>
          <p:cNvSpPr/>
          <p:nvPr/>
        </p:nvSpPr>
        <p:spPr>
          <a:xfrm>
            <a:off x="-153993" y="2651964"/>
            <a:ext cx="4493538" cy="523220"/>
          </a:xfrm>
          <a:prstGeom prst="rect">
            <a:avLst/>
          </a:prstGeom>
        </p:spPr>
        <p:txBody>
          <a:bodyPr wrap="none">
            <a:spAutoFit/>
          </a:bodyPr>
          <a:lstStyle/>
          <a:p>
            <a:pPr algn="ctr"/>
            <a:r>
              <a:rPr lang="en-US" altLang="zh-CN" sz="2800" b="1" dirty="0" smtClean="0">
                <a:solidFill>
                  <a:srgbClr val="C00000"/>
                </a:solidFill>
                <a:latin typeface="+mj-ea"/>
                <a:ea typeface="+mj-ea"/>
              </a:rPr>
              <a:t>《</a:t>
            </a:r>
            <a:r>
              <a:rPr lang="zh-CN" altLang="en-US" sz="2800" b="1" dirty="0" smtClean="0">
                <a:solidFill>
                  <a:srgbClr val="C00000"/>
                </a:solidFill>
                <a:latin typeface="+mj-ea"/>
                <a:ea typeface="+mj-ea"/>
              </a:rPr>
              <a:t>中华人民共和国监察法</a:t>
            </a:r>
            <a:r>
              <a:rPr lang="en-US" altLang="zh-CN" sz="2800" b="1" dirty="0" smtClean="0">
                <a:solidFill>
                  <a:srgbClr val="C00000"/>
                </a:solidFill>
                <a:latin typeface="+mj-ea"/>
                <a:ea typeface="+mj-ea"/>
              </a:rPr>
              <a:t>》</a:t>
            </a:r>
            <a:endParaRPr lang="zh-CN" altLang="en-US" sz="2800" b="1" dirty="0">
              <a:solidFill>
                <a:srgbClr val="C00000"/>
              </a:solidFill>
              <a:latin typeface="+mj-ea"/>
              <a:ea typeface="+mj-ea"/>
            </a:endParaRPr>
          </a:p>
        </p:txBody>
      </p:sp>
      <p:pic>
        <p:nvPicPr>
          <p:cNvPr id="26" name="图片 25">
            <a:extLst>
              <a:ext uri="{FF2B5EF4-FFF2-40B4-BE49-F238E27FC236}">
                <a16:creationId xmlns="" xmlns:a16="http://schemas.microsoft.com/office/drawing/2014/main" id="{110EB688-6935-4C5A-ACAA-0CD503481C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874" y="1395536"/>
            <a:ext cx="1036086" cy="1024947"/>
          </a:xfrm>
          <a:prstGeom prst="rect">
            <a:avLst/>
          </a:prstGeom>
        </p:spPr>
      </p:pic>
      <p:sp>
        <p:nvSpPr>
          <p:cNvPr id="28" name="矩形 27">
            <a:extLst>
              <a:ext uri="{FF2B5EF4-FFF2-40B4-BE49-F238E27FC236}">
                <a16:creationId xmlns="" xmlns:a16="http://schemas.microsoft.com/office/drawing/2014/main" id="{095AA6E3-06FE-4688-9E89-715A7A5F0740}"/>
              </a:ext>
            </a:extLst>
          </p:cNvPr>
          <p:cNvSpPr/>
          <p:nvPr/>
        </p:nvSpPr>
        <p:spPr>
          <a:xfrm>
            <a:off x="554569" y="3370684"/>
            <a:ext cx="3140603" cy="523220"/>
          </a:xfrm>
          <a:prstGeom prst="rect">
            <a:avLst/>
          </a:prstGeom>
        </p:spPr>
        <p:txBody>
          <a:bodyPr wrap="none">
            <a:spAutoFit/>
          </a:bodyPr>
          <a:lstStyle/>
          <a:p>
            <a:pPr algn="ctr"/>
            <a:r>
              <a:rPr lang="zh-CN" altLang="en-US" sz="2800" b="1" dirty="0" smtClean="0">
                <a:solidFill>
                  <a:srgbClr val="C00000"/>
                </a:solidFill>
                <a:latin typeface="+mj-ea"/>
                <a:ea typeface="+mj-ea"/>
              </a:rPr>
              <a:t>（共九章，</a:t>
            </a:r>
            <a:r>
              <a:rPr lang="en-US" altLang="zh-CN" sz="2800" b="1" dirty="0" smtClean="0">
                <a:solidFill>
                  <a:srgbClr val="C00000"/>
                </a:solidFill>
                <a:latin typeface="+mj-ea"/>
                <a:ea typeface="+mj-ea"/>
              </a:rPr>
              <a:t>69</a:t>
            </a:r>
            <a:r>
              <a:rPr lang="zh-CN" altLang="en-US" sz="2800" b="1" dirty="0" smtClean="0">
                <a:solidFill>
                  <a:srgbClr val="C00000"/>
                </a:solidFill>
                <a:latin typeface="+mj-ea"/>
                <a:ea typeface="+mj-ea"/>
              </a:rPr>
              <a:t>条）</a:t>
            </a:r>
            <a:endParaRPr lang="zh-CN" altLang="en-US" sz="2800" b="1" dirty="0">
              <a:solidFill>
                <a:srgbClr val="C00000"/>
              </a:solidFill>
              <a:latin typeface="+mj-ea"/>
              <a:ea typeface="+mj-ea"/>
            </a:endParaRPr>
          </a:p>
        </p:txBody>
      </p:sp>
      <p:sp>
        <p:nvSpPr>
          <p:cNvPr id="3" name="矩形 2"/>
          <p:cNvSpPr/>
          <p:nvPr/>
        </p:nvSpPr>
        <p:spPr>
          <a:xfrm>
            <a:off x="4339545" y="2029799"/>
            <a:ext cx="4048540" cy="2031325"/>
          </a:xfrm>
          <a:prstGeom prst="rect">
            <a:avLst/>
          </a:prstGeom>
        </p:spPr>
        <p:txBody>
          <a:bodyPr wrap="square">
            <a:spAutoFit/>
          </a:bodyPr>
          <a:lstStyle/>
          <a:p>
            <a:pPr marL="73025" indent="0">
              <a:buNone/>
            </a:pPr>
            <a:r>
              <a:rPr lang="zh-CN" altLang="en-US" b="1" dirty="0" smtClean="0">
                <a:solidFill>
                  <a:srgbClr val="C00000"/>
                </a:solidFill>
                <a:latin typeface="宋体" panose="02010600030101010101" pitchFamily="2" charset="-122"/>
                <a:ea typeface="宋体" panose="02010600030101010101" pitchFamily="2" charset="-122"/>
              </a:rPr>
              <a:t>   （方针）</a:t>
            </a:r>
            <a:r>
              <a:rPr lang="zh-CN" altLang="en-US" b="1" dirty="0">
                <a:latin typeface="宋体" panose="02010600030101010101" pitchFamily="2" charset="-122"/>
                <a:ea typeface="宋体" panose="02010600030101010101" pitchFamily="2" charset="-122"/>
              </a:rPr>
              <a:t>国家监察工作坚持标本兼治、综合治理，强化监督问责，严厉惩治腐败；深化改革、健全法治，有效制约和监督权力；加强法治教育和道德教育，弘扬中华优秀传统文化，构建不敢腐、不能腐、不想腐的长效机制。</a:t>
            </a:r>
            <a:r>
              <a:rPr lang="zh-CN" altLang="en-US" b="1" dirty="0" smtClean="0">
                <a:solidFill>
                  <a:srgbClr val="C00000"/>
                </a:solidFill>
                <a:latin typeface="宋体" panose="02010600030101010101" pitchFamily="2" charset="-122"/>
                <a:ea typeface="宋体" panose="02010600030101010101" pitchFamily="2" charset="-122"/>
              </a:rPr>
              <a:t>（</a:t>
            </a:r>
            <a:r>
              <a:rPr lang="en-US" altLang="zh-CN" b="1" dirty="0" smtClean="0">
                <a:solidFill>
                  <a:srgbClr val="C00000"/>
                </a:solidFill>
                <a:latin typeface="宋体" panose="02010600030101010101" pitchFamily="2" charset="-122"/>
                <a:ea typeface="宋体" panose="02010600030101010101" pitchFamily="2" charset="-122"/>
              </a:rPr>
              <a:t>《</a:t>
            </a:r>
            <a:r>
              <a:rPr lang="zh-CN" altLang="en-US" b="1" dirty="0" smtClean="0">
                <a:solidFill>
                  <a:srgbClr val="C00000"/>
                </a:solidFill>
                <a:latin typeface="宋体" panose="02010600030101010101" pitchFamily="2" charset="-122"/>
                <a:ea typeface="宋体" panose="02010600030101010101" pitchFamily="2" charset="-122"/>
              </a:rPr>
              <a:t>监察法</a:t>
            </a:r>
            <a:r>
              <a:rPr lang="en-US" altLang="zh-CN" b="1" dirty="0" smtClean="0">
                <a:solidFill>
                  <a:srgbClr val="C00000"/>
                </a:solidFill>
                <a:latin typeface="宋体" panose="02010600030101010101" pitchFamily="2" charset="-122"/>
                <a:ea typeface="宋体" panose="02010600030101010101" pitchFamily="2" charset="-122"/>
              </a:rPr>
              <a:t>》</a:t>
            </a:r>
            <a:r>
              <a:rPr lang="zh-CN" altLang="en-US" b="1" dirty="0" smtClean="0">
                <a:solidFill>
                  <a:srgbClr val="C00000"/>
                </a:solidFill>
                <a:latin typeface="宋体" panose="02010600030101010101" pitchFamily="2" charset="-122"/>
                <a:ea typeface="宋体" panose="02010600030101010101" pitchFamily="2" charset="-122"/>
              </a:rPr>
              <a:t>第六条</a:t>
            </a:r>
            <a:r>
              <a:rPr lang="zh-CN" altLang="en-US" b="1" dirty="0">
                <a:solidFill>
                  <a:srgbClr val="C00000"/>
                </a:solidFill>
                <a:latin typeface="宋体" panose="02010600030101010101" pitchFamily="2" charset="-122"/>
                <a:ea typeface="宋体" panose="02010600030101010101" pitchFamily="2" charset="-122"/>
              </a:rPr>
              <a:t>）</a:t>
            </a:r>
            <a:endParaRPr lang="zh-CN" altLang="zh-CN" b="1" dirty="0">
              <a:solidFill>
                <a:srgbClr val="C00000"/>
              </a:solidFill>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368736820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Scale>
                                      <p:cBhvr>
                                        <p:cTn id="7" dur="75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750" decel="50000" fill="hold">
                                          <p:stCondLst>
                                            <p:cond delay="0"/>
                                          </p:stCondLst>
                                        </p:cTn>
                                        <p:tgtEl>
                                          <p:spTgt spid="26"/>
                                        </p:tgtEl>
                                        <p:attrNameLst>
                                          <p:attrName>ppt_x</p:attrName>
                                          <p:attrName>ppt_y</p:attrName>
                                        </p:attrNameLst>
                                      </p:cBhvr>
                                    </p:animMotion>
                                    <p:animEffect transition="in" filter="fade">
                                      <p:cBhvr>
                                        <p:cTn id="9" dur="750"/>
                                        <p:tgtEl>
                                          <p:spTgt spid="26"/>
                                        </p:tgtEl>
                                      </p:cBhvr>
                                    </p:animEffect>
                                  </p:childTnLst>
                                </p:cTn>
                              </p:par>
                            </p:childTnLst>
                          </p:cTn>
                        </p:par>
                        <p:par>
                          <p:cTn id="10" fill="hold">
                            <p:stCondLst>
                              <p:cond delay="75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750"/>
                                        <p:tgtEl>
                                          <p:spTgt spid="2"/>
                                        </p:tgtEl>
                                      </p:cBhvr>
                                    </p:animEffect>
                                    <p:anim calcmode="lin" valueType="num">
                                      <p:cBhvr>
                                        <p:cTn id="14" dur="750" fill="hold"/>
                                        <p:tgtEl>
                                          <p:spTgt spid="2"/>
                                        </p:tgtEl>
                                        <p:attrNameLst>
                                          <p:attrName>ppt_x</p:attrName>
                                        </p:attrNameLst>
                                      </p:cBhvr>
                                      <p:tavLst>
                                        <p:tav tm="0">
                                          <p:val>
                                            <p:strVal val="#ppt_x"/>
                                          </p:val>
                                        </p:tav>
                                        <p:tav tm="100000">
                                          <p:val>
                                            <p:strVal val="#ppt_x"/>
                                          </p:val>
                                        </p:tav>
                                      </p:tavLst>
                                    </p:anim>
                                    <p:anim calcmode="lin" valueType="num">
                                      <p:cBhvr>
                                        <p:cTn id="15" dur="75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325"/>
                            </p:stCondLst>
                            <p:childTnLst>
                              <p:par>
                                <p:cTn id="17" presetID="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par>
                          <p:cTn id="21" fill="hold">
                            <p:stCondLst>
                              <p:cond delay="2825"/>
                            </p:stCondLst>
                            <p:childTnLst>
                              <p:par>
                                <p:cTn id="22" presetID="47" presetClass="entr" presetSubtype="0" fill="hold" grpId="0" nodeType="afterEffect">
                                  <p:stCondLst>
                                    <p:cond delay="0"/>
                                  </p:stCondLst>
                                  <p:iterate type="lt">
                                    <p:tmPct val="10000"/>
                                  </p:iterate>
                                  <p:childTnLst>
                                    <p:set>
                                      <p:cBhvr>
                                        <p:cTn id="23" dur="1" fill="hold">
                                          <p:stCondLst>
                                            <p:cond delay="0"/>
                                          </p:stCondLst>
                                        </p:cTn>
                                        <p:tgtEl>
                                          <p:spTgt spid="28"/>
                                        </p:tgtEl>
                                        <p:attrNameLst>
                                          <p:attrName>style.visibility</p:attrName>
                                        </p:attrNameLst>
                                      </p:cBhvr>
                                      <p:to>
                                        <p:strVal val="visible"/>
                                      </p:to>
                                    </p:set>
                                    <p:animEffect transition="in" filter="fade">
                                      <p:cBhvr>
                                        <p:cTn id="24" dur="750"/>
                                        <p:tgtEl>
                                          <p:spTgt spid="28"/>
                                        </p:tgtEl>
                                      </p:cBhvr>
                                    </p:animEffect>
                                    <p:anim calcmode="lin" valueType="num">
                                      <p:cBhvr>
                                        <p:cTn id="25" dur="750" fill="hold"/>
                                        <p:tgtEl>
                                          <p:spTgt spid="28"/>
                                        </p:tgtEl>
                                        <p:attrNameLst>
                                          <p:attrName>ppt_x</p:attrName>
                                        </p:attrNameLst>
                                      </p:cBhvr>
                                      <p:tavLst>
                                        <p:tav tm="0">
                                          <p:val>
                                            <p:strVal val="#ppt_x"/>
                                          </p:val>
                                        </p:tav>
                                        <p:tav tm="100000">
                                          <p:val>
                                            <p:strVal val="#ppt_x"/>
                                          </p:val>
                                        </p:tav>
                                      </p:tavLst>
                                    </p:anim>
                                    <p:anim calcmode="lin" valueType="num">
                                      <p:cBhvr>
                                        <p:cTn id="26" dur="75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2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 xmlns:a16="http://schemas.microsoft.com/office/drawing/2014/main" id="{7084A84C-5203-4A7A-A6E5-D93CEACC834F}"/>
              </a:ext>
            </a:extLst>
          </p:cNvPr>
          <p:cNvSpPr/>
          <p:nvPr/>
        </p:nvSpPr>
        <p:spPr>
          <a:xfrm>
            <a:off x="713694" y="159932"/>
            <a:ext cx="2954655" cy="461665"/>
          </a:xfrm>
          <a:prstGeom prst="rect">
            <a:avLst/>
          </a:prstGeom>
        </p:spPr>
        <p:txBody>
          <a:bodyPr wrap="none">
            <a:spAutoFit/>
          </a:bodyPr>
          <a:lstStyle/>
          <a:p>
            <a:r>
              <a:rPr lang="en-US" altLang="zh-CN" sz="2400" b="1" dirty="0" smtClean="0">
                <a:latin typeface="+mj-ea"/>
                <a:ea typeface="+mj-ea"/>
              </a:rPr>
              <a:t>《</a:t>
            </a:r>
            <a:r>
              <a:rPr lang="zh-CN" altLang="en-US" sz="2400" b="1" dirty="0" smtClean="0">
                <a:latin typeface="+mj-ea"/>
                <a:ea typeface="+mj-ea"/>
              </a:rPr>
              <a:t>监察法</a:t>
            </a:r>
            <a:r>
              <a:rPr lang="en-US" altLang="zh-CN" sz="2400" b="1" dirty="0" smtClean="0">
                <a:latin typeface="+mj-ea"/>
                <a:ea typeface="+mj-ea"/>
              </a:rPr>
              <a:t>》</a:t>
            </a:r>
            <a:r>
              <a:rPr lang="zh-CN" altLang="en-US" sz="2400" b="1" dirty="0" smtClean="0">
                <a:latin typeface="+mj-ea"/>
                <a:ea typeface="+mj-ea"/>
              </a:rPr>
              <a:t>主要内容</a:t>
            </a:r>
            <a:endParaRPr lang="zh-CN" altLang="en-US" sz="2400" b="1" dirty="0">
              <a:latin typeface="+mj-ea"/>
              <a:ea typeface="+mj-ea"/>
            </a:endParaRPr>
          </a:p>
        </p:txBody>
      </p:sp>
      <p:sp>
        <p:nvSpPr>
          <p:cNvPr id="17" name="矩形 10">
            <a:extLst>
              <a:ext uri="{FF2B5EF4-FFF2-40B4-BE49-F238E27FC236}">
                <a16:creationId xmlns="" xmlns:a16="http://schemas.microsoft.com/office/drawing/2014/main" id="{3F91AEF0-274E-43A2-B897-27785504FFFB}"/>
              </a:ext>
            </a:extLst>
          </p:cNvPr>
          <p:cNvSpPr>
            <a:spLocks noChangeArrowheads="1"/>
          </p:cNvSpPr>
          <p:nvPr/>
        </p:nvSpPr>
        <p:spPr bwMode="auto">
          <a:xfrm>
            <a:off x="4488902" y="1138747"/>
            <a:ext cx="41948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B80B09"/>
                </a:solidFill>
                <a:latin typeface="+mn-ea"/>
                <a:ea typeface="+mn-ea"/>
              </a:rPr>
              <a:t>明确监察委员会的产生和职责</a:t>
            </a:r>
          </a:p>
          <a:p>
            <a:pPr eaLnBrk="1" hangingPunct="1"/>
            <a:endParaRPr lang="zh-CN" altLang="en-US" b="1" dirty="0">
              <a:solidFill>
                <a:srgbClr val="B80B09"/>
              </a:solidFill>
              <a:latin typeface="宋体" panose="02010600030101010101" pitchFamily="2" charset="-122"/>
            </a:endParaRPr>
          </a:p>
        </p:txBody>
      </p:sp>
      <p:sp>
        <p:nvSpPr>
          <p:cNvPr id="2" name="矩形 1">
            <a:extLst>
              <a:ext uri="{FF2B5EF4-FFF2-40B4-BE49-F238E27FC236}">
                <a16:creationId xmlns="" xmlns:a16="http://schemas.microsoft.com/office/drawing/2014/main" id="{095AA6E3-06FE-4688-9E89-715A7A5F0740}"/>
              </a:ext>
            </a:extLst>
          </p:cNvPr>
          <p:cNvSpPr/>
          <p:nvPr/>
        </p:nvSpPr>
        <p:spPr>
          <a:xfrm>
            <a:off x="-153993" y="2651964"/>
            <a:ext cx="4493538" cy="523220"/>
          </a:xfrm>
          <a:prstGeom prst="rect">
            <a:avLst/>
          </a:prstGeom>
        </p:spPr>
        <p:txBody>
          <a:bodyPr wrap="none">
            <a:spAutoFit/>
          </a:bodyPr>
          <a:lstStyle/>
          <a:p>
            <a:pPr algn="ctr"/>
            <a:r>
              <a:rPr lang="en-US" altLang="zh-CN" sz="2800" b="1" dirty="0" smtClean="0">
                <a:solidFill>
                  <a:srgbClr val="C00000"/>
                </a:solidFill>
                <a:latin typeface="+mj-ea"/>
                <a:ea typeface="+mj-ea"/>
              </a:rPr>
              <a:t>《</a:t>
            </a:r>
            <a:r>
              <a:rPr lang="zh-CN" altLang="en-US" sz="2800" b="1" dirty="0" smtClean="0">
                <a:solidFill>
                  <a:srgbClr val="C00000"/>
                </a:solidFill>
                <a:latin typeface="+mj-ea"/>
                <a:ea typeface="+mj-ea"/>
              </a:rPr>
              <a:t>中华人民共和国监察法</a:t>
            </a:r>
            <a:r>
              <a:rPr lang="en-US" altLang="zh-CN" sz="2800" b="1" dirty="0" smtClean="0">
                <a:solidFill>
                  <a:srgbClr val="C00000"/>
                </a:solidFill>
                <a:latin typeface="+mj-ea"/>
                <a:ea typeface="+mj-ea"/>
              </a:rPr>
              <a:t>》</a:t>
            </a:r>
            <a:endParaRPr lang="zh-CN" altLang="en-US" sz="2800" b="1" dirty="0">
              <a:solidFill>
                <a:srgbClr val="C00000"/>
              </a:solidFill>
              <a:latin typeface="+mj-ea"/>
              <a:ea typeface="+mj-ea"/>
            </a:endParaRPr>
          </a:p>
        </p:txBody>
      </p:sp>
      <p:pic>
        <p:nvPicPr>
          <p:cNvPr id="26" name="图片 25">
            <a:extLst>
              <a:ext uri="{FF2B5EF4-FFF2-40B4-BE49-F238E27FC236}">
                <a16:creationId xmlns="" xmlns:a16="http://schemas.microsoft.com/office/drawing/2014/main" id="{110EB688-6935-4C5A-ACAA-0CD503481C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874" y="1395536"/>
            <a:ext cx="1036086" cy="1024947"/>
          </a:xfrm>
          <a:prstGeom prst="rect">
            <a:avLst/>
          </a:prstGeom>
        </p:spPr>
      </p:pic>
      <p:sp>
        <p:nvSpPr>
          <p:cNvPr id="28" name="矩形 27">
            <a:extLst>
              <a:ext uri="{FF2B5EF4-FFF2-40B4-BE49-F238E27FC236}">
                <a16:creationId xmlns="" xmlns:a16="http://schemas.microsoft.com/office/drawing/2014/main" id="{095AA6E3-06FE-4688-9E89-715A7A5F0740}"/>
              </a:ext>
            </a:extLst>
          </p:cNvPr>
          <p:cNvSpPr/>
          <p:nvPr/>
        </p:nvSpPr>
        <p:spPr>
          <a:xfrm>
            <a:off x="554569" y="3370684"/>
            <a:ext cx="3140603" cy="523220"/>
          </a:xfrm>
          <a:prstGeom prst="rect">
            <a:avLst/>
          </a:prstGeom>
        </p:spPr>
        <p:txBody>
          <a:bodyPr wrap="none">
            <a:spAutoFit/>
          </a:bodyPr>
          <a:lstStyle/>
          <a:p>
            <a:pPr algn="ctr"/>
            <a:r>
              <a:rPr lang="zh-CN" altLang="en-US" sz="2800" b="1" dirty="0" smtClean="0">
                <a:solidFill>
                  <a:srgbClr val="C00000"/>
                </a:solidFill>
                <a:latin typeface="+mj-ea"/>
                <a:ea typeface="+mj-ea"/>
              </a:rPr>
              <a:t>（共九章，</a:t>
            </a:r>
            <a:r>
              <a:rPr lang="en-US" altLang="zh-CN" sz="2800" b="1" dirty="0" smtClean="0">
                <a:solidFill>
                  <a:srgbClr val="C00000"/>
                </a:solidFill>
                <a:latin typeface="+mj-ea"/>
                <a:ea typeface="+mj-ea"/>
              </a:rPr>
              <a:t>69</a:t>
            </a:r>
            <a:r>
              <a:rPr lang="zh-CN" altLang="en-US" sz="2800" b="1" dirty="0" smtClean="0">
                <a:solidFill>
                  <a:srgbClr val="C00000"/>
                </a:solidFill>
                <a:latin typeface="+mj-ea"/>
                <a:ea typeface="+mj-ea"/>
              </a:rPr>
              <a:t>条）</a:t>
            </a:r>
            <a:endParaRPr lang="zh-CN" altLang="en-US" sz="2800" b="1" dirty="0">
              <a:solidFill>
                <a:srgbClr val="C00000"/>
              </a:solidFill>
              <a:latin typeface="+mj-ea"/>
              <a:ea typeface="+mj-ea"/>
            </a:endParaRPr>
          </a:p>
        </p:txBody>
      </p:sp>
      <p:sp>
        <p:nvSpPr>
          <p:cNvPr id="3" name="矩形 2"/>
          <p:cNvSpPr/>
          <p:nvPr/>
        </p:nvSpPr>
        <p:spPr>
          <a:xfrm>
            <a:off x="4116390" y="1530971"/>
            <a:ext cx="4048540" cy="3139321"/>
          </a:xfrm>
          <a:prstGeom prst="rect">
            <a:avLst/>
          </a:prstGeom>
        </p:spPr>
        <p:txBody>
          <a:bodyPr wrap="square">
            <a:spAutoFit/>
          </a:bodyPr>
          <a:lstStyle/>
          <a:p>
            <a:pPr marL="73025" indent="0">
              <a:buNone/>
            </a:pPr>
            <a:r>
              <a:rPr lang="zh-CN" altLang="en-US" b="1" dirty="0" smtClean="0">
                <a:solidFill>
                  <a:srgbClr val="C00000"/>
                </a:solidFill>
                <a:latin typeface="宋体" panose="02010600030101010101" pitchFamily="2" charset="-122"/>
                <a:ea typeface="宋体" panose="02010600030101010101" pitchFamily="2" charset="-122"/>
              </a:rPr>
              <a:t>   （国家监察委员会的产生）</a:t>
            </a:r>
            <a:r>
              <a:rPr lang="zh-CN" altLang="en-US" b="1" dirty="0">
                <a:latin typeface="宋体" panose="02010600030101010101" pitchFamily="2" charset="-122"/>
                <a:ea typeface="宋体" panose="02010600030101010101" pitchFamily="2" charset="-122"/>
              </a:rPr>
              <a:t>国家监察委员会由全国人民代表大会产生，负责全国监察工作。国家监察委员会由主任、副主任若干人、委员若干人组成，主任由全国人民代表大会选举，副主任、委员由国家监察委员会主任提请全国人民代表大会常务委员会任免。国家监察委员会主任每届任期同全国人民代表大会每届任期相同，连续任职不得超过两届</a:t>
            </a:r>
            <a:r>
              <a:rPr lang="zh-CN" altLang="en-US" b="1" dirty="0" smtClean="0">
                <a:latin typeface="宋体" panose="02010600030101010101" pitchFamily="2" charset="-122"/>
                <a:ea typeface="宋体" panose="02010600030101010101" pitchFamily="2" charset="-122"/>
              </a:rPr>
              <a:t>。</a:t>
            </a:r>
            <a:endParaRPr lang="en-US" altLang="zh-CN" b="1" dirty="0" smtClean="0">
              <a:latin typeface="宋体" panose="02010600030101010101" pitchFamily="2" charset="-122"/>
              <a:ea typeface="宋体" panose="02010600030101010101" pitchFamily="2" charset="-122"/>
            </a:endParaRPr>
          </a:p>
          <a:p>
            <a:pPr marL="73025" indent="0">
              <a:buNone/>
            </a:pPr>
            <a:r>
              <a:rPr lang="zh-CN" altLang="en-US" b="1" dirty="0" smtClean="0">
                <a:solidFill>
                  <a:srgbClr val="C00000"/>
                </a:solidFill>
                <a:latin typeface="宋体" panose="02010600030101010101" pitchFamily="2" charset="-122"/>
                <a:ea typeface="宋体" panose="02010600030101010101" pitchFamily="2" charset="-122"/>
              </a:rPr>
              <a:t>（</a:t>
            </a:r>
            <a:r>
              <a:rPr lang="en-US" altLang="zh-CN" b="1" dirty="0" smtClean="0">
                <a:solidFill>
                  <a:srgbClr val="C00000"/>
                </a:solidFill>
                <a:latin typeface="宋体" panose="02010600030101010101" pitchFamily="2" charset="-122"/>
                <a:ea typeface="宋体" panose="02010600030101010101" pitchFamily="2" charset="-122"/>
              </a:rPr>
              <a:t>《</a:t>
            </a:r>
            <a:r>
              <a:rPr lang="zh-CN" altLang="en-US" b="1" dirty="0" smtClean="0">
                <a:solidFill>
                  <a:srgbClr val="C00000"/>
                </a:solidFill>
                <a:latin typeface="宋体" panose="02010600030101010101" pitchFamily="2" charset="-122"/>
                <a:ea typeface="宋体" panose="02010600030101010101" pitchFamily="2" charset="-122"/>
              </a:rPr>
              <a:t>监察法</a:t>
            </a:r>
            <a:r>
              <a:rPr lang="en-US" altLang="zh-CN" b="1" dirty="0" smtClean="0">
                <a:solidFill>
                  <a:srgbClr val="C00000"/>
                </a:solidFill>
                <a:latin typeface="宋体" panose="02010600030101010101" pitchFamily="2" charset="-122"/>
                <a:ea typeface="宋体" panose="02010600030101010101" pitchFamily="2" charset="-122"/>
              </a:rPr>
              <a:t>》</a:t>
            </a:r>
            <a:r>
              <a:rPr lang="zh-CN" altLang="en-US" b="1" dirty="0" smtClean="0">
                <a:solidFill>
                  <a:srgbClr val="C00000"/>
                </a:solidFill>
                <a:latin typeface="宋体" panose="02010600030101010101" pitchFamily="2" charset="-122"/>
                <a:ea typeface="宋体" panose="02010600030101010101" pitchFamily="2" charset="-122"/>
              </a:rPr>
              <a:t>第八</a:t>
            </a:r>
            <a:r>
              <a:rPr lang="zh-CN" altLang="en-US" b="1" dirty="0">
                <a:solidFill>
                  <a:srgbClr val="C00000"/>
                </a:solidFill>
                <a:latin typeface="宋体" panose="02010600030101010101" pitchFamily="2" charset="-122"/>
                <a:ea typeface="宋体" panose="02010600030101010101" pitchFamily="2" charset="-122"/>
              </a:rPr>
              <a:t>条第一款至第三</a:t>
            </a:r>
            <a:r>
              <a:rPr lang="zh-CN" altLang="en-US" b="1" dirty="0" smtClean="0">
                <a:solidFill>
                  <a:srgbClr val="C00000"/>
                </a:solidFill>
                <a:latin typeface="宋体" panose="02010600030101010101" pitchFamily="2" charset="-122"/>
                <a:ea typeface="宋体" panose="02010600030101010101" pitchFamily="2" charset="-122"/>
              </a:rPr>
              <a:t>款</a:t>
            </a:r>
            <a:r>
              <a:rPr lang="zh-CN" altLang="en-US" b="1" dirty="0">
                <a:solidFill>
                  <a:srgbClr val="C00000"/>
                </a:solidFill>
                <a:latin typeface="宋体" panose="02010600030101010101" pitchFamily="2" charset="-122"/>
                <a:ea typeface="宋体" panose="02010600030101010101" pitchFamily="2" charset="-122"/>
              </a:rPr>
              <a:t>）</a:t>
            </a:r>
          </a:p>
        </p:txBody>
      </p:sp>
    </p:spTree>
    <p:extLst>
      <p:ext uri="{BB962C8B-B14F-4D97-AF65-F5344CB8AC3E}">
        <p14:creationId xmlns:p14="http://schemas.microsoft.com/office/powerpoint/2010/main" val="318029659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Scale>
                                      <p:cBhvr>
                                        <p:cTn id="7" dur="75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750" decel="50000" fill="hold">
                                          <p:stCondLst>
                                            <p:cond delay="0"/>
                                          </p:stCondLst>
                                        </p:cTn>
                                        <p:tgtEl>
                                          <p:spTgt spid="26"/>
                                        </p:tgtEl>
                                        <p:attrNameLst>
                                          <p:attrName>ppt_x</p:attrName>
                                          <p:attrName>ppt_y</p:attrName>
                                        </p:attrNameLst>
                                      </p:cBhvr>
                                    </p:animMotion>
                                    <p:animEffect transition="in" filter="fade">
                                      <p:cBhvr>
                                        <p:cTn id="9" dur="750"/>
                                        <p:tgtEl>
                                          <p:spTgt spid="26"/>
                                        </p:tgtEl>
                                      </p:cBhvr>
                                    </p:animEffect>
                                  </p:childTnLst>
                                </p:cTn>
                              </p:par>
                            </p:childTnLst>
                          </p:cTn>
                        </p:par>
                        <p:par>
                          <p:cTn id="10" fill="hold">
                            <p:stCondLst>
                              <p:cond delay="75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750"/>
                                        <p:tgtEl>
                                          <p:spTgt spid="2"/>
                                        </p:tgtEl>
                                      </p:cBhvr>
                                    </p:animEffect>
                                    <p:anim calcmode="lin" valueType="num">
                                      <p:cBhvr>
                                        <p:cTn id="14" dur="750" fill="hold"/>
                                        <p:tgtEl>
                                          <p:spTgt spid="2"/>
                                        </p:tgtEl>
                                        <p:attrNameLst>
                                          <p:attrName>ppt_x</p:attrName>
                                        </p:attrNameLst>
                                      </p:cBhvr>
                                      <p:tavLst>
                                        <p:tav tm="0">
                                          <p:val>
                                            <p:strVal val="#ppt_x"/>
                                          </p:val>
                                        </p:tav>
                                        <p:tav tm="100000">
                                          <p:val>
                                            <p:strVal val="#ppt_x"/>
                                          </p:val>
                                        </p:tav>
                                      </p:tavLst>
                                    </p:anim>
                                    <p:anim calcmode="lin" valueType="num">
                                      <p:cBhvr>
                                        <p:cTn id="15" dur="75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325"/>
                            </p:stCondLst>
                            <p:childTnLst>
                              <p:par>
                                <p:cTn id="17" presetID="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par>
                          <p:cTn id="21" fill="hold">
                            <p:stCondLst>
                              <p:cond delay="2825"/>
                            </p:stCondLst>
                            <p:childTnLst>
                              <p:par>
                                <p:cTn id="22" presetID="47" presetClass="entr" presetSubtype="0" fill="hold" grpId="0" nodeType="afterEffect">
                                  <p:stCondLst>
                                    <p:cond delay="0"/>
                                  </p:stCondLst>
                                  <p:iterate type="lt">
                                    <p:tmPct val="10000"/>
                                  </p:iterate>
                                  <p:childTnLst>
                                    <p:set>
                                      <p:cBhvr>
                                        <p:cTn id="23" dur="1" fill="hold">
                                          <p:stCondLst>
                                            <p:cond delay="0"/>
                                          </p:stCondLst>
                                        </p:cTn>
                                        <p:tgtEl>
                                          <p:spTgt spid="28"/>
                                        </p:tgtEl>
                                        <p:attrNameLst>
                                          <p:attrName>style.visibility</p:attrName>
                                        </p:attrNameLst>
                                      </p:cBhvr>
                                      <p:to>
                                        <p:strVal val="visible"/>
                                      </p:to>
                                    </p:set>
                                    <p:animEffect transition="in" filter="fade">
                                      <p:cBhvr>
                                        <p:cTn id="24" dur="750"/>
                                        <p:tgtEl>
                                          <p:spTgt spid="28"/>
                                        </p:tgtEl>
                                      </p:cBhvr>
                                    </p:animEffect>
                                    <p:anim calcmode="lin" valueType="num">
                                      <p:cBhvr>
                                        <p:cTn id="25" dur="750" fill="hold"/>
                                        <p:tgtEl>
                                          <p:spTgt spid="28"/>
                                        </p:tgtEl>
                                        <p:attrNameLst>
                                          <p:attrName>ppt_x</p:attrName>
                                        </p:attrNameLst>
                                      </p:cBhvr>
                                      <p:tavLst>
                                        <p:tav tm="0">
                                          <p:val>
                                            <p:strVal val="#ppt_x"/>
                                          </p:val>
                                        </p:tav>
                                        <p:tav tm="100000">
                                          <p:val>
                                            <p:strVal val="#ppt_x"/>
                                          </p:val>
                                        </p:tav>
                                      </p:tavLst>
                                    </p:anim>
                                    <p:anim calcmode="lin" valueType="num">
                                      <p:cBhvr>
                                        <p:cTn id="26" dur="75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2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 xmlns:a16="http://schemas.microsoft.com/office/drawing/2014/main" id="{7084A84C-5203-4A7A-A6E5-D93CEACC834F}"/>
              </a:ext>
            </a:extLst>
          </p:cNvPr>
          <p:cNvSpPr/>
          <p:nvPr/>
        </p:nvSpPr>
        <p:spPr>
          <a:xfrm>
            <a:off x="713694" y="159932"/>
            <a:ext cx="2954655" cy="461665"/>
          </a:xfrm>
          <a:prstGeom prst="rect">
            <a:avLst/>
          </a:prstGeom>
        </p:spPr>
        <p:txBody>
          <a:bodyPr wrap="none">
            <a:spAutoFit/>
          </a:bodyPr>
          <a:lstStyle/>
          <a:p>
            <a:r>
              <a:rPr lang="en-US" altLang="zh-CN" sz="2400" b="1" dirty="0" smtClean="0">
                <a:latin typeface="+mj-ea"/>
                <a:ea typeface="+mj-ea"/>
              </a:rPr>
              <a:t>《</a:t>
            </a:r>
            <a:r>
              <a:rPr lang="zh-CN" altLang="en-US" sz="2400" b="1" dirty="0" smtClean="0">
                <a:latin typeface="+mj-ea"/>
                <a:ea typeface="+mj-ea"/>
              </a:rPr>
              <a:t>监察法</a:t>
            </a:r>
            <a:r>
              <a:rPr lang="en-US" altLang="zh-CN" sz="2400" b="1" dirty="0" smtClean="0">
                <a:latin typeface="+mj-ea"/>
                <a:ea typeface="+mj-ea"/>
              </a:rPr>
              <a:t>》</a:t>
            </a:r>
            <a:r>
              <a:rPr lang="zh-CN" altLang="en-US" sz="2400" b="1" dirty="0" smtClean="0">
                <a:latin typeface="+mj-ea"/>
                <a:ea typeface="+mj-ea"/>
              </a:rPr>
              <a:t>主要内容</a:t>
            </a:r>
            <a:endParaRPr lang="zh-CN" altLang="en-US" sz="2400" b="1" dirty="0">
              <a:latin typeface="+mj-ea"/>
              <a:ea typeface="+mj-ea"/>
            </a:endParaRPr>
          </a:p>
        </p:txBody>
      </p:sp>
      <p:sp>
        <p:nvSpPr>
          <p:cNvPr id="17" name="矩形 10">
            <a:extLst>
              <a:ext uri="{FF2B5EF4-FFF2-40B4-BE49-F238E27FC236}">
                <a16:creationId xmlns="" xmlns:a16="http://schemas.microsoft.com/office/drawing/2014/main" id="{3F91AEF0-274E-43A2-B897-27785504FFFB}"/>
              </a:ext>
            </a:extLst>
          </p:cNvPr>
          <p:cNvSpPr>
            <a:spLocks noChangeArrowheads="1"/>
          </p:cNvSpPr>
          <p:nvPr/>
        </p:nvSpPr>
        <p:spPr bwMode="auto">
          <a:xfrm>
            <a:off x="4396137" y="1023788"/>
            <a:ext cx="41948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B80B09"/>
                </a:solidFill>
                <a:latin typeface="+mn-ea"/>
                <a:ea typeface="+mn-ea"/>
              </a:rPr>
              <a:t>明确监察委员会的产生和职责</a:t>
            </a:r>
          </a:p>
          <a:p>
            <a:pPr eaLnBrk="1" hangingPunct="1"/>
            <a:endParaRPr lang="zh-CN" altLang="en-US" b="1" dirty="0">
              <a:solidFill>
                <a:srgbClr val="B80B09"/>
              </a:solidFill>
              <a:latin typeface="宋体" panose="02010600030101010101" pitchFamily="2" charset="-122"/>
            </a:endParaRPr>
          </a:p>
        </p:txBody>
      </p:sp>
      <p:sp>
        <p:nvSpPr>
          <p:cNvPr id="2" name="矩形 1">
            <a:extLst>
              <a:ext uri="{FF2B5EF4-FFF2-40B4-BE49-F238E27FC236}">
                <a16:creationId xmlns="" xmlns:a16="http://schemas.microsoft.com/office/drawing/2014/main" id="{095AA6E3-06FE-4688-9E89-715A7A5F0740}"/>
              </a:ext>
            </a:extLst>
          </p:cNvPr>
          <p:cNvSpPr/>
          <p:nvPr/>
        </p:nvSpPr>
        <p:spPr>
          <a:xfrm>
            <a:off x="-153993" y="2651964"/>
            <a:ext cx="4493538" cy="523220"/>
          </a:xfrm>
          <a:prstGeom prst="rect">
            <a:avLst/>
          </a:prstGeom>
        </p:spPr>
        <p:txBody>
          <a:bodyPr wrap="none">
            <a:spAutoFit/>
          </a:bodyPr>
          <a:lstStyle/>
          <a:p>
            <a:pPr algn="ctr"/>
            <a:r>
              <a:rPr lang="en-US" altLang="zh-CN" sz="2800" b="1" dirty="0" smtClean="0">
                <a:solidFill>
                  <a:srgbClr val="C00000"/>
                </a:solidFill>
                <a:latin typeface="+mj-ea"/>
                <a:ea typeface="+mj-ea"/>
              </a:rPr>
              <a:t>《</a:t>
            </a:r>
            <a:r>
              <a:rPr lang="zh-CN" altLang="en-US" sz="2800" b="1" dirty="0" smtClean="0">
                <a:solidFill>
                  <a:srgbClr val="C00000"/>
                </a:solidFill>
                <a:latin typeface="+mj-ea"/>
                <a:ea typeface="+mj-ea"/>
              </a:rPr>
              <a:t>中华人民共和国监察法</a:t>
            </a:r>
            <a:r>
              <a:rPr lang="en-US" altLang="zh-CN" sz="2800" b="1" dirty="0" smtClean="0">
                <a:solidFill>
                  <a:srgbClr val="C00000"/>
                </a:solidFill>
                <a:latin typeface="+mj-ea"/>
                <a:ea typeface="+mj-ea"/>
              </a:rPr>
              <a:t>》</a:t>
            </a:r>
            <a:endParaRPr lang="zh-CN" altLang="en-US" sz="2800" b="1" dirty="0">
              <a:solidFill>
                <a:srgbClr val="C00000"/>
              </a:solidFill>
              <a:latin typeface="+mj-ea"/>
              <a:ea typeface="+mj-ea"/>
            </a:endParaRPr>
          </a:p>
        </p:txBody>
      </p:sp>
      <p:pic>
        <p:nvPicPr>
          <p:cNvPr id="26" name="图片 25">
            <a:extLst>
              <a:ext uri="{FF2B5EF4-FFF2-40B4-BE49-F238E27FC236}">
                <a16:creationId xmlns="" xmlns:a16="http://schemas.microsoft.com/office/drawing/2014/main" id="{110EB688-6935-4C5A-ACAA-0CD503481C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874" y="1395536"/>
            <a:ext cx="1036086" cy="1024947"/>
          </a:xfrm>
          <a:prstGeom prst="rect">
            <a:avLst/>
          </a:prstGeom>
        </p:spPr>
      </p:pic>
      <p:sp>
        <p:nvSpPr>
          <p:cNvPr id="28" name="矩形 27">
            <a:extLst>
              <a:ext uri="{FF2B5EF4-FFF2-40B4-BE49-F238E27FC236}">
                <a16:creationId xmlns="" xmlns:a16="http://schemas.microsoft.com/office/drawing/2014/main" id="{095AA6E3-06FE-4688-9E89-715A7A5F0740}"/>
              </a:ext>
            </a:extLst>
          </p:cNvPr>
          <p:cNvSpPr/>
          <p:nvPr/>
        </p:nvSpPr>
        <p:spPr>
          <a:xfrm>
            <a:off x="554569" y="3370684"/>
            <a:ext cx="3140603" cy="523220"/>
          </a:xfrm>
          <a:prstGeom prst="rect">
            <a:avLst/>
          </a:prstGeom>
        </p:spPr>
        <p:txBody>
          <a:bodyPr wrap="none">
            <a:spAutoFit/>
          </a:bodyPr>
          <a:lstStyle/>
          <a:p>
            <a:pPr algn="ctr"/>
            <a:r>
              <a:rPr lang="zh-CN" altLang="en-US" sz="2800" b="1" dirty="0" smtClean="0">
                <a:solidFill>
                  <a:srgbClr val="C00000"/>
                </a:solidFill>
                <a:latin typeface="+mj-ea"/>
                <a:ea typeface="+mj-ea"/>
              </a:rPr>
              <a:t>（共九章，</a:t>
            </a:r>
            <a:r>
              <a:rPr lang="en-US" altLang="zh-CN" sz="2800" b="1" dirty="0" smtClean="0">
                <a:solidFill>
                  <a:srgbClr val="C00000"/>
                </a:solidFill>
                <a:latin typeface="+mj-ea"/>
                <a:ea typeface="+mj-ea"/>
              </a:rPr>
              <a:t>69</a:t>
            </a:r>
            <a:r>
              <a:rPr lang="zh-CN" altLang="en-US" sz="2800" b="1" dirty="0" smtClean="0">
                <a:solidFill>
                  <a:srgbClr val="C00000"/>
                </a:solidFill>
                <a:latin typeface="+mj-ea"/>
                <a:ea typeface="+mj-ea"/>
              </a:rPr>
              <a:t>条）</a:t>
            </a:r>
            <a:endParaRPr lang="zh-CN" altLang="en-US" sz="2800" b="1" dirty="0">
              <a:solidFill>
                <a:srgbClr val="C00000"/>
              </a:solidFill>
              <a:latin typeface="+mj-ea"/>
              <a:ea typeface="+mj-ea"/>
            </a:endParaRPr>
          </a:p>
        </p:txBody>
      </p:sp>
      <p:sp>
        <p:nvSpPr>
          <p:cNvPr id="3" name="矩形 2"/>
          <p:cNvSpPr/>
          <p:nvPr/>
        </p:nvSpPr>
        <p:spPr>
          <a:xfrm>
            <a:off x="4339545" y="1516101"/>
            <a:ext cx="4048540" cy="3139321"/>
          </a:xfrm>
          <a:prstGeom prst="rect">
            <a:avLst/>
          </a:prstGeom>
        </p:spPr>
        <p:txBody>
          <a:bodyPr wrap="square">
            <a:spAutoFit/>
          </a:bodyPr>
          <a:lstStyle/>
          <a:p>
            <a:pPr marL="73025" indent="0">
              <a:buNone/>
            </a:pPr>
            <a:r>
              <a:rPr lang="zh-CN" altLang="en-US" b="1" dirty="0" smtClean="0">
                <a:solidFill>
                  <a:srgbClr val="C00000"/>
                </a:solidFill>
                <a:latin typeface="宋体" panose="02010600030101010101" pitchFamily="2" charset="-122"/>
                <a:ea typeface="宋体" panose="02010600030101010101" pitchFamily="2" charset="-122"/>
              </a:rPr>
              <a:t>   （地方监察委员会的产生）</a:t>
            </a:r>
            <a:r>
              <a:rPr lang="zh-CN" altLang="en-US" b="1" dirty="0">
                <a:latin typeface="宋体" panose="02010600030101010101" pitchFamily="2" charset="-122"/>
                <a:ea typeface="宋体" panose="02010600030101010101" pitchFamily="2" charset="-122"/>
              </a:rPr>
              <a:t>地方各级监察委员会由本级人民代表大会产生，负责本行政区域内的监察工作；地方各级监察委员会由主任、副主任若干人、委员若干人组成，主任由本级人民代表大会选举，副主任、委员由监察委员会主任提请本级人民代表大会常务委员会任免；地方各级监察委员会主任每届任期同本级人民代表大会每届任期</a:t>
            </a:r>
            <a:r>
              <a:rPr lang="zh-CN" altLang="en-US" b="1" dirty="0" smtClean="0">
                <a:latin typeface="宋体" panose="02010600030101010101" pitchFamily="2" charset="-122"/>
                <a:ea typeface="宋体" panose="02010600030101010101" pitchFamily="2" charset="-122"/>
              </a:rPr>
              <a:t>相同。</a:t>
            </a:r>
            <a:endParaRPr lang="en-US" altLang="zh-CN" b="1" dirty="0" smtClean="0">
              <a:latin typeface="宋体" panose="02010600030101010101" pitchFamily="2" charset="-122"/>
              <a:ea typeface="宋体" panose="02010600030101010101" pitchFamily="2" charset="-122"/>
            </a:endParaRPr>
          </a:p>
          <a:p>
            <a:pPr marL="73025" indent="0">
              <a:buNone/>
            </a:pPr>
            <a:r>
              <a:rPr lang="zh-CN" altLang="en-US" b="1" dirty="0" smtClean="0">
                <a:solidFill>
                  <a:srgbClr val="C00000"/>
                </a:solidFill>
                <a:latin typeface="宋体" panose="02010600030101010101" pitchFamily="2" charset="-122"/>
                <a:ea typeface="宋体" panose="02010600030101010101" pitchFamily="2" charset="-122"/>
              </a:rPr>
              <a:t>（</a:t>
            </a:r>
            <a:r>
              <a:rPr lang="en-US" altLang="zh-CN" b="1" dirty="0" smtClean="0">
                <a:solidFill>
                  <a:srgbClr val="C00000"/>
                </a:solidFill>
                <a:latin typeface="宋体" panose="02010600030101010101" pitchFamily="2" charset="-122"/>
                <a:ea typeface="宋体" panose="02010600030101010101" pitchFamily="2" charset="-122"/>
              </a:rPr>
              <a:t>《</a:t>
            </a:r>
            <a:r>
              <a:rPr lang="zh-CN" altLang="en-US" b="1" dirty="0" smtClean="0">
                <a:solidFill>
                  <a:srgbClr val="C00000"/>
                </a:solidFill>
                <a:latin typeface="宋体" panose="02010600030101010101" pitchFamily="2" charset="-122"/>
                <a:ea typeface="宋体" panose="02010600030101010101" pitchFamily="2" charset="-122"/>
              </a:rPr>
              <a:t>监察法</a:t>
            </a:r>
            <a:r>
              <a:rPr lang="en-US" altLang="zh-CN" b="1" dirty="0" smtClean="0">
                <a:solidFill>
                  <a:srgbClr val="C00000"/>
                </a:solidFill>
                <a:latin typeface="宋体" panose="02010600030101010101" pitchFamily="2" charset="-122"/>
                <a:ea typeface="宋体" panose="02010600030101010101" pitchFamily="2" charset="-122"/>
              </a:rPr>
              <a:t>》</a:t>
            </a:r>
            <a:r>
              <a:rPr lang="zh-CN" altLang="en-US" b="1" dirty="0" smtClean="0">
                <a:solidFill>
                  <a:srgbClr val="C00000"/>
                </a:solidFill>
                <a:latin typeface="宋体" panose="02010600030101010101" pitchFamily="2" charset="-122"/>
                <a:ea typeface="宋体" panose="02010600030101010101" pitchFamily="2" charset="-122"/>
              </a:rPr>
              <a:t>第九条第一款至第三款）</a:t>
            </a:r>
            <a:endParaRPr lang="zh-CN" altLang="en-US" b="1" dirty="0">
              <a:solidFill>
                <a:srgbClr val="C00000"/>
              </a:solidFill>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346466864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Scale>
                                      <p:cBhvr>
                                        <p:cTn id="7" dur="75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750" decel="50000" fill="hold">
                                          <p:stCondLst>
                                            <p:cond delay="0"/>
                                          </p:stCondLst>
                                        </p:cTn>
                                        <p:tgtEl>
                                          <p:spTgt spid="26"/>
                                        </p:tgtEl>
                                        <p:attrNameLst>
                                          <p:attrName>ppt_x</p:attrName>
                                          <p:attrName>ppt_y</p:attrName>
                                        </p:attrNameLst>
                                      </p:cBhvr>
                                    </p:animMotion>
                                    <p:animEffect transition="in" filter="fade">
                                      <p:cBhvr>
                                        <p:cTn id="9" dur="750"/>
                                        <p:tgtEl>
                                          <p:spTgt spid="26"/>
                                        </p:tgtEl>
                                      </p:cBhvr>
                                    </p:animEffect>
                                  </p:childTnLst>
                                </p:cTn>
                              </p:par>
                            </p:childTnLst>
                          </p:cTn>
                        </p:par>
                        <p:par>
                          <p:cTn id="10" fill="hold">
                            <p:stCondLst>
                              <p:cond delay="75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750"/>
                                        <p:tgtEl>
                                          <p:spTgt spid="2"/>
                                        </p:tgtEl>
                                      </p:cBhvr>
                                    </p:animEffect>
                                    <p:anim calcmode="lin" valueType="num">
                                      <p:cBhvr>
                                        <p:cTn id="14" dur="750" fill="hold"/>
                                        <p:tgtEl>
                                          <p:spTgt spid="2"/>
                                        </p:tgtEl>
                                        <p:attrNameLst>
                                          <p:attrName>ppt_x</p:attrName>
                                        </p:attrNameLst>
                                      </p:cBhvr>
                                      <p:tavLst>
                                        <p:tav tm="0">
                                          <p:val>
                                            <p:strVal val="#ppt_x"/>
                                          </p:val>
                                        </p:tav>
                                        <p:tav tm="100000">
                                          <p:val>
                                            <p:strVal val="#ppt_x"/>
                                          </p:val>
                                        </p:tav>
                                      </p:tavLst>
                                    </p:anim>
                                    <p:anim calcmode="lin" valueType="num">
                                      <p:cBhvr>
                                        <p:cTn id="15" dur="75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325"/>
                            </p:stCondLst>
                            <p:childTnLst>
                              <p:par>
                                <p:cTn id="17" presetID="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par>
                          <p:cTn id="21" fill="hold">
                            <p:stCondLst>
                              <p:cond delay="2825"/>
                            </p:stCondLst>
                            <p:childTnLst>
                              <p:par>
                                <p:cTn id="22" presetID="47" presetClass="entr" presetSubtype="0" fill="hold" grpId="0" nodeType="afterEffect">
                                  <p:stCondLst>
                                    <p:cond delay="0"/>
                                  </p:stCondLst>
                                  <p:iterate type="lt">
                                    <p:tmPct val="10000"/>
                                  </p:iterate>
                                  <p:childTnLst>
                                    <p:set>
                                      <p:cBhvr>
                                        <p:cTn id="23" dur="1" fill="hold">
                                          <p:stCondLst>
                                            <p:cond delay="0"/>
                                          </p:stCondLst>
                                        </p:cTn>
                                        <p:tgtEl>
                                          <p:spTgt spid="28"/>
                                        </p:tgtEl>
                                        <p:attrNameLst>
                                          <p:attrName>style.visibility</p:attrName>
                                        </p:attrNameLst>
                                      </p:cBhvr>
                                      <p:to>
                                        <p:strVal val="visible"/>
                                      </p:to>
                                    </p:set>
                                    <p:animEffect transition="in" filter="fade">
                                      <p:cBhvr>
                                        <p:cTn id="24" dur="750"/>
                                        <p:tgtEl>
                                          <p:spTgt spid="28"/>
                                        </p:tgtEl>
                                      </p:cBhvr>
                                    </p:animEffect>
                                    <p:anim calcmode="lin" valueType="num">
                                      <p:cBhvr>
                                        <p:cTn id="25" dur="750" fill="hold"/>
                                        <p:tgtEl>
                                          <p:spTgt spid="28"/>
                                        </p:tgtEl>
                                        <p:attrNameLst>
                                          <p:attrName>ppt_x</p:attrName>
                                        </p:attrNameLst>
                                      </p:cBhvr>
                                      <p:tavLst>
                                        <p:tav tm="0">
                                          <p:val>
                                            <p:strVal val="#ppt_x"/>
                                          </p:val>
                                        </p:tav>
                                        <p:tav tm="100000">
                                          <p:val>
                                            <p:strVal val="#ppt_x"/>
                                          </p:val>
                                        </p:tav>
                                      </p:tavLst>
                                    </p:anim>
                                    <p:anim calcmode="lin" valueType="num">
                                      <p:cBhvr>
                                        <p:cTn id="26" dur="75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2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 xmlns:a16="http://schemas.microsoft.com/office/drawing/2014/main" id="{7084A84C-5203-4A7A-A6E5-D93CEACC834F}"/>
              </a:ext>
            </a:extLst>
          </p:cNvPr>
          <p:cNvSpPr/>
          <p:nvPr/>
        </p:nvSpPr>
        <p:spPr>
          <a:xfrm>
            <a:off x="713694" y="159932"/>
            <a:ext cx="2954655" cy="461665"/>
          </a:xfrm>
          <a:prstGeom prst="rect">
            <a:avLst/>
          </a:prstGeom>
        </p:spPr>
        <p:txBody>
          <a:bodyPr wrap="none">
            <a:spAutoFit/>
          </a:bodyPr>
          <a:lstStyle/>
          <a:p>
            <a:r>
              <a:rPr lang="en-US" altLang="zh-CN" sz="2400" b="1" dirty="0" smtClean="0">
                <a:latin typeface="+mj-ea"/>
                <a:ea typeface="+mj-ea"/>
              </a:rPr>
              <a:t>《</a:t>
            </a:r>
            <a:r>
              <a:rPr lang="zh-CN" altLang="en-US" sz="2400" b="1" dirty="0" smtClean="0">
                <a:latin typeface="+mj-ea"/>
                <a:ea typeface="+mj-ea"/>
              </a:rPr>
              <a:t>监察法</a:t>
            </a:r>
            <a:r>
              <a:rPr lang="en-US" altLang="zh-CN" sz="2400" b="1" dirty="0" smtClean="0">
                <a:latin typeface="+mj-ea"/>
                <a:ea typeface="+mj-ea"/>
              </a:rPr>
              <a:t>》</a:t>
            </a:r>
            <a:r>
              <a:rPr lang="zh-CN" altLang="en-US" sz="2400" b="1" dirty="0" smtClean="0">
                <a:latin typeface="+mj-ea"/>
                <a:ea typeface="+mj-ea"/>
              </a:rPr>
              <a:t>主要内容</a:t>
            </a:r>
            <a:endParaRPr lang="zh-CN" altLang="en-US" sz="2400" b="1" dirty="0">
              <a:latin typeface="+mj-ea"/>
              <a:ea typeface="+mj-ea"/>
            </a:endParaRPr>
          </a:p>
        </p:txBody>
      </p:sp>
      <p:sp>
        <p:nvSpPr>
          <p:cNvPr id="17" name="矩形 10">
            <a:extLst>
              <a:ext uri="{FF2B5EF4-FFF2-40B4-BE49-F238E27FC236}">
                <a16:creationId xmlns="" xmlns:a16="http://schemas.microsoft.com/office/drawing/2014/main" id="{3F91AEF0-274E-43A2-B897-27785504FFFB}"/>
              </a:ext>
            </a:extLst>
          </p:cNvPr>
          <p:cNvSpPr>
            <a:spLocks noChangeArrowheads="1"/>
          </p:cNvSpPr>
          <p:nvPr/>
        </p:nvSpPr>
        <p:spPr bwMode="auto">
          <a:xfrm>
            <a:off x="4339545" y="1154844"/>
            <a:ext cx="41948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B80B09"/>
                </a:solidFill>
                <a:latin typeface="+mn-ea"/>
                <a:ea typeface="+mn-ea"/>
              </a:rPr>
              <a:t>明确监察委员会的产生和职责</a:t>
            </a:r>
          </a:p>
          <a:p>
            <a:pPr eaLnBrk="1" hangingPunct="1"/>
            <a:endParaRPr lang="zh-CN" altLang="en-US" b="1" dirty="0">
              <a:solidFill>
                <a:srgbClr val="B80B09"/>
              </a:solidFill>
              <a:latin typeface="宋体" panose="02010600030101010101" pitchFamily="2" charset="-122"/>
            </a:endParaRPr>
          </a:p>
        </p:txBody>
      </p:sp>
      <p:sp>
        <p:nvSpPr>
          <p:cNvPr id="2" name="矩形 1">
            <a:extLst>
              <a:ext uri="{FF2B5EF4-FFF2-40B4-BE49-F238E27FC236}">
                <a16:creationId xmlns="" xmlns:a16="http://schemas.microsoft.com/office/drawing/2014/main" id="{095AA6E3-06FE-4688-9E89-715A7A5F0740}"/>
              </a:ext>
            </a:extLst>
          </p:cNvPr>
          <p:cNvSpPr/>
          <p:nvPr/>
        </p:nvSpPr>
        <p:spPr>
          <a:xfrm>
            <a:off x="-153993" y="2651964"/>
            <a:ext cx="4493538" cy="523220"/>
          </a:xfrm>
          <a:prstGeom prst="rect">
            <a:avLst/>
          </a:prstGeom>
        </p:spPr>
        <p:txBody>
          <a:bodyPr wrap="none">
            <a:spAutoFit/>
          </a:bodyPr>
          <a:lstStyle/>
          <a:p>
            <a:pPr algn="ctr"/>
            <a:r>
              <a:rPr lang="en-US" altLang="zh-CN" sz="2800" b="1" dirty="0" smtClean="0">
                <a:solidFill>
                  <a:srgbClr val="C00000"/>
                </a:solidFill>
                <a:latin typeface="+mj-ea"/>
                <a:ea typeface="+mj-ea"/>
              </a:rPr>
              <a:t>《</a:t>
            </a:r>
            <a:r>
              <a:rPr lang="zh-CN" altLang="en-US" sz="2800" b="1" dirty="0" smtClean="0">
                <a:solidFill>
                  <a:srgbClr val="C00000"/>
                </a:solidFill>
                <a:latin typeface="+mj-ea"/>
                <a:ea typeface="+mj-ea"/>
              </a:rPr>
              <a:t>中华人民共和国监察法</a:t>
            </a:r>
            <a:r>
              <a:rPr lang="en-US" altLang="zh-CN" sz="2800" b="1" dirty="0" smtClean="0">
                <a:solidFill>
                  <a:srgbClr val="C00000"/>
                </a:solidFill>
                <a:latin typeface="+mj-ea"/>
                <a:ea typeface="+mj-ea"/>
              </a:rPr>
              <a:t>》</a:t>
            </a:r>
            <a:endParaRPr lang="zh-CN" altLang="en-US" sz="2800" b="1" dirty="0">
              <a:solidFill>
                <a:srgbClr val="C00000"/>
              </a:solidFill>
              <a:latin typeface="+mj-ea"/>
              <a:ea typeface="+mj-ea"/>
            </a:endParaRPr>
          </a:p>
        </p:txBody>
      </p:sp>
      <p:pic>
        <p:nvPicPr>
          <p:cNvPr id="26" name="图片 25">
            <a:extLst>
              <a:ext uri="{FF2B5EF4-FFF2-40B4-BE49-F238E27FC236}">
                <a16:creationId xmlns="" xmlns:a16="http://schemas.microsoft.com/office/drawing/2014/main" id="{110EB688-6935-4C5A-ACAA-0CD503481C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874" y="1395536"/>
            <a:ext cx="1036086" cy="1024947"/>
          </a:xfrm>
          <a:prstGeom prst="rect">
            <a:avLst/>
          </a:prstGeom>
        </p:spPr>
      </p:pic>
      <p:sp>
        <p:nvSpPr>
          <p:cNvPr id="28" name="矩形 27">
            <a:extLst>
              <a:ext uri="{FF2B5EF4-FFF2-40B4-BE49-F238E27FC236}">
                <a16:creationId xmlns="" xmlns:a16="http://schemas.microsoft.com/office/drawing/2014/main" id="{095AA6E3-06FE-4688-9E89-715A7A5F0740}"/>
              </a:ext>
            </a:extLst>
          </p:cNvPr>
          <p:cNvSpPr/>
          <p:nvPr/>
        </p:nvSpPr>
        <p:spPr>
          <a:xfrm>
            <a:off x="554569" y="3370684"/>
            <a:ext cx="3140603" cy="523220"/>
          </a:xfrm>
          <a:prstGeom prst="rect">
            <a:avLst/>
          </a:prstGeom>
        </p:spPr>
        <p:txBody>
          <a:bodyPr wrap="none">
            <a:spAutoFit/>
          </a:bodyPr>
          <a:lstStyle/>
          <a:p>
            <a:pPr algn="ctr"/>
            <a:r>
              <a:rPr lang="zh-CN" altLang="en-US" sz="2800" b="1" dirty="0" smtClean="0">
                <a:solidFill>
                  <a:srgbClr val="C00000"/>
                </a:solidFill>
                <a:latin typeface="+mj-ea"/>
                <a:ea typeface="+mj-ea"/>
              </a:rPr>
              <a:t>（共九章，</a:t>
            </a:r>
            <a:r>
              <a:rPr lang="en-US" altLang="zh-CN" sz="2800" b="1" dirty="0" smtClean="0">
                <a:solidFill>
                  <a:srgbClr val="C00000"/>
                </a:solidFill>
                <a:latin typeface="+mj-ea"/>
                <a:ea typeface="+mj-ea"/>
              </a:rPr>
              <a:t>69</a:t>
            </a:r>
            <a:r>
              <a:rPr lang="zh-CN" altLang="en-US" sz="2800" b="1" dirty="0" smtClean="0">
                <a:solidFill>
                  <a:srgbClr val="C00000"/>
                </a:solidFill>
                <a:latin typeface="+mj-ea"/>
                <a:ea typeface="+mj-ea"/>
              </a:rPr>
              <a:t>条）</a:t>
            </a:r>
            <a:endParaRPr lang="zh-CN" altLang="en-US" sz="2800" b="1" dirty="0">
              <a:solidFill>
                <a:srgbClr val="C00000"/>
              </a:solidFill>
              <a:latin typeface="+mj-ea"/>
              <a:ea typeface="+mj-ea"/>
            </a:endParaRPr>
          </a:p>
        </p:txBody>
      </p:sp>
      <p:sp>
        <p:nvSpPr>
          <p:cNvPr id="3" name="矩形 2"/>
          <p:cNvSpPr/>
          <p:nvPr/>
        </p:nvSpPr>
        <p:spPr>
          <a:xfrm>
            <a:off x="4339545" y="1596716"/>
            <a:ext cx="4048540" cy="2677656"/>
          </a:xfrm>
          <a:prstGeom prst="rect">
            <a:avLst/>
          </a:prstGeom>
        </p:spPr>
        <p:txBody>
          <a:bodyPr wrap="square">
            <a:spAutoFit/>
          </a:bodyPr>
          <a:lstStyle/>
          <a:p>
            <a:r>
              <a:rPr lang="zh-CN" altLang="en-US" sz="1400" b="1" dirty="0" smtClean="0">
                <a:solidFill>
                  <a:srgbClr val="C00000"/>
                </a:solidFill>
                <a:latin typeface="宋体" panose="02010600030101010101" pitchFamily="2" charset="-122"/>
                <a:ea typeface="宋体" panose="02010600030101010101" pitchFamily="2" charset="-122"/>
              </a:rPr>
              <a:t>监察委员</a:t>
            </a:r>
            <a:r>
              <a:rPr lang="zh-CN" altLang="en-US" sz="1400" b="1" dirty="0">
                <a:solidFill>
                  <a:srgbClr val="C00000"/>
                </a:solidFill>
                <a:latin typeface="宋体" panose="02010600030101010101" pitchFamily="2" charset="-122"/>
                <a:ea typeface="宋体" panose="02010600030101010101" pitchFamily="2" charset="-122"/>
              </a:rPr>
              <a:t>会的</a:t>
            </a:r>
            <a:r>
              <a:rPr lang="zh-CN" altLang="en-US" sz="1400" b="1" dirty="0" smtClean="0">
                <a:solidFill>
                  <a:srgbClr val="C00000"/>
                </a:solidFill>
                <a:latin typeface="宋体" panose="02010600030101010101" pitchFamily="2" charset="-122"/>
                <a:ea typeface="宋体" panose="02010600030101010101" pitchFamily="2" charset="-122"/>
              </a:rPr>
              <a:t>职责：</a:t>
            </a:r>
            <a:endParaRPr lang="en-US" altLang="zh-CN" sz="1400" b="1" dirty="0" smtClean="0">
              <a:solidFill>
                <a:srgbClr val="C00000"/>
              </a:solidFill>
              <a:latin typeface="宋体" panose="02010600030101010101" pitchFamily="2" charset="-122"/>
              <a:ea typeface="宋体" panose="02010600030101010101" pitchFamily="2" charset="-122"/>
            </a:endParaRPr>
          </a:p>
          <a:p>
            <a:r>
              <a:rPr lang="zh-CN" altLang="en-US" sz="1400" b="1" dirty="0" smtClean="0">
                <a:latin typeface="宋体" panose="02010600030101010101" pitchFamily="2" charset="-122"/>
                <a:ea typeface="宋体" panose="02010600030101010101" pitchFamily="2" charset="-122"/>
              </a:rPr>
              <a:t>（</a:t>
            </a:r>
            <a:r>
              <a:rPr lang="zh-CN" altLang="en-US" sz="1400" b="1" dirty="0">
                <a:latin typeface="宋体" panose="02010600030101010101" pitchFamily="2" charset="-122"/>
                <a:ea typeface="宋体" panose="02010600030101010101" pitchFamily="2" charset="-122"/>
              </a:rPr>
              <a:t>一）对公职人员开展廉政教育，对其依法履职、秉公用权、廉洁从政从业以及道德操守情况进行监督检查；</a:t>
            </a:r>
          </a:p>
          <a:p>
            <a:r>
              <a:rPr lang="zh-CN" altLang="en-US" sz="1400" b="1" dirty="0">
                <a:latin typeface="宋体" panose="02010600030101010101" pitchFamily="2" charset="-122"/>
                <a:ea typeface="宋体" panose="02010600030101010101" pitchFamily="2" charset="-122"/>
              </a:rPr>
              <a:t>（二）对涉嫌贪污贿赂、滥用职权、玩忽职守、权力寻租、利益输送、徇私舞弊以及浪费国家资财等职务违法和职务犯罪进行调查；</a:t>
            </a:r>
          </a:p>
          <a:p>
            <a:r>
              <a:rPr lang="zh-CN" altLang="en-US" sz="1400" b="1" dirty="0">
                <a:latin typeface="宋体" panose="02010600030101010101" pitchFamily="2" charset="-122"/>
                <a:ea typeface="宋体" panose="02010600030101010101" pitchFamily="2" charset="-122"/>
              </a:rPr>
              <a:t>（三）对违法的公职人员依法作出政务处分决定；对履行职责不力、失职失责的领导人员进行问责；对涉嫌职务犯罪的，将调查结果移送人民检察院依法审查、提起公诉；向监察对象所在单位提出监察建议</a:t>
            </a:r>
            <a:r>
              <a:rPr lang="zh-CN" altLang="en-US" sz="1400" b="1" dirty="0" smtClean="0">
                <a:latin typeface="宋体" panose="02010600030101010101" pitchFamily="2" charset="-122"/>
                <a:ea typeface="宋体" panose="02010600030101010101" pitchFamily="2" charset="-122"/>
              </a:rPr>
              <a:t>。</a:t>
            </a:r>
            <a:r>
              <a:rPr lang="zh-CN" altLang="en-US" sz="1400" b="1" dirty="0" smtClean="0">
                <a:solidFill>
                  <a:srgbClr val="C00000"/>
                </a:solidFill>
                <a:latin typeface="宋体" panose="02010600030101010101" pitchFamily="2" charset="-122"/>
                <a:ea typeface="宋体" panose="02010600030101010101" pitchFamily="2" charset="-122"/>
              </a:rPr>
              <a:t>（</a:t>
            </a:r>
            <a:r>
              <a:rPr lang="en-US" altLang="zh-CN" sz="1400" b="1" dirty="0" smtClean="0">
                <a:solidFill>
                  <a:srgbClr val="C00000"/>
                </a:solidFill>
                <a:latin typeface="宋体" panose="02010600030101010101" pitchFamily="2" charset="-122"/>
                <a:ea typeface="宋体" panose="02010600030101010101" pitchFamily="2" charset="-122"/>
              </a:rPr>
              <a:t>《</a:t>
            </a:r>
            <a:r>
              <a:rPr lang="zh-CN" altLang="en-US" sz="1400" b="1" dirty="0" smtClean="0">
                <a:solidFill>
                  <a:srgbClr val="C00000"/>
                </a:solidFill>
                <a:latin typeface="宋体" panose="02010600030101010101" pitchFamily="2" charset="-122"/>
                <a:ea typeface="宋体" panose="02010600030101010101" pitchFamily="2" charset="-122"/>
              </a:rPr>
              <a:t>监察法</a:t>
            </a:r>
            <a:r>
              <a:rPr lang="en-US" altLang="zh-CN" sz="1400" b="1" dirty="0" smtClean="0">
                <a:solidFill>
                  <a:srgbClr val="C00000"/>
                </a:solidFill>
                <a:latin typeface="宋体" panose="02010600030101010101" pitchFamily="2" charset="-122"/>
                <a:ea typeface="宋体" panose="02010600030101010101" pitchFamily="2" charset="-122"/>
              </a:rPr>
              <a:t>》</a:t>
            </a:r>
            <a:r>
              <a:rPr lang="zh-CN" altLang="en-US" sz="1400" b="1" dirty="0" smtClean="0">
                <a:solidFill>
                  <a:srgbClr val="C00000"/>
                </a:solidFill>
                <a:latin typeface="宋体" panose="02010600030101010101" pitchFamily="2" charset="-122"/>
                <a:ea typeface="宋体" panose="02010600030101010101" pitchFamily="2" charset="-122"/>
              </a:rPr>
              <a:t>第十一</a:t>
            </a:r>
            <a:r>
              <a:rPr lang="zh-CN" altLang="en-US" sz="1400" b="1" dirty="0">
                <a:solidFill>
                  <a:srgbClr val="C00000"/>
                </a:solidFill>
                <a:latin typeface="宋体" panose="02010600030101010101" pitchFamily="2" charset="-122"/>
                <a:ea typeface="宋体" panose="02010600030101010101" pitchFamily="2" charset="-122"/>
              </a:rPr>
              <a:t>条</a:t>
            </a:r>
            <a:r>
              <a:rPr lang="zh-CN" altLang="en-US" sz="1400" b="1" dirty="0" smtClean="0">
                <a:solidFill>
                  <a:srgbClr val="C00000"/>
                </a:solidFill>
                <a:latin typeface="宋体" panose="02010600030101010101" pitchFamily="2" charset="-122"/>
                <a:ea typeface="宋体" panose="02010600030101010101" pitchFamily="2" charset="-122"/>
              </a:rPr>
              <a:t>）</a:t>
            </a:r>
            <a:endParaRPr lang="zh-CN" altLang="en-US" sz="1400" b="1" dirty="0">
              <a:solidFill>
                <a:srgbClr val="C00000"/>
              </a:solidFill>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136622893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Scale>
                                      <p:cBhvr>
                                        <p:cTn id="7" dur="75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750" decel="50000" fill="hold">
                                          <p:stCondLst>
                                            <p:cond delay="0"/>
                                          </p:stCondLst>
                                        </p:cTn>
                                        <p:tgtEl>
                                          <p:spTgt spid="26"/>
                                        </p:tgtEl>
                                        <p:attrNameLst>
                                          <p:attrName>ppt_x</p:attrName>
                                          <p:attrName>ppt_y</p:attrName>
                                        </p:attrNameLst>
                                      </p:cBhvr>
                                    </p:animMotion>
                                    <p:animEffect transition="in" filter="fade">
                                      <p:cBhvr>
                                        <p:cTn id="9" dur="750"/>
                                        <p:tgtEl>
                                          <p:spTgt spid="26"/>
                                        </p:tgtEl>
                                      </p:cBhvr>
                                    </p:animEffect>
                                  </p:childTnLst>
                                </p:cTn>
                              </p:par>
                            </p:childTnLst>
                          </p:cTn>
                        </p:par>
                        <p:par>
                          <p:cTn id="10" fill="hold">
                            <p:stCondLst>
                              <p:cond delay="75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750"/>
                                        <p:tgtEl>
                                          <p:spTgt spid="2"/>
                                        </p:tgtEl>
                                      </p:cBhvr>
                                    </p:animEffect>
                                    <p:anim calcmode="lin" valueType="num">
                                      <p:cBhvr>
                                        <p:cTn id="14" dur="750" fill="hold"/>
                                        <p:tgtEl>
                                          <p:spTgt spid="2"/>
                                        </p:tgtEl>
                                        <p:attrNameLst>
                                          <p:attrName>ppt_x</p:attrName>
                                        </p:attrNameLst>
                                      </p:cBhvr>
                                      <p:tavLst>
                                        <p:tav tm="0">
                                          <p:val>
                                            <p:strVal val="#ppt_x"/>
                                          </p:val>
                                        </p:tav>
                                        <p:tav tm="100000">
                                          <p:val>
                                            <p:strVal val="#ppt_x"/>
                                          </p:val>
                                        </p:tav>
                                      </p:tavLst>
                                    </p:anim>
                                    <p:anim calcmode="lin" valueType="num">
                                      <p:cBhvr>
                                        <p:cTn id="15" dur="75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325"/>
                            </p:stCondLst>
                            <p:childTnLst>
                              <p:par>
                                <p:cTn id="17" presetID="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par>
                          <p:cTn id="21" fill="hold">
                            <p:stCondLst>
                              <p:cond delay="2825"/>
                            </p:stCondLst>
                            <p:childTnLst>
                              <p:par>
                                <p:cTn id="22" presetID="47" presetClass="entr" presetSubtype="0" fill="hold" grpId="0" nodeType="afterEffect">
                                  <p:stCondLst>
                                    <p:cond delay="0"/>
                                  </p:stCondLst>
                                  <p:iterate type="lt">
                                    <p:tmPct val="10000"/>
                                  </p:iterate>
                                  <p:childTnLst>
                                    <p:set>
                                      <p:cBhvr>
                                        <p:cTn id="23" dur="1" fill="hold">
                                          <p:stCondLst>
                                            <p:cond delay="0"/>
                                          </p:stCondLst>
                                        </p:cTn>
                                        <p:tgtEl>
                                          <p:spTgt spid="28"/>
                                        </p:tgtEl>
                                        <p:attrNameLst>
                                          <p:attrName>style.visibility</p:attrName>
                                        </p:attrNameLst>
                                      </p:cBhvr>
                                      <p:to>
                                        <p:strVal val="visible"/>
                                      </p:to>
                                    </p:set>
                                    <p:animEffect transition="in" filter="fade">
                                      <p:cBhvr>
                                        <p:cTn id="24" dur="750"/>
                                        <p:tgtEl>
                                          <p:spTgt spid="28"/>
                                        </p:tgtEl>
                                      </p:cBhvr>
                                    </p:animEffect>
                                    <p:anim calcmode="lin" valueType="num">
                                      <p:cBhvr>
                                        <p:cTn id="25" dur="750" fill="hold"/>
                                        <p:tgtEl>
                                          <p:spTgt spid="28"/>
                                        </p:tgtEl>
                                        <p:attrNameLst>
                                          <p:attrName>ppt_x</p:attrName>
                                        </p:attrNameLst>
                                      </p:cBhvr>
                                      <p:tavLst>
                                        <p:tav tm="0">
                                          <p:val>
                                            <p:strVal val="#ppt_x"/>
                                          </p:val>
                                        </p:tav>
                                        <p:tav tm="100000">
                                          <p:val>
                                            <p:strVal val="#ppt_x"/>
                                          </p:val>
                                        </p:tav>
                                      </p:tavLst>
                                    </p:anim>
                                    <p:anim calcmode="lin" valueType="num">
                                      <p:cBhvr>
                                        <p:cTn id="26" dur="75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 xmlns:a16="http://schemas.microsoft.com/office/drawing/2014/main" id="{7084A84C-5203-4A7A-A6E5-D93CEACC834F}"/>
              </a:ext>
            </a:extLst>
          </p:cNvPr>
          <p:cNvSpPr/>
          <p:nvPr/>
        </p:nvSpPr>
        <p:spPr>
          <a:xfrm>
            <a:off x="713694" y="159932"/>
            <a:ext cx="2954655" cy="461665"/>
          </a:xfrm>
          <a:prstGeom prst="rect">
            <a:avLst/>
          </a:prstGeom>
        </p:spPr>
        <p:txBody>
          <a:bodyPr wrap="none">
            <a:spAutoFit/>
          </a:bodyPr>
          <a:lstStyle/>
          <a:p>
            <a:r>
              <a:rPr lang="en-US" altLang="zh-CN" sz="2400" b="1" dirty="0" smtClean="0">
                <a:latin typeface="+mj-ea"/>
                <a:ea typeface="+mj-ea"/>
              </a:rPr>
              <a:t>《</a:t>
            </a:r>
            <a:r>
              <a:rPr lang="zh-CN" altLang="en-US" sz="2400" b="1" dirty="0" smtClean="0">
                <a:latin typeface="+mj-ea"/>
                <a:ea typeface="+mj-ea"/>
              </a:rPr>
              <a:t>监察法</a:t>
            </a:r>
            <a:r>
              <a:rPr lang="en-US" altLang="zh-CN" sz="2400" b="1" dirty="0" smtClean="0">
                <a:latin typeface="+mj-ea"/>
                <a:ea typeface="+mj-ea"/>
              </a:rPr>
              <a:t>》</a:t>
            </a:r>
            <a:r>
              <a:rPr lang="zh-CN" altLang="en-US" sz="2400" b="1" dirty="0" smtClean="0">
                <a:latin typeface="+mj-ea"/>
                <a:ea typeface="+mj-ea"/>
              </a:rPr>
              <a:t>主要内容</a:t>
            </a:r>
            <a:endParaRPr lang="zh-CN" altLang="en-US" sz="2400" b="1" dirty="0">
              <a:latin typeface="+mj-ea"/>
              <a:ea typeface="+mj-ea"/>
            </a:endParaRPr>
          </a:p>
        </p:txBody>
      </p:sp>
      <p:sp>
        <p:nvSpPr>
          <p:cNvPr id="17" name="矩形 10">
            <a:extLst>
              <a:ext uri="{FF2B5EF4-FFF2-40B4-BE49-F238E27FC236}">
                <a16:creationId xmlns="" xmlns:a16="http://schemas.microsoft.com/office/drawing/2014/main" id="{3F91AEF0-274E-43A2-B897-27785504FFFB}"/>
              </a:ext>
            </a:extLst>
          </p:cNvPr>
          <p:cNvSpPr>
            <a:spLocks noChangeArrowheads="1"/>
          </p:cNvSpPr>
          <p:nvPr/>
        </p:nvSpPr>
        <p:spPr bwMode="auto">
          <a:xfrm>
            <a:off x="4339545" y="1154844"/>
            <a:ext cx="48044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B80B09"/>
                </a:solidFill>
                <a:latin typeface="+mn-ea"/>
                <a:ea typeface="+mn-ea"/>
              </a:rPr>
              <a:t>实现对所有行使公权力的公职人员监察全覆盖</a:t>
            </a:r>
          </a:p>
          <a:p>
            <a:pPr eaLnBrk="1" hangingPunct="1"/>
            <a:endParaRPr lang="zh-CN" altLang="en-US" b="1" dirty="0">
              <a:solidFill>
                <a:srgbClr val="B80B09"/>
              </a:solidFill>
              <a:latin typeface="宋体" panose="02010600030101010101" pitchFamily="2" charset="-122"/>
            </a:endParaRPr>
          </a:p>
        </p:txBody>
      </p:sp>
      <p:sp>
        <p:nvSpPr>
          <p:cNvPr id="2" name="矩形 1">
            <a:extLst>
              <a:ext uri="{FF2B5EF4-FFF2-40B4-BE49-F238E27FC236}">
                <a16:creationId xmlns="" xmlns:a16="http://schemas.microsoft.com/office/drawing/2014/main" id="{095AA6E3-06FE-4688-9E89-715A7A5F0740}"/>
              </a:ext>
            </a:extLst>
          </p:cNvPr>
          <p:cNvSpPr/>
          <p:nvPr/>
        </p:nvSpPr>
        <p:spPr>
          <a:xfrm>
            <a:off x="-153993" y="2651964"/>
            <a:ext cx="4493538" cy="523220"/>
          </a:xfrm>
          <a:prstGeom prst="rect">
            <a:avLst/>
          </a:prstGeom>
        </p:spPr>
        <p:txBody>
          <a:bodyPr wrap="none">
            <a:spAutoFit/>
          </a:bodyPr>
          <a:lstStyle/>
          <a:p>
            <a:pPr algn="ctr"/>
            <a:r>
              <a:rPr lang="en-US" altLang="zh-CN" sz="2800" b="1" dirty="0" smtClean="0">
                <a:solidFill>
                  <a:srgbClr val="C00000"/>
                </a:solidFill>
                <a:latin typeface="+mj-ea"/>
                <a:ea typeface="+mj-ea"/>
              </a:rPr>
              <a:t>《</a:t>
            </a:r>
            <a:r>
              <a:rPr lang="zh-CN" altLang="en-US" sz="2800" b="1" dirty="0" smtClean="0">
                <a:solidFill>
                  <a:srgbClr val="C00000"/>
                </a:solidFill>
                <a:latin typeface="+mj-ea"/>
                <a:ea typeface="+mj-ea"/>
              </a:rPr>
              <a:t>中华人民共和国监察法</a:t>
            </a:r>
            <a:r>
              <a:rPr lang="en-US" altLang="zh-CN" sz="2800" b="1" dirty="0" smtClean="0">
                <a:solidFill>
                  <a:srgbClr val="C00000"/>
                </a:solidFill>
                <a:latin typeface="+mj-ea"/>
                <a:ea typeface="+mj-ea"/>
              </a:rPr>
              <a:t>》</a:t>
            </a:r>
            <a:endParaRPr lang="zh-CN" altLang="en-US" sz="2800" b="1" dirty="0">
              <a:solidFill>
                <a:srgbClr val="C00000"/>
              </a:solidFill>
              <a:latin typeface="+mj-ea"/>
              <a:ea typeface="+mj-ea"/>
            </a:endParaRPr>
          </a:p>
        </p:txBody>
      </p:sp>
      <p:pic>
        <p:nvPicPr>
          <p:cNvPr id="26" name="图片 25">
            <a:extLst>
              <a:ext uri="{FF2B5EF4-FFF2-40B4-BE49-F238E27FC236}">
                <a16:creationId xmlns="" xmlns:a16="http://schemas.microsoft.com/office/drawing/2014/main" id="{110EB688-6935-4C5A-ACAA-0CD503481C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874" y="1395536"/>
            <a:ext cx="1036086" cy="1024947"/>
          </a:xfrm>
          <a:prstGeom prst="rect">
            <a:avLst/>
          </a:prstGeom>
        </p:spPr>
      </p:pic>
      <p:sp>
        <p:nvSpPr>
          <p:cNvPr id="28" name="矩形 27">
            <a:extLst>
              <a:ext uri="{FF2B5EF4-FFF2-40B4-BE49-F238E27FC236}">
                <a16:creationId xmlns="" xmlns:a16="http://schemas.microsoft.com/office/drawing/2014/main" id="{095AA6E3-06FE-4688-9E89-715A7A5F0740}"/>
              </a:ext>
            </a:extLst>
          </p:cNvPr>
          <p:cNvSpPr/>
          <p:nvPr/>
        </p:nvSpPr>
        <p:spPr>
          <a:xfrm>
            <a:off x="554569" y="3370684"/>
            <a:ext cx="3140603" cy="523220"/>
          </a:xfrm>
          <a:prstGeom prst="rect">
            <a:avLst/>
          </a:prstGeom>
        </p:spPr>
        <p:txBody>
          <a:bodyPr wrap="none">
            <a:spAutoFit/>
          </a:bodyPr>
          <a:lstStyle/>
          <a:p>
            <a:pPr algn="ctr"/>
            <a:r>
              <a:rPr lang="zh-CN" altLang="en-US" sz="2800" b="1" dirty="0" smtClean="0">
                <a:solidFill>
                  <a:srgbClr val="C00000"/>
                </a:solidFill>
                <a:latin typeface="+mj-ea"/>
                <a:ea typeface="+mj-ea"/>
              </a:rPr>
              <a:t>（共九章，</a:t>
            </a:r>
            <a:r>
              <a:rPr lang="en-US" altLang="zh-CN" sz="2800" b="1" dirty="0" smtClean="0">
                <a:solidFill>
                  <a:srgbClr val="C00000"/>
                </a:solidFill>
                <a:latin typeface="+mj-ea"/>
                <a:ea typeface="+mj-ea"/>
              </a:rPr>
              <a:t>69</a:t>
            </a:r>
            <a:r>
              <a:rPr lang="zh-CN" altLang="en-US" sz="2800" b="1" dirty="0" smtClean="0">
                <a:solidFill>
                  <a:srgbClr val="C00000"/>
                </a:solidFill>
                <a:latin typeface="+mj-ea"/>
                <a:ea typeface="+mj-ea"/>
              </a:rPr>
              <a:t>条）</a:t>
            </a:r>
            <a:endParaRPr lang="zh-CN" altLang="en-US" sz="2800" b="1" dirty="0">
              <a:solidFill>
                <a:srgbClr val="C00000"/>
              </a:solidFill>
              <a:latin typeface="+mj-ea"/>
              <a:ea typeface="+mj-ea"/>
            </a:endParaRPr>
          </a:p>
        </p:txBody>
      </p:sp>
      <p:sp>
        <p:nvSpPr>
          <p:cNvPr id="3" name="矩形 2"/>
          <p:cNvSpPr/>
          <p:nvPr/>
        </p:nvSpPr>
        <p:spPr>
          <a:xfrm>
            <a:off x="4339544" y="1596716"/>
            <a:ext cx="4618925" cy="3296608"/>
          </a:xfrm>
          <a:prstGeom prst="rect">
            <a:avLst/>
          </a:prstGeom>
        </p:spPr>
        <p:txBody>
          <a:bodyPr wrap="square">
            <a:spAutoFit/>
          </a:bodyPr>
          <a:lstStyle/>
          <a:p>
            <a:pPr>
              <a:lnSpc>
                <a:spcPts val="1800"/>
              </a:lnSpc>
            </a:pPr>
            <a:r>
              <a:rPr lang="zh-CN" altLang="en-US" sz="1400" dirty="0" smtClean="0">
                <a:solidFill>
                  <a:srgbClr val="C00000"/>
                </a:solidFill>
              </a:rPr>
              <a:t> 监察</a:t>
            </a:r>
            <a:r>
              <a:rPr lang="zh-CN" altLang="en-US" sz="1400" dirty="0">
                <a:solidFill>
                  <a:srgbClr val="C00000"/>
                </a:solidFill>
              </a:rPr>
              <a:t>机关对下列公职人员和有关人员进行监察：</a:t>
            </a:r>
          </a:p>
          <a:p>
            <a:pPr>
              <a:lnSpc>
                <a:spcPts val="1800"/>
              </a:lnSpc>
            </a:pPr>
            <a:r>
              <a:rPr lang="zh-CN" altLang="en-US" sz="1400" dirty="0"/>
              <a:t>（一）中国共产党机关、人民代表大会及其常务委员会机关、人民政府、监察委员会、人民法院、人民检察院、中国人民政治协商会议各级委员会机关、民主党派机关和工商业联合会机关的公务员，以及参照</a:t>
            </a:r>
            <a:r>
              <a:rPr lang="en-US" altLang="zh-CN" sz="1400" dirty="0"/>
              <a:t>《</a:t>
            </a:r>
            <a:r>
              <a:rPr lang="zh-CN" altLang="en-US" sz="1400" dirty="0"/>
              <a:t>中华人民共和国公务员法</a:t>
            </a:r>
            <a:r>
              <a:rPr lang="en-US" altLang="zh-CN" sz="1400" dirty="0"/>
              <a:t>》</a:t>
            </a:r>
            <a:r>
              <a:rPr lang="zh-CN" altLang="en-US" sz="1400" dirty="0"/>
              <a:t>管理的人员；</a:t>
            </a:r>
          </a:p>
          <a:p>
            <a:pPr>
              <a:lnSpc>
                <a:spcPts val="1800"/>
              </a:lnSpc>
            </a:pPr>
            <a:r>
              <a:rPr lang="zh-CN" altLang="en-US" sz="1400" dirty="0"/>
              <a:t>（二）法律、法规授权或者受国家机关依法委托管理公共事务的组织中从事公务的人员；</a:t>
            </a:r>
          </a:p>
          <a:p>
            <a:pPr>
              <a:lnSpc>
                <a:spcPts val="1800"/>
              </a:lnSpc>
            </a:pPr>
            <a:r>
              <a:rPr lang="zh-CN" altLang="en-US" sz="1400" dirty="0"/>
              <a:t>（三）国有企业管理人员；</a:t>
            </a:r>
          </a:p>
          <a:p>
            <a:pPr>
              <a:lnSpc>
                <a:spcPts val="1800"/>
              </a:lnSpc>
            </a:pPr>
            <a:r>
              <a:rPr lang="zh-CN" altLang="en-US" sz="1400" dirty="0"/>
              <a:t>（四）公办的教育、科研、文化、医疗卫生、体育等单位中从事管理的人员；</a:t>
            </a:r>
          </a:p>
          <a:p>
            <a:pPr>
              <a:lnSpc>
                <a:spcPts val="1800"/>
              </a:lnSpc>
            </a:pPr>
            <a:r>
              <a:rPr lang="zh-CN" altLang="en-US" sz="1400" dirty="0"/>
              <a:t>（五）基层群众性自治组织中从事管理的人员；</a:t>
            </a:r>
          </a:p>
          <a:p>
            <a:pPr>
              <a:lnSpc>
                <a:spcPts val="1800"/>
              </a:lnSpc>
            </a:pPr>
            <a:r>
              <a:rPr lang="zh-CN" altLang="en-US" sz="1400" dirty="0"/>
              <a:t>（六）其他依法履行公职的人员。</a:t>
            </a:r>
          </a:p>
          <a:p>
            <a:pPr>
              <a:lnSpc>
                <a:spcPts val="1800"/>
              </a:lnSpc>
            </a:pPr>
            <a:r>
              <a:rPr lang="zh-CN" altLang="en-US" sz="1400" b="1" dirty="0" smtClean="0">
                <a:solidFill>
                  <a:srgbClr val="C00000"/>
                </a:solidFill>
                <a:latin typeface="宋体" panose="02010600030101010101" pitchFamily="2" charset="-122"/>
                <a:ea typeface="宋体" panose="02010600030101010101" pitchFamily="2" charset="-122"/>
              </a:rPr>
              <a:t>（</a:t>
            </a:r>
            <a:r>
              <a:rPr lang="en-US" altLang="zh-CN" sz="1400" b="1" dirty="0" smtClean="0">
                <a:solidFill>
                  <a:srgbClr val="C00000"/>
                </a:solidFill>
                <a:latin typeface="宋体" panose="02010600030101010101" pitchFamily="2" charset="-122"/>
                <a:ea typeface="宋体" panose="02010600030101010101" pitchFamily="2" charset="-122"/>
              </a:rPr>
              <a:t>《</a:t>
            </a:r>
            <a:r>
              <a:rPr lang="zh-CN" altLang="en-US" sz="1400" b="1" dirty="0" smtClean="0">
                <a:solidFill>
                  <a:srgbClr val="C00000"/>
                </a:solidFill>
                <a:latin typeface="宋体" panose="02010600030101010101" pitchFamily="2" charset="-122"/>
                <a:ea typeface="宋体" panose="02010600030101010101" pitchFamily="2" charset="-122"/>
              </a:rPr>
              <a:t>监察法</a:t>
            </a:r>
            <a:r>
              <a:rPr lang="en-US" altLang="zh-CN" sz="1400" b="1" dirty="0" smtClean="0">
                <a:solidFill>
                  <a:srgbClr val="C00000"/>
                </a:solidFill>
                <a:latin typeface="宋体" panose="02010600030101010101" pitchFamily="2" charset="-122"/>
                <a:ea typeface="宋体" panose="02010600030101010101" pitchFamily="2" charset="-122"/>
              </a:rPr>
              <a:t>》</a:t>
            </a:r>
            <a:r>
              <a:rPr lang="zh-CN" altLang="en-US" sz="1400" b="1" dirty="0" smtClean="0">
                <a:solidFill>
                  <a:srgbClr val="C00000"/>
                </a:solidFill>
                <a:latin typeface="宋体" panose="02010600030101010101" pitchFamily="2" charset="-122"/>
                <a:ea typeface="宋体" panose="02010600030101010101" pitchFamily="2" charset="-122"/>
              </a:rPr>
              <a:t>第十五条）</a:t>
            </a:r>
            <a:endParaRPr lang="zh-CN" altLang="en-US" sz="1400" b="1" dirty="0">
              <a:solidFill>
                <a:srgbClr val="C00000"/>
              </a:solidFill>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231447526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Scale>
                                      <p:cBhvr>
                                        <p:cTn id="7" dur="75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750" decel="50000" fill="hold">
                                          <p:stCondLst>
                                            <p:cond delay="0"/>
                                          </p:stCondLst>
                                        </p:cTn>
                                        <p:tgtEl>
                                          <p:spTgt spid="26"/>
                                        </p:tgtEl>
                                        <p:attrNameLst>
                                          <p:attrName>ppt_x</p:attrName>
                                          <p:attrName>ppt_y</p:attrName>
                                        </p:attrNameLst>
                                      </p:cBhvr>
                                    </p:animMotion>
                                    <p:animEffect transition="in" filter="fade">
                                      <p:cBhvr>
                                        <p:cTn id="9" dur="750"/>
                                        <p:tgtEl>
                                          <p:spTgt spid="26"/>
                                        </p:tgtEl>
                                      </p:cBhvr>
                                    </p:animEffect>
                                  </p:childTnLst>
                                </p:cTn>
                              </p:par>
                            </p:childTnLst>
                          </p:cTn>
                        </p:par>
                        <p:par>
                          <p:cTn id="10" fill="hold">
                            <p:stCondLst>
                              <p:cond delay="75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750"/>
                                        <p:tgtEl>
                                          <p:spTgt spid="2"/>
                                        </p:tgtEl>
                                      </p:cBhvr>
                                    </p:animEffect>
                                    <p:anim calcmode="lin" valueType="num">
                                      <p:cBhvr>
                                        <p:cTn id="14" dur="750" fill="hold"/>
                                        <p:tgtEl>
                                          <p:spTgt spid="2"/>
                                        </p:tgtEl>
                                        <p:attrNameLst>
                                          <p:attrName>ppt_x</p:attrName>
                                        </p:attrNameLst>
                                      </p:cBhvr>
                                      <p:tavLst>
                                        <p:tav tm="0">
                                          <p:val>
                                            <p:strVal val="#ppt_x"/>
                                          </p:val>
                                        </p:tav>
                                        <p:tav tm="100000">
                                          <p:val>
                                            <p:strVal val="#ppt_x"/>
                                          </p:val>
                                        </p:tav>
                                      </p:tavLst>
                                    </p:anim>
                                    <p:anim calcmode="lin" valueType="num">
                                      <p:cBhvr>
                                        <p:cTn id="15" dur="75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325"/>
                            </p:stCondLst>
                            <p:childTnLst>
                              <p:par>
                                <p:cTn id="17" presetID="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par>
                          <p:cTn id="21" fill="hold">
                            <p:stCondLst>
                              <p:cond delay="2825"/>
                            </p:stCondLst>
                            <p:childTnLst>
                              <p:par>
                                <p:cTn id="22" presetID="47" presetClass="entr" presetSubtype="0" fill="hold" grpId="0" nodeType="afterEffect">
                                  <p:stCondLst>
                                    <p:cond delay="0"/>
                                  </p:stCondLst>
                                  <p:iterate type="lt">
                                    <p:tmPct val="10000"/>
                                  </p:iterate>
                                  <p:childTnLst>
                                    <p:set>
                                      <p:cBhvr>
                                        <p:cTn id="23" dur="1" fill="hold">
                                          <p:stCondLst>
                                            <p:cond delay="0"/>
                                          </p:stCondLst>
                                        </p:cTn>
                                        <p:tgtEl>
                                          <p:spTgt spid="28"/>
                                        </p:tgtEl>
                                        <p:attrNameLst>
                                          <p:attrName>style.visibility</p:attrName>
                                        </p:attrNameLst>
                                      </p:cBhvr>
                                      <p:to>
                                        <p:strVal val="visible"/>
                                      </p:to>
                                    </p:set>
                                    <p:animEffect transition="in" filter="fade">
                                      <p:cBhvr>
                                        <p:cTn id="24" dur="750"/>
                                        <p:tgtEl>
                                          <p:spTgt spid="28"/>
                                        </p:tgtEl>
                                      </p:cBhvr>
                                    </p:animEffect>
                                    <p:anim calcmode="lin" valueType="num">
                                      <p:cBhvr>
                                        <p:cTn id="25" dur="750" fill="hold"/>
                                        <p:tgtEl>
                                          <p:spTgt spid="28"/>
                                        </p:tgtEl>
                                        <p:attrNameLst>
                                          <p:attrName>ppt_x</p:attrName>
                                        </p:attrNameLst>
                                      </p:cBhvr>
                                      <p:tavLst>
                                        <p:tav tm="0">
                                          <p:val>
                                            <p:strVal val="#ppt_x"/>
                                          </p:val>
                                        </p:tav>
                                        <p:tav tm="100000">
                                          <p:val>
                                            <p:strVal val="#ppt_x"/>
                                          </p:val>
                                        </p:tav>
                                      </p:tavLst>
                                    </p:anim>
                                    <p:anim calcmode="lin" valueType="num">
                                      <p:cBhvr>
                                        <p:cTn id="26" dur="75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 xmlns:a16="http://schemas.microsoft.com/office/drawing/2014/main" id="{7084A84C-5203-4A7A-A6E5-D93CEACC834F}"/>
              </a:ext>
            </a:extLst>
          </p:cNvPr>
          <p:cNvSpPr/>
          <p:nvPr/>
        </p:nvSpPr>
        <p:spPr>
          <a:xfrm>
            <a:off x="713694" y="159932"/>
            <a:ext cx="2954655" cy="461665"/>
          </a:xfrm>
          <a:prstGeom prst="rect">
            <a:avLst/>
          </a:prstGeom>
        </p:spPr>
        <p:txBody>
          <a:bodyPr wrap="none">
            <a:spAutoFit/>
          </a:bodyPr>
          <a:lstStyle/>
          <a:p>
            <a:r>
              <a:rPr lang="en-US" altLang="zh-CN" sz="2400" b="1" dirty="0" smtClean="0">
                <a:latin typeface="+mj-ea"/>
                <a:ea typeface="+mj-ea"/>
              </a:rPr>
              <a:t>《</a:t>
            </a:r>
            <a:r>
              <a:rPr lang="zh-CN" altLang="en-US" sz="2400" b="1" dirty="0" smtClean="0">
                <a:latin typeface="+mj-ea"/>
                <a:ea typeface="+mj-ea"/>
              </a:rPr>
              <a:t>监察法</a:t>
            </a:r>
            <a:r>
              <a:rPr lang="en-US" altLang="zh-CN" sz="2400" b="1" dirty="0" smtClean="0">
                <a:latin typeface="+mj-ea"/>
                <a:ea typeface="+mj-ea"/>
              </a:rPr>
              <a:t>》</a:t>
            </a:r>
            <a:r>
              <a:rPr lang="zh-CN" altLang="en-US" sz="2400" b="1" dirty="0" smtClean="0">
                <a:latin typeface="+mj-ea"/>
                <a:ea typeface="+mj-ea"/>
              </a:rPr>
              <a:t>主要内容</a:t>
            </a:r>
            <a:endParaRPr lang="zh-CN" altLang="en-US" sz="2400" b="1" dirty="0">
              <a:latin typeface="+mj-ea"/>
              <a:ea typeface="+mj-ea"/>
            </a:endParaRPr>
          </a:p>
        </p:txBody>
      </p:sp>
      <p:sp>
        <p:nvSpPr>
          <p:cNvPr id="17" name="矩形 10">
            <a:extLst>
              <a:ext uri="{FF2B5EF4-FFF2-40B4-BE49-F238E27FC236}">
                <a16:creationId xmlns="" xmlns:a16="http://schemas.microsoft.com/office/drawing/2014/main" id="{3F91AEF0-274E-43A2-B897-27785504FFFB}"/>
              </a:ext>
            </a:extLst>
          </p:cNvPr>
          <p:cNvSpPr>
            <a:spLocks noChangeArrowheads="1"/>
          </p:cNvSpPr>
          <p:nvPr/>
        </p:nvSpPr>
        <p:spPr bwMode="auto">
          <a:xfrm>
            <a:off x="4339545" y="1397186"/>
            <a:ext cx="48044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B80B09"/>
                </a:solidFill>
                <a:latin typeface="+mn-ea"/>
                <a:ea typeface="+mn-ea"/>
              </a:rPr>
              <a:t>赋予监察机关必要的权限</a:t>
            </a:r>
          </a:p>
          <a:p>
            <a:pPr eaLnBrk="1" hangingPunct="1"/>
            <a:endParaRPr lang="zh-CN" altLang="en-US" b="1" dirty="0">
              <a:solidFill>
                <a:srgbClr val="B80B09"/>
              </a:solidFill>
              <a:latin typeface="宋体" panose="02010600030101010101" pitchFamily="2" charset="-122"/>
            </a:endParaRPr>
          </a:p>
        </p:txBody>
      </p:sp>
      <p:sp>
        <p:nvSpPr>
          <p:cNvPr id="2" name="矩形 1">
            <a:extLst>
              <a:ext uri="{FF2B5EF4-FFF2-40B4-BE49-F238E27FC236}">
                <a16:creationId xmlns="" xmlns:a16="http://schemas.microsoft.com/office/drawing/2014/main" id="{095AA6E3-06FE-4688-9E89-715A7A5F0740}"/>
              </a:ext>
            </a:extLst>
          </p:cNvPr>
          <p:cNvSpPr/>
          <p:nvPr/>
        </p:nvSpPr>
        <p:spPr>
          <a:xfrm>
            <a:off x="-153993" y="2651964"/>
            <a:ext cx="4493538" cy="523220"/>
          </a:xfrm>
          <a:prstGeom prst="rect">
            <a:avLst/>
          </a:prstGeom>
        </p:spPr>
        <p:txBody>
          <a:bodyPr wrap="none">
            <a:spAutoFit/>
          </a:bodyPr>
          <a:lstStyle/>
          <a:p>
            <a:pPr algn="ctr"/>
            <a:r>
              <a:rPr lang="en-US" altLang="zh-CN" sz="2800" b="1" dirty="0" smtClean="0">
                <a:solidFill>
                  <a:srgbClr val="C00000"/>
                </a:solidFill>
                <a:latin typeface="+mj-ea"/>
                <a:ea typeface="+mj-ea"/>
              </a:rPr>
              <a:t>《</a:t>
            </a:r>
            <a:r>
              <a:rPr lang="zh-CN" altLang="en-US" sz="2800" b="1" dirty="0" smtClean="0">
                <a:solidFill>
                  <a:srgbClr val="C00000"/>
                </a:solidFill>
                <a:latin typeface="+mj-ea"/>
                <a:ea typeface="+mj-ea"/>
              </a:rPr>
              <a:t>中华人民共和国监察法</a:t>
            </a:r>
            <a:r>
              <a:rPr lang="en-US" altLang="zh-CN" sz="2800" b="1" dirty="0" smtClean="0">
                <a:solidFill>
                  <a:srgbClr val="C00000"/>
                </a:solidFill>
                <a:latin typeface="+mj-ea"/>
                <a:ea typeface="+mj-ea"/>
              </a:rPr>
              <a:t>》</a:t>
            </a:r>
            <a:endParaRPr lang="zh-CN" altLang="en-US" sz="2800" b="1" dirty="0">
              <a:solidFill>
                <a:srgbClr val="C00000"/>
              </a:solidFill>
              <a:latin typeface="+mj-ea"/>
              <a:ea typeface="+mj-ea"/>
            </a:endParaRPr>
          </a:p>
        </p:txBody>
      </p:sp>
      <p:pic>
        <p:nvPicPr>
          <p:cNvPr id="26" name="图片 25">
            <a:extLst>
              <a:ext uri="{FF2B5EF4-FFF2-40B4-BE49-F238E27FC236}">
                <a16:creationId xmlns="" xmlns:a16="http://schemas.microsoft.com/office/drawing/2014/main" id="{110EB688-6935-4C5A-ACAA-0CD503481C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874" y="1395536"/>
            <a:ext cx="1036086" cy="1024947"/>
          </a:xfrm>
          <a:prstGeom prst="rect">
            <a:avLst/>
          </a:prstGeom>
        </p:spPr>
      </p:pic>
      <p:sp>
        <p:nvSpPr>
          <p:cNvPr id="28" name="矩形 27">
            <a:extLst>
              <a:ext uri="{FF2B5EF4-FFF2-40B4-BE49-F238E27FC236}">
                <a16:creationId xmlns="" xmlns:a16="http://schemas.microsoft.com/office/drawing/2014/main" id="{095AA6E3-06FE-4688-9E89-715A7A5F0740}"/>
              </a:ext>
            </a:extLst>
          </p:cNvPr>
          <p:cNvSpPr/>
          <p:nvPr/>
        </p:nvSpPr>
        <p:spPr>
          <a:xfrm>
            <a:off x="554569" y="3370684"/>
            <a:ext cx="3140603" cy="523220"/>
          </a:xfrm>
          <a:prstGeom prst="rect">
            <a:avLst/>
          </a:prstGeom>
        </p:spPr>
        <p:txBody>
          <a:bodyPr wrap="none">
            <a:spAutoFit/>
          </a:bodyPr>
          <a:lstStyle/>
          <a:p>
            <a:pPr algn="ctr"/>
            <a:r>
              <a:rPr lang="zh-CN" altLang="en-US" sz="2800" b="1" dirty="0" smtClean="0">
                <a:solidFill>
                  <a:srgbClr val="C00000"/>
                </a:solidFill>
                <a:latin typeface="+mj-ea"/>
                <a:ea typeface="+mj-ea"/>
              </a:rPr>
              <a:t>（共九章，</a:t>
            </a:r>
            <a:r>
              <a:rPr lang="en-US" altLang="zh-CN" sz="2800" b="1" dirty="0" smtClean="0">
                <a:solidFill>
                  <a:srgbClr val="C00000"/>
                </a:solidFill>
                <a:latin typeface="+mj-ea"/>
                <a:ea typeface="+mj-ea"/>
              </a:rPr>
              <a:t>69</a:t>
            </a:r>
            <a:r>
              <a:rPr lang="zh-CN" altLang="en-US" sz="2800" b="1" dirty="0" smtClean="0">
                <a:solidFill>
                  <a:srgbClr val="C00000"/>
                </a:solidFill>
                <a:latin typeface="+mj-ea"/>
                <a:ea typeface="+mj-ea"/>
              </a:rPr>
              <a:t>条）</a:t>
            </a:r>
            <a:endParaRPr lang="zh-CN" altLang="en-US" sz="2800" b="1" dirty="0">
              <a:solidFill>
                <a:srgbClr val="C00000"/>
              </a:solidFill>
              <a:latin typeface="+mj-ea"/>
              <a:ea typeface="+mj-ea"/>
            </a:endParaRPr>
          </a:p>
        </p:txBody>
      </p:sp>
      <p:sp>
        <p:nvSpPr>
          <p:cNvPr id="3" name="矩形 2"/>
          <p:cNvSpPr/>
          <p:nvPr/>
        </p:nvSpPr>
        <p:spPr>
          <a:xfrm>
            <a:off x="4339545" y="1908009"/>
            <a:ext cx="4618925" cy="1968168"/>
          </a:xfrm>
          <a:prstGeom prst="rect">
            <a:avLst/>
          </a:prstGeom>
        </p:spPr>
        <p:txBody>
          <a:bodyPr wrap="square">
            <a:spAutoFit/>
          </a:bodyPr>
          <a:lstStyle/>
          <a:p>
            <a:pPr>
              <a:lnSpc>
                <a:spcPts val="3000"/>
              </a:lnSpc>
            </a:pPr>
            <a:r>
              <a:rPr lang="zh-CN" altLang="en-US" sz="1600" dirty="0" smtClean="0">
                <a:solidFill>
                  <a:srgbClr val="C00000"/>
                </a:solidFill>
              </a:rPr>
              <a:t>一</a:t>
            </a:r>
            <a:r>
              <a:rPr lang="zh-CN" altLang="en-US" sz="1600" dirty="0">
                <a:solidFill>
                  <a:srgbClr val="C00000"/>
                </a:solidFill>
              </a:rPr>
              <a:t>是</a:t>
            </a:r>
            <a:r>
              <a:rPr lang="zh-CN" altLang="en-US" sz="1600" dirty="0"/>
              <a:t>规定监察机关在调查职务违法和职务犯罪时，可以采取谈话、讯问、询问、查询、冻结、搜查、调取、查封、扣押、勘验检查、鉴定等</a:t>
            </a:r>
            <a:r>
              <a:rPr lang="zh-CN" altLang="en-US" sz="1600" dirty="0" smtClean="0"/>
              <a:t>措施</a:t>
            </a:r>
            <a:r>
              <a:rPr lang="zh-CN" altLang="en-US" sz="1600" dirty="0" smtClean="0">
                <a:solidFill>
                  <a:srgbClr val="C00000"/>
                </a:solidFill>
                <a:latin typeface="+mn-ea"/>
              </a:rPr>
              <a:t>（</a:t>
            </a:r>
            <a:r>
              <a:rPr lang="en-US" altLang="zh-CN" sz="1600" dirty="0" smtClean="0">
                <a:solidFill>
                  <a:srgbClr val="C00000"/>
                </a:solidFill>
                <a:latin typeface="+mn-ea"/>
              </a:rPr>
              <a:t>《</a:t>
            </a:r>
            <a:r>
              <a:rPr lang="zh-CN" altLang="en-US" sz="1600" dirty="0">
                <a:solidFill>
                  <a:srgbClr val="C00000"/>
                </a:solidFill>
                <a:latin typeface="+mn-ea"/>
              </a:rPr>
              <a:t>监察法</a:t>
            </a:r>
            <a:r>
              <a:rPr lang="en-US" altLang="zh-CN" sz="1600" dirty="0" smtClean="0">
                <a:solidFill>
                  <a:srgbClr val="C00000"/>
                </a:solidFill>
                <a:latin typeface="+mn-ea"/>
              </a:rPr>
              <a:t>》</a:t>
            </a:r>
            <a:r>
              <a:rPr lang="zh-CN" altLang="en-US" sz="1600" dirty="0" smtClean="0">
                <a:solidFill>
                  <a:srgbClr val="C00000"/>
                </a:solidFill>
              </a:rPr>
              <a:t>第十九</a:t>
            </a:r>
            <a:r>
              <a:rPr lang="zh-CN" altLang="en-US" sz="1600" dirty="0">
                <a:solidFill>
                  <a:srgbClr val="C00000"/>
                </a:solidFill>
              </a:rPr>
              <a:t>条至第二十一条、第二十三条至第二十七条</a:t>
            </a:r>
            <a:r>
              <a:rPr lang="zh-CN" altLang="en-US" sz="1600" dirty="0" smtClean="0">
                <a:solidFill>
                  <a:srgbClr val="C00000"/>
                </a:solidFill>
              </a:rPr>
              <a:t>）</a:t>
            </a:r>
            <a:endParaRPr lang="zh-CN" altLang="en-US" sz="1600" dirty="0">
              <a:solidFill>
                <a:srgbClr val="C00000"/>
              </a:solidFill>
            </a:endParaRPr>
          </a:p>
        </p:txBody>
      </p:sp>
    </p:spTree>
    <p:extLst>
      <p:ext uri="{BB962C8B-B14F-4D97-AF65-F5344CB8AC3E}">
        <p14:creationId xmlns:p14="http://schemas.microsoft.com/office/powerpoint/2010/main" val="253032027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Scale>
                                      <p:cBhvr>
                                        <p:cTn id="7" dur="75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750" decel="50000" fill="hold">
                                          <p:stCondLst>
                                            <p:cond delay="0"/>
                                          </p:stCondLst>
                                        </p:cTn>
                                        <p:tgtEl>
                                          <p:spTgt spid="26"/>
                                        </p:tgtEl>
                                        <p:attrNameLst>
                                          <p:attrName>ppt_x</p:attrName>
                                          <p:attrName>ppt_y</p:attrName>
                                        </p:attrNameLst>
                                      </p:cBhvr>
                                    </p:animMotion>
                                    <p:animEffect transition="in" filter="fade">
                                      <p:cBhvr>
                                        <p:cTn id="9" dur="750"/>
                                        <p:tgtEl>
                                          <p:spTgt spid="26"/>
                                        </p:tgtEl>
                                      </p:cBhvr>
                                    </p:animEffect>
                                  </p:childTnLst>
                                </p:cTn>
                              </p:par>
                            </p:childTnLst>
                          </p:cTn>
                        </p:par>
                        <p:par>
                          <p:cTn id="10" fill="hold">
                            <p:stCondLst>
                              <p:cond delay="75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750"/>
                                        <p:tgtEl>
                                          <p:spTgt spid="2"/>
                                        </p:tgtEl>
                                      </p:cBhvr>
                                    </p:animEffect>
                                    <p:anim calcmode="lin" valueType="num">
                                      <p:cBhvr>
                                        <p:cTn id="14" dur="750" fill="hold"/>
                                        <p:tgtEl>
                                          <p:spTgt spid="2"/>
                                        </p:tgtEl>
                                        <p:attrNameLst>
                                          <p:attrName>ppt_x</p:attrName>
                                        </p:attrNameLst>
                                      </p:cBhvr>
                                      <p:tavLst>
                                        <p:tav tm="0">
                                          <p:val>
                                            <p:strVal val="#ppt_x"/>
                                          </p:val>
                                        </p:tav>
                                        <p:tav tm="100000">
                                          <p:val>
                                            <p:strVal val="#ppt_x"/>
                                          </p:val>
                                        </p:tav>
                                      </p:tavLst>
                                    </p:anim>
                                    <p:anim calcmode="lin" valueType="num">
                                      <p:cBhvr>
                                        <p:cTn id="15" dur="75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325"/>
                            </p:stCondLst>
                            <p:childTnLst>
                              <p:par>
                                <p:cTn id="17" presetID="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par>
                          <p:cTn id="21" fill="hold">
                            <p:stCondLst>
                              <p:cond delay="2825"/>
                            </p:stCondLst>
                            <p:childTnLst>
                              <p:par>
                                <p:cTn id="22" presetID="47" presetClass="entr" presetSubtype="0" fill="hold" grpId="0" nodeType="afterEffect">
                                  <p:stCondLst>
                                    <p:cond delay="0"/>
                                  </p:stCondLst>
                                  <p:iterate type="lt">
                                    <p:tmPct val="10000"/>
                                  </p:iterate>
                                  <p:childTnLst>
                                    <p:set>
                                      <p:cBhvr>
                                        <p:cTn id="23" dur="1" fill="hold">
                                          <p:stCondLst>
                                            <p:cond delay="0"/>
                                          </p:stCondLst>
                                        </p:cTn>
                                        <p:tgtEl>
                                          <p:spTgt spid="28"/>
                                        </p:tgtEl>
                                        <p:attrNameLst>
                                          <p:attrName>style.visibility</p:attrName>
                                        </p:attrNameLst>
                                      </p:cBhvr>
                                      <p:to>
                                        <p:strVal val="visible"/>
                                      </p:to>
                                    </p:set>
                                    <p:animEffect transition="in" filter="fade">
                                      <p:cBhvr>
                                        <p:cTn id="24" dur="750"/>
                                        <p:tgtEl>
                                          <p:spTgt spid="28"/>
                                        </p:tgtEl>
                                      </p:cBhvr>
                                    </p:animEffect>
                                    <p:anim calcmode="lin" valueType="num">
                                      <p:cBhvr>
                                        <p:cTn id="25" dur="750" fill="hold"/>
                                        <p:tgtEl>
                                          <p:spTgt spid="28"/>
                                        </p:tgtEl>
                                        <p:attrNameLst>
                                          <p:attrName>ppt_x</p:attrName>
                                        </p:attrNameLst>
                                      </p:cBhvr>
                                      <p:tavLst>
                                        <p:tav tm="0">
                                          <p:val>
                                            <p:strVal val="#ppt_x"/>
                                          </p:val>
                                        </p:tav>
                                        <p:tav tm="100000">
                                          <p:val>
                                            <p:strVal val="#ppt_x"/>
                                          </p:val>
                                        </p:tav>
                                      </p:tavLst>
                                    </p:anim>
                                    <p:anim calcmode="lin" valueType="num">
                                      <p:cBhvr>
                                        <p:cTn id="26" dur="75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2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 xmlns:a16="http://schemas.microsoft.com/office/drawing/2014/main" id="{7084A84C-5203-4A7A-A6E5-D93CEACC834F}"/>
              </a:ext>
            </a:extLst>
          </p:cNvPr>
          <p:cNvSpPr/>
          <p:nvPr/>
        </p:nvSpPr>
        <p:spPr>
          <a:xfrm>
            <a:off x="713694" y="159932"/>
            <a:ext cx="2954655" cy="461665"/>
          </a:xfrm>
          <a:prstGeom prst="rect">
            <a:avLst/>
          </a:prstGeom>
        </p:spPr>
        <p:txBody>
          <a:bodyPr wrap="none">
            <a:spAutoFit/>
          </a:bodyPr>
          <a:lstStyle/>
          <a:p>
            <a:r>
              <a:rPr lang="en-US" altLang="zh-CN" sz="2400" b="1" dirty="0" smtClean="0">
                <a:latin typeface="+mj-ea"/>
                <a:ea typeface="+mj-ea"/>
              </a:rPr>
              <a:t>《</a:t>
            </a:r>
            <a:r>
              <a:rPr lang="zh-CN" altLang="en-US" sz="2400" b="1" dirty="0" smtClean="0">
                <a:latin typeface="+mj-ea"/>
                <a:ea typeface="+mj-ea"/>
              </a:rPr>
              <a:t>监察法</a:t>
            </a:r>
            <a:r>
              <a:rPr lang="en-US" altLang="zh-CN" sz="2400" b="1" dirty="0" smtClean="0">
                <a:latin typeface="+mj-ea"/>
                <a:ea typeface="+mj-ea"/>
              </a:rPr>
              <a:t>》</a:t>
            </a:r>
            <a:r>
              <a:rPr lang="zh-CN" altLang="en-US" sz="2400" b="1" dirty="0" smtClean="0">
                <a:latin typeface="+mj-ea"/>
                <a:ea typeface="+mj-ea"/>
              </a:rPr>
              <a:t>主要内容</a:t>
            </a:r>
            <a:endParaRPr lang="zh-CN" altLang="en-US" sz="2400" b="1" dirty="0">
              <a:latin typeface="+mj-ea"/>
              <a:ea typeface="+mj-ea"/>
            </a:endParaRPr>
          </a:p>
        </p:txBody>
      </p:sp>
      <p:sp>
        <p:nvSpPr>
          <p:cNvPr id="17" name="矩形 10">
            <a:extLst>
              <a:ext uri="{FF2B5EF4-FFF2-40B4-BE49-F238E27FC236}">
                <a16:creationId xmlns="" xmlns:a16="http://schemas.microsoft.com/office/drawing/2014/main" id="{3F91AEF0-274E-43A2-B897-27785504FFFB}"/>
              </a:ext>
            </a:extLst>
          </p:cNvPr>
          <p:cNvSpPr>
            <a:spLocks noChangeArrowheads="1"/>
          </p:cNvSpPr>
          <p:nvPr/>
        </p:nvSpPr>
        <p:spPr bwMode="auto">
          <a:xfrm>
            <a:off x="4339545" y="1066178"/>
            <a:ext cx="48044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B80B09"/>
                </a:solidFill>
                <a:latin typeface="+mn-ea"/>
                <a:ea typeface="+mn-ea"/>
              </a:rPr>
              <a:t>赋予监察机关必要的权限</a:t>
            </a:r>
          </a:p>
          <a:p>
            <a:pPr eaLnBrk="1" hangingPunct="1"/>
            <a:endParaRPr lang="zh-CN" altLang="en-US" b="1" dirty="0">
              <a:solidFill>
                <a:srgbClr val="B80B09"/>
              </a:solidFill>
              <a:latin typeface="宋体" panose="02010600030101010101" pitchFamily="2" charset="-122"/>
            </a:endParaRPr>
          </a:p>
        </p:txBody>
      </p:sp>
      <p:sp>
        <p:nvSpPr>
          <p:cNvPr id="2" name="矩形 1">
            <a:extLst>
              <a:ext uri="{FF2B5EF4-FFF2-40B4-BE49-F238E27FC236}">
                <a16:creationId xmlns="" xmlns:a16="http://schemas.microsoft.com/office/drawing/2014/main" id="{095AA6E3-06FE-4688-9E89-715A7A5F0740}"/>
              </a:ext>
            </a:extLst>
          </p:cNvPr>
          <p:cNvSpPr/>
          <p:nvPr/>
        </p:nvSpPr>
        <p:spPr>
          <a:xfrm>
            <a:off x="-153993" y="2651964"/>
            <a:ext cx="4493538" cy="523220"/>
          </a:xfrm>
          <a:prstGeom prst="rect">
            <a:avLst/>
          </a:prstGeom>
        </p:spPr>
        <p:txBody>
          <a:bodyPr wrap="none">
            <a:spAutoFit/>
          </a:bodyPr>
          <a:lstStyle/>
          <a:p>
            <a:pPr algn="ctr"/>
            <a:r>
              <a:rPr lang="en-US" altLang="zh-CN" sz="2800" b="1" dirty="0" smtClean="0">
                <a:solidFill>
                  <a:srgbClr val="C00000"/>
                </a:solidFill>
                <a:latin typeface="+mj-ea"/>
                <a:ea typeface="+mj-ea"/>
              </a:rPr>
              <a:t>《</a:t>
            </a:r>
            <a:r>
              <a:rPr lang="zh-CN" altLang="en-US" sz="2800" b="1" dirty="0" smtClean="0">
                <a:solidFill>
                  <a:srgbClr val="C00000"/>
                </a:solidFill>
                <a:latin typeface="+mj-ea"/>
                <a:ea typeface="+mj-ea"/>
              </a:rPr>
              <a:t>中华人民共和国监察法</a:t>
            </a:r>
            <a:r>
              <a:rPr lang="en-US" altLang="zh-CN" sz="2800" b="1" dirty="0" smtClean="0">
                <a:solidFill>
                  <a:srgbClr val="C00000"/>
                </a:solidFill>
                <a:latin typeface="+mj-ea"/>
                <a:ea typeface="+mj-ea"/>
              </a:rPr>
              <a:t>》</a:t>
            </a:r>
            <a:endParaRPr lang="zh-CN" altLang="en-US" sz="2800" b="1" dirty="0">
              <a:solidFill>
                <a:srgbClr val="C00000"/>
              </a:solidFill>
              <a:latin typeface="+mj-ea"/>
              <a:ea typeface="+mj-ea"/>
            </a:endParaRPr>
          </a:p>
        </p:txBody>
      </p:sp>
      <p:pic>
        <p:nvPicPr>
          <p:cNvPr id="26" name="图片 25">
            <a:extLst>
              <a:ext uri="{FF2B5EF4-FFF2-40B4-BE49-F238E27FC236}">
                <a16:creationId xmlns="" xmlns:a16="http://schemas.microsoft.com/office/drawing/2014/main" id="{110EB688-6935-4C5A-ACAA-0CD503481C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874" y="1395536"/>
            <a:ext cx="1036086" cy="1024947"/>
          </a:xfrm>
          <a:prstGeom prst="rect">
            <a:avLst/>
          </a:prstGeom>
        </p:spPr>
      </p:pic>
      <p:sp>
        <p:nvSpPr>
          <p:cNvPr id="28" name="矩形 27">
            <a:extLst>
              <a:ext uri="{FF2B5EF4-FFF2-40B4-BE49-F238E27FC236}">
                <a16:creationId xmlns="" xmlns:a16="http://schemas.microsoft.com/office/drawing/2014/main" id="{095AA6E3-06FE-4688-9E89-715A7A5F0740}"/>
              </a:ext>
            </a:extLst>
          </p:cNvPr>
          <p:cNvSpPr/>
          <p:nvPr/>
        </p:nvSpPr>
        <p:spPr>
          <a:xfrm>
            <a:off x="554569" y="3370684"/>
            <a:ext cx="3140603" cy="523220"/>
          </a:xfrm>
          <a:prstGeom prst="rect">
            <a:avLst/>
          </a:prstGeom>
        </p:spPr>
        <p:txBody>
          <a:bodyPr wrap="none">
            <a:spAutoFit/>
          </a:bodyPr>
          <a:lstStyle/>
          <a:p>
            <a:pPr algn="ctr"/>
            <a:r>
              <a:rPr lang="zh-CN" altLang="en-US" sz="2800" b="1" dirty="0" smtClean="0">
                <a:solidFill>
                  <a:srgbClr val="C00000"/>
                </a:solidFill>
                <a:latin typeface="+mj-ea"/>
                <a:ea typeface="+mj-ea"/>
              </a:rPr>
              <a:t>（共九章，</a:t>
            </a:r>
            <a:r>
              <a:rPr lang="en-US" altLang="zh-CN" sz="2800" b="1" dirty="0" smtClean="0">
                <a:solidFill>
                  <a:srgbClr val="C00000"/>
                </a:solidFill>
                <a:latin typeface="+mj-ea"/>
                <a:ea typeface="+mj-ea"/>
              </a:rPr>
              <a:t>69</a:t>
            </a:r>
            <a:r>
              <a:rPr lang="zh-CN" altLang="en-US" sz="2800" b="1" dirty="0" smtClean="0">
                <a:solidFill>
                  <a:srgbClr val="C00000"/>
                </a:solidFill>
                <a:latin typeface="+mj-ea"/>
                <a:ea typeface="+mj-ea"/>
              </a:rPr>
              <a:t>条）</a:t>
            </a:r>
            <a:endParaRPr lang="zh-CN" altLang="en-US" sz="2800" b="1" dirty="0">
              <a:solidFill>
                <a:srgbClr val="C00000"/>
              </a:solidFill>
              <a:latin typeface="+mj-ea"/>
              <a:ea typeface="+mj-ea"/>
            </a:endParaRPr>
          </a:p>
        </p:txBody>
      </p:sp>
      <p:sp>
        <p:nvSpPr>
          <p:cNvPr id="3" name="矩形 2"/>
          <p:cNvSpPr/>
          <p:nvPr/>
        </p:nvSpPr>
        <p:spPr>
          <a:xfrm>
            <a:off x="4339545" y="1464061"/>
            <a:ext cx="4618925" cy="3554819"/>
          </a:xfrm>
          <a:prstGeom prst="rect">
            <a:avLst/>
          </a:prstGeom>
        </p:spPr>
        <p:txBody>
          <a:bodyPr wrap="square">
            <a:spAutoFit/>
          </a:bodyPr>
          <a:lstStyle/>
          <a:p>
            <a:pPr>
              <a:lnSpc>
                <a:spcPts val="3000"/>
              </a:lnSpc>
            </a:pPr>
            <a:r>
              <a:rPr lang="zh-CN" altLang="en-US" sz="1600" dirty="0" smtClean="0">
                <a:solidFill>
                  <a:srgbClr val="C00000"/>
                </a:solidFill>
              </a:rPr>
              <a:t>二是规定</a:t>
            </a:r>
            <a:r>
              <a:rPr lang="zh-CN" altLang="en-US" sz="1600" dirty="0" smtClean="0"/>
              <a:t>被</a:t>
            </a:r>
            <a:r>
              <a:rPr lang="zh-CN" altLang="en-US" sz="1600" dirty="0"/>
              <a:t>调查人涉嫌贪污贿赂、失职渎职等严重职务违法或者职务犯罪，监察机关已经掌握其部分违法犯罪事实及证据，仍有重要问题需要进一步调查，并有涉及案情重大、复杂，可能逃跑、自杀，可能串供或者伪造、隐匿、毁灭证据</a:t>
            </a:r>
            <a:r>
              <a:rPr lang="en-US" altLang="zh-CN" sz="1600" dirty="0"/>
              <a:t>,</a:t>
            </a:r>
            <a:r>
              <a:rPr lang="zh-CN" altLang="en-US" sz="1600" dirty="0"/>
              <a:t>可能有其他妨碍调查行为等情形之一的，经监察机关依法审批，可以将其留置在特定场所；留置场所的设置和管理依照国家有关规定</a:t>
            </a:r>
            <a:r>
              <a:rPr lang="zh-CN" altLang="en-US" sz="1600" dirty="0" smtClean="0"/>
              <a:t>执行。</a:t>
            </a:r>
            <a:endParaRPr lang="en-US" altLang="zh-CN" sz="1600" dirty="0" smtClean="0"/>
          </a:p>
          <a:p>
            <a:pPr>
              <a:lnSpc>
                <a:spcPts val="3000"/>
              </a:lnSpc>
            </a:pPr>
            <a:r>
              <a:rPr lang="zh-CN" altLang="en-US" sz="1600" dirty="0" smtClean="0">
                <a:solidFill>
                  <a:srgbClr val="C00000"/>
                </a:solidFill>
                <a:latin typeface="+mn-ea"/>
              </a:rPr>
              <a:t>（</a:t>
            </a:r>
            <a:r>
              <a:rPr lang="en-US" altLang="zh-CN" sz="1600" dirty="0" smtClean="0">
                <a:solidFill>
                  <a:srgbClr val="C00000"/>
                </a:solidFill>
                <a:latin typeface="+mn-ea"/>
              </a:rPr>
              <a:t>《</a:t>
            </a:r>
            <a:r>
              <a:rPr lang="zh-CN" altLang="en-US" sz="1600" dirty="0">
                <a:solidFill>
                  <a:srgbClr val="C00000"/>
                </a:solidFill>
                <a:latin typeface="+mn-ea"/>
              </a:rPr>
              <a:t>监察法</a:t>
            </a:r>
            <a:r>
              <a:rPr lang="en-US" altLang="zh-CN" sz="1600" dirty="0" smtClean="0">
                <a:solidFill>
                  <a:srgbClr val="C00000"/>
                </a:solidFill>
                <a:latin typeface="+mn-ea"/>
              </a:rPr>
              <a:t>》</a:t>
            </a:r>
            <a:r>
              <a:rPr lang="zh-CN" altLang="en-US" sz="1600" dirty="0" smtClean="0">
                <a:solidFill>
                  <a:srgbClr val="C00000"/>
                </a:solidFill>
                <a:latin typeface="+mn-ea"/>
              </a:rPr>
              <a:t>第二十二条</a:t>
            </a:r>
            <a:r>
              <a:rPr lang="zh-CN" altLang="en-US" sz="1600" dirty="0" smtClean="0">
                <a:solidFill>
                  <a:srgbClr val="C00000"/>
                </a:solidFill>
              </a:rPr>
              <a:t>）</a:t>
            </a:r>
            <a:endParaRPr lang="zh-CN" altLang="en-US" sz="1600" dirty="0">
              <a:solidFill>
                <a:srgbClr val="C00000"/>
              </a:solidFill>
            </a:endParaRPr>
          </a:p>
        </p:txBody>
      </p:sp>
    </p:spTree>
    <p:extLst>
      <p:ext uri="{BB962C8B-B14F-4D97-AF65-F5344CB8AC3E}">
        <p14:creationId xmlns:p14="http://schemas.microsoft.com/office/powerpoint/2010/main" val="195321262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Scale>
                                      <p:cBhvr>
                                        <p:cTn id="7" dur="75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750" decel="50000" fill="hold">
                                          <p:stCondLst>
                                            <p:cond delay="0"/>
                                          </p:stCondLst>
                                        </p:cTn>
                                        <p:tgtEl>
                                          <p:spTgt spid="26"/>
                                        </p:tgtEl>
                                        <p:attrNameLst>
                                          <p:attrName>ppt_x</p:attrName>
                                          <p:attrName>ppt_y</p:attrName>
                                        </p:attrNameLst>
                                      </p:cBhvr>
                                    </p:animMotion>
                                    <p:animEffect transition="in" filter="fade">
                                      <p:cBhvr>
                                        <p:cTn id="9" dur="750"/>
                                        <p:tgtEl>
                                          <p:spTgt spid="26"/>
                                        </p:tgtEl>
                                      </p:cBhvr>
                                    </p:animEffect>
                                  </p:childTnLst>
                                </p:cTn>
                              </p:par>
                            </p:childTnLst>
                          </p:cTn>
                        </p:par>
                        <p:par>
                          <p:cTn id="10" fill="hold">
                            <p:stCondLst>
                              <p:cond delay="75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750"/>
                                        <p:tgtEl>
                                          <p:spTgt spid="2"/>
                                        </p:tgtEl>
                                      </p:cBhvr>
                                    </p:animEffect>
                                    <p:anim calcmode="lin" valueType="num">
                                      <p:cBhvr>
                                        <p:cTn id="14" dur="750" fill="hold"/>
                                        <p:tgtEl>
                                          <p:spTgt spid="2"/>
                                        </p:tgtEl>
                                        <p:attrNameLst>
                                          <p:attrName>ppt_x</p:attrName>
                                        </p:attrNameLst>
                                      </p:cBhvr>
                                      <p:tavLst>
                                        <p:tav tm="0">
                                          <p:val>
                                            <p:strVal val="#ppt_x"/>
                                          </p:val>
                                        </p:tav>
                                        <p:tav tm="100000">
                                          <p:val>
                                            <p:strVal val="#ppt_x"/>
                                          </p:val>
                                        </p:tav>
                                      </p:tavLst>
                                    </p:anim>
                                    <p:anim calcmode="lin" valueType="num">
                                      <p:cBhvr>
                                        <p:cTn id="15" dur="75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325"/>
                            </p:stCondLst>
                            <p:childTnLst>
                              <p:par>
                                <p:cTn id="17" presetID="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par>
                          <p:cTn id="21" fill="hold">
                            <p:stCondLst>
                              <p:cond delay="2825"/>
                            </p:stCondLst>
                            <p:childTnLst>
                              <p:par>
                                <p:cTn id="22" presetID="47" presetClass="entr" presetSubtype="0" fill="hold" grpId="0" nodeType="afterEffect">
                                  <p:stCondLst>
                                    <p:cond delay="0"/>
                                  </p:stCondLst>
                                  <p:iterate type="lt">
                                    <p:tmPct val="10000"/>
                                  </p:iterate>
                                  <p:childTnLst>
                                    <p:set>
                                      <p:cBhvr>
                                        <p:cTn id="23" dur="1" fill="hold">
                                          <p:stCondLst>
                                            <p:cond delay="0"/>
                                          </p:stCondLst>
                                        </p:cTn>
                                        <p:tgtEl>
                                          <p:spTgt spid="28"/>
                                        </p:tgtEl>
                                        <p:attrNameLst>
                                          <p:attrName>style.visibility</p:attrName>
                                        </p:attrNameLst>
                                      </p:cBhvr>
                                      <p:to>
                                        <p:strVal val="visible"/>
                                      </p:to>
                                    </p:set>
                                    <p:animEffect transition="in" filter="fade">
                                      <p:cBhvr>
                                        <p:cTn id="24" dur="750"/>
                                        <p:tgtEl>
                                          <p:spTgt spid="28"/>
                                        </p:tgtEl>
                                      </p:cBhvr>
                                    </p:animEffect>
                                    <p:anim calcmode="lin" valueType="num">
                                      <p:cBhvr>
                                        <p:cTn id="25" dur="750" fill="hold"/>
                                        <p:tgtEl>
                                          <p:spTgt spid="28"/>
                                        </p:tgtEl>
                                        <p:attrNameLst>
                                          <p:attrName>ppt_x</p:attrName>
                                        </p:attrNameLst>
                                      </p:cBhvr>
                                      <p:tavLst>
                                        <p:tav tm="0">
                                          <p:val>
                                            <p:strVal val="#ppt_x"/>
                                          </p:val>
                                        </p:tav>
                                        <p:tav tm="100000">
                                          <p:val>
                                            <p:strVal val="#ppt_x"/>
                                          </p:val>
                                        </p:tav>
                                      </p:tavLst>
                                    </p:anim>
                                    <p:anim calcmode="lin" valueType="num">
                                      <p:cBhvr>
                                        <p:cTn id="26" dur="75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 xmlns:a16="http://schemas.microsoft.com/office/drawing/2014/main" id="{7084A84C-5203-4A7A-A6E5-D93CEACC834F}"/>
              </a:ext>
            </a:extLst>
          </p:cNvPr>
          <p:cNvSpPr/>
          <p:nvPr/>
        </p:nvSpPr>
        <p:spPr>
          <a:xfrm>
            <a:off x="713694" y="159932"/>
            <a:ext cx="5109091" cy="461665"/>
          </a:xfrm>
          <a:prstGeom prst="rect">
            <a:avLst/>
          </a:prstGeom>
        </p:spPr>
        <p:txBody>
          <a:bodyPr wrap="none">
            <a:spAutoFit/>
          </a:bodyPr>
          <a:lstStyle/>
          <a:p>
            <a:r>
              <a:rPr lang="en-US" altLang="zh-CN" sz="2400" b="1" dirty="0" smtClean="0">
                <a:latin typeface="+mj-ea"/>
                <a:ea typeface="+mj-ea"/>
              </a:rPr>
              <a:t>《</a:t>
            </a:r>
            <a:r>
              <a:rPr lang="zh-CN" altLang="en-US" sz="2400" b="1" dirty="0" smtClean="0">
                <a:latin typeface="+mj-ea"/>
                <a:ea typeface="+mj-ea"/>
              </a:rPr>
              <a:t>监察法出台的重要历史意义</a:t>
            </a:r>
            <a:r>
              <a:rPr lang="en-US" altLang="zh-CN" sz="2400" b="1" dirty="0" smtClean="0">
                <a:latin typeface="+mj-ea"/>
                <a:ea typeface="+mj-ea"/>
              </a:rPr>
              <a:t>》</a:t>
            </a:r>
            <a:r>
              <a:rPr lang="zh-CN" altLang="en-US" sz="2400" b="1" dirty="0" smtClean="0">
                <a:latin typeface="+mj-ea"/>
                <a:ea typeface="+mj-ea"/>
              </a:rPr>
              <a:t>之一</a:t>
            </a:r>
            <a:endParaRPr lang="zh-CN" altLang="en-US" sz="2400" b="1" dirty="0">
              <a:latin typeface="+mj-ea"/>
              <a:ea typeface="+mj-ea"/>
            </a:endParaRPr>
          </a:p>
        </p:txBody>
      </p:sp>
      <p:sp>
        <p:nvSpPr>
          <p:cNvPr id="31" name="矩形 18">
            <a:extLst>
              <a:ext uri="{FF2B5EF4-FFF2-40B4-BE49-F238E27FC236}">
                <a16:creationId xmlns="" xmlns:a16="http://schemas.microsoft.com/office/drawing/2014/main" id="{74C078D2-9B25-4F85-8A84-D328BD73A21D}"/>
              </a:ext>
            </a:extLst>
          </p:cNvPr>
          <p:cNvSpPr>
            <a:spLocks noChangeArrowheads="1"/>
          </p:cNvSpPr>
          <p:nvPr/>
        </p:nvSpPr>
        <p:spPr bwMode="auto">
          <a:xfrm>
            <a:off x="384227" y="1890902"/>
            <a:ext cx="8078457" cy="309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1400" b="1" dirty="0" smtClean="0">
                <a:latin typeface="微软雅黑" panose="020B0503020204020204" pitchFamily="34" charset="-122"/>
                <a:ea typeface="微软雅黑" panose="020B0503020204020204" pitchFamily="34" charset="-122"/>
              </a:rPr>
              <a:t>  </a:t>
            </a:r>
            <a:r>
              <a:rPr lang="zh-CN" altLang="en-US" sz="2000" b="1" dirty="0" smtClean="0">
                <a:latin typeface="微软雅黑" panose="020B0503020204020204" pitchFamily="34" charset="-122"/>
                <a:ea typeface="微软雅黑" panose="020B0503020204020204" pitchFamily="34" charset="-122"/>
              </a:rPr>
              <a:t>     制定</a:t>
            </a:r>
            <a:r>
              <a:rPr lang="en-US" altLang="zh-CN" sz="2000" b="1" dirty="0" smtClean="0">
                <a:latin typeface="微软雅黑" panose="020B0503020204020204" pitchFamily="34" charset="-122"/>
                <a:ea typeface="微软雅黑" panose="020B0503020204020204" pitchFamily="34" charset="-122"/>
              </a:rPr>
              <a:t>《</a:t>
            </a:r>
            <a:r>
              <a:rPr lang="zh-CN" altLang="en-US" sz="2000" b="1" dirty="0" smtClean="0">
                <a:latin typeface="微软雅黑" panose="020B0503020204020204" pitchFamily="34" charset="-122"/>
                <a:ea typeface="微软雅黑" panose="020B0503020204020204" pitchFamily="34" charset="-122"/>
              </a:rPr>
              <a:t>国家监察法</a:t>
            </a:r>
            <a:r>
              <a:rPr lang="en-US" altLang="zh-CN" sz="2000" b="1" dirty="0" smtClean="0">
                <a:latin typeface="微软雅黑" panose="020B0503020204020204" pitchFamily="34" charset="-122"/>
                <a:ea typeface="微软雅黑" panose="020B0503020204020204" pitchFamily="34" charset="-122"/>
              </a:rPr>
              <a:t>》</a:t>
            </a:r>
            <a:r>
              <a:rPr lang="zh-CN" altLang="en-US" sz="2000" b="1" dirty="0" smtClean="0">
                <a:latin typeface="微软雅黑" panose="020B0503020204020204" pitchFamily="34" charset="-122"/>
                <a:ea typeface="微软雅黑" panose="020B0503020204020204" pitchFamily="34" charset="-122"/>
              </a:rPr>
              <a:t>是现阶段弥补我国现行监察制度不足的必然要求，是实现反腐制度化、法制化的本质要求，也是全面推进依法治国，实现国家治理体系和治理能力现代化的重要举措。</a:t>
            </a:r>
            <a:r>
              <a:rPr lang="en-US" altLang="zh-CN" b="1" dirty="0">
                <a:latin typeface="微软雅黑" panose="020B0503020204020204" pitchFamily="34" charset="-122"/>
                <a:ea typeface="微软雅黑" panose="020B0503020204020204" pitchFamily="34" charset="-122"/>
              </a:rPr>
              <a:t>2018</a:t>
            </a:r>
            <a:r>
              <a:rPr lang="zh-CN" altLang="en-US" b="1" dirty="0">
                <a:latin typeface="微软雅黑" panose="020B0503020204020204" pitchFamily="34" charset="-122"/>
                <a:ea typeface="微软雅黑" panose="020B0503020204020204" pitchFamily="34" charset="-122"/>
              </a:rPr>
              <a:t>年</a:t>
            </a:r>
            <a:r>
              <a:rPr lang="en-US" altLang="zh-CN" b="1" dirty="0">
                <a:latin typeface="微软雅黑" panose="020B0503020204020204" pitchFamily="34" charset="-122"/>
                <a:ea typeface="微软雅黑" panose="020B0503020204020204" pitchFamily="34" charset="-122"/>
              </a:rPr>
              <a:t>3</a:t>
            </a:r>
            <a:r>
              <a:rPr lang="zh-CN" altLang="en-US" b="1" dirty="0">
                <a:latin typeface="微软雅黑" panose="020B0503020204020204" pitchFamily="34" charset="-122"/>
                <a:ea typeface="微软雅黑" panose="020B0503020204020204" pitchFamily="34" charset="-122"/>
              </a:rPr>
              <a:t>月</a:t>
            </a:r>
            <a:r>
              <a:rPr lang="en-US" altLang="zh-CN" b="1" dirty="0">
                <a:latin typeface="微软雅黑" panose="020B0503020204020204" pitchFamily="34" charset="-122"/>
                <a:ea typeface="微软雅黑" panose="020B0503020204020204" pitchFamily="34" charset="-122"/>
              </a:rPr>
              <a:t>20</a:t>
            </a:r>
            <a:r>
              <a:rPr lang="zh-CN" altLang="en-US" b="1" dirty="0">
                <a:latin typeface="微软雅黑" panose="020B0503020204020204" pitchFamily="34" charset="-122"/>
                <a:ea typeface="微软雅黑" panose="020B0503020204020204" pitchFamily="34" charset="-122"/>
              </a:rPr>
              <a:t>日第十三届全国人大一次会议第八次全体会议表决通过了</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中华人民共和国监察法</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，体现了全面从严治党与全面依法治国的有机统一，实现了党内监督和人民监督的有机结合，是借鉴古今中外的有益经验，与时俱进的制度创新。</a:t>
            </a:r>
            <a:endParaRPr lang="en-US" altLang="zh-CN" b="1" dirty="0">
              <a:latin typeface="微软雅黑" panose="020B0503020204020204" pitchFamily="34" charset="-122"/>
              <a:ea typeface="微软雅黑" panose="020B0503020204020204" pitchFamily="34" charset="-122"/>
            </a:endParaRPr>
          </a:p>
          <a:p>
            <a:pPr algn="just">
              <a:lnSpc>
                <a:spcPct val="150000"/>
              </a:lnSpc>
            </a:pPr>
            <a:endParaRPr lang="zh-CN" altLang="en-US" dirty="0">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 xmlns:a16="http://schemas.microsoft.com/office/drawing/2014/main" id="{522B66C1-4F5D-4EB8-9303-85D9FD58AAC4}"/>
              </a:ext>
            </a:extLst>
          </p:cNvPr>
          <p:cNvSpPr/>
          <p:nvPr/>
        </p:nvSpPr>
        <p:spPr>
          <a:xfrm>
            <a:off x="605115" y="960513"/>
            <a:ext cx="8551323" cy="830997"/>
          </a:xfrm>
          <a:prstGeom prst="rect">
            <a:avLst/>
          </a:prstGeom>
        </p:spPr>
        <p:txBody>
          <a:bodyPr wrap="square">
            <a:spAutoFit/>
          </a:bodyPr>
          <a:lstStyle/>
          <a:p>
            <a:r>
              <a:rPr lang="zh-CN" altLang="zh-CN" sz="2400" b="1" dirty="0">
                <a:solidFill>
                  <a:schemeClr val="accent1"/>
                </a:solidFill>
                <a:latin typeface="+mn-ea"/>
              </a:rPr>
              <a:t>制定监察法</a:t>
            </a:r>
            <a:r>
              <a:rPr lang="zh-CN" altLang="en-US" sz="2400" b="1" dirty="0" smtClean="0">
                <a:solidFill>
                  <a:srgbClr val="C00000"/>
                </a:solidFill>
                <a:latin typeface="微软雅黑" panose="020B0503020204020204" pitchFamily="34" charset="-122"/>
                <a:ea typeface="微软雅黑" panose="020B0503020204020204" pitchFamily="34" charset="-122"/>
              </a:rPr>
              <a:t>是贯彻</a:t>
            </a:r>
            <a:r>
              <a:rPr lang="zh-CN" altLang="en-US" sz="2400" b="1" dirty="0">
                <a:solidFill>
                  <a:srgbClr val="C00000"/>
                </a:solidFill>
                <a:latin typeface="微软雅黑" panose="020B0503020204020204" pitchFamily="34" charset="-122"/>
                <a:ea typeface="微软雅黑" panose="020B0503020204020204" pitchFamily="34" charset="-122"/>
              </a:rPr>
              <a:t>落实党中央关于深化国家监察体制改革决策部署的重大举措</a:t>
            </a:r>
          </a:p>
        </p:txBody>
      </p:sp>
      <p:grpSp>
        <p:nvGrpSpPr>
          <p:cNvPr id="10" name="组合 9">
            <a:extLst>
              <a:ext uri="{FF2B5EF4-FFF2-40B4-BE49-F238E27FC236}">
                <a16:creationId xmlns="" xmlns:a16="http://schemas.microsoft.com/office/drawing/2014/main" id="{7A5271E6-7BF0-4C25-9F0E-5EC0FE44A10B}"/>
              </a:ext>
            </a:extLst>
          </p:cNvPr>
          <p:cNvGrpSpPr/>
          <p:nvPr/>
        </p:nvGrpSpPr>
        <p:grpSpPr>
          <a:xfrm flipV="1">
            <a:off x="269927" y="852432"/>
            <a:ext cx="224744" cy="298764"/>
            <a:chOff x="460375" y="1145304"/>
            <a:chExt cx="224744" cy="386843"/>
          </a:xfrm>
        </p:grpSpPr>
        <p:cxnSp>
          <p:nvCxnSpPr>
            <p:cNvPr id="11" name="直接连接符 10">
              <a:extLst>
                <a:ext uri="{FF2B5EF4-FFF2-40B4-BE49-F238E27FC236}">
                  <a16:creationId xmlns="" xmlns:a16="http://schemas.microsoft.com/office/drawing/2014/main" id="{31950DD4-F40B-46FE-8D8A-20D2D8799855}"/>
                </a:ext>
              </a:extLst>
            </p:cNvPr>
            <p:cNvCxnSpPr/>
            <p:nvPr/>
          </p:nvCxnSpPr>
          <p:spPr>
            <a:xfrm>
              <a:off x="460375" y="1145304"/>
              <a:ext cx="0" cy="38684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 xmlns:a16="http://schemas.microsoft.com/office/drawing/2014/main" id="{28D325F1-AD2E-401F-8A5E-E4F3D8204BAC}"/>
                </a:ext>
              </a:extLst>
            </p:cNvPr>
            <p:cNvCxnSpPr>
              <a:cxnSpLocks/>
            </p:cNvCxnSpPr>
            <p:nvPr/>
          </p:nvCxnSpPr>
          <p:spPr>
            <a:xfrm>
              <a:off x="574675" y="1145304"/>
              <a:ext cx="0" cy="297734"/>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 xmlns:a16="http://schemas.microsoft.com/office/drawing/2014/main" id="{55A659C5-91B1-4F83-81EE-2776B2D1C4C8}"/>
                </a:ext>
              </a:extLst>
            </p:cNvPr>
            <p:cNvCxnSpPr>
              <a:cxnSpLocks/>
            </p:cNvCxnSpPr>
            <p:nvPr/>
          </p:nvCxnSpPr>
          <p:spPr>
            <a:xfrm>
              <a:off x="685119" y="1145304"/>
              <a:ext cx="0" cy="183434"/>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4097453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iterate type="lt">
                                    <p:tmPct val="5882"/>
                                  </p:iterate>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ppt_y</p:attrName>
                                        </p:attrNameLst>
                                      </p:cBhvr>
                                      <p:tavLst>
                                        <p:tav tm="0">
                                          <p:val>
                                            <p:strVal val="#ppt_y+#ppt_h*1.125000"/>
                                          </p:val>
                                        </p:tav>
                                        <p:tav tm="100000">
                                          <p:val>
                                            <p:strVal val="#ppt_y"/>
                                          </p:val>
                                        </p:tav>
                                      </p:tavLst>
                                    </p:anim>
                                    <p:animEffect transition="in" filter="wipe(up)">
                                      <p:cBhvr>
                                        <p:cTn id="13" dur="500"/>
                                        <p:tgtEl>
                                          <p:spTgt spid="9"/>
                                        </p:tgtEl>
                                      </p:cBhvr>
                                    </p:animEffect>
                                  </p:childTnLst>
                                </p:cTn>
                              </p:par>
                            </p:childTnLst>
                          </p:cTn>
                        </p:par>
                        <p:par>
                          <p:cTn id="14" fill="hold">
                            <p:stCondLst>
                              <p:cond delay="1971"/>
                            </p:stCondLst>
                            <p:childTnLst>
                              <p:par>
                                <p:cTn id="15" presetID="42" presetClass="entr" presetSubtype="0" fill="hold" grpId="0" nodeType="afterEffect">
                                  <p:stCondLst>
                                    <p:cond delay="0"/>
                                  </p:stCondLst>
                                  <p:iterate type="lt">
                                    <p:tmPct val="816"/>
                                  </p:iterate>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anim calcmode="lin" valueType="num">
                                      <p:cBhvr>
                                        <p:cTn id="18" dur="500" fill="hold"/>
                                        <p:tgtEl>
                                          <p:spTgt spid="31"/>
                                        </p:tgtEl>
                                        <p:attrNameLst>
                                          <p:attrName>ppt_x</p:attrName>
                                        </p:attrNameLst>
                                      </p:cBhvr>
                                      <p:tavLst>
                                        <p:tav tm="0">
                                          <p:val>
                                            <p:strVal val="#ppt_x"/>
                                          </p:val>
                                        </p:tav>
                                        <p:tav tm="100000">
                                          <p:val>
                                            <p:strVal val="#ppt_x"/>
                                          </p:val>
                                        </p:tav>
                                      </p:tavLst>
                                    </p:anim>
                                    <p:anim calcmode="lin" valueType="num">
                                      <p:cBhvr>
                                        <p:cTn id="19"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 xmlns:a16="http://schemas.microsoft.com/office/drawing/2014/main" id="{7084A84C-5203-4A7A-A6E5-D93CEACC834F}"/>
              </a:ext>
            </a:extLst>
          </p:cNvPr>
          <p:cNvSpPr/>
          <p:nvPr/>
        </p:nvSpPr>
        <p:spPr>
          <a:xfrm>
            <a:off x="713694" y="159932"/>
            <a:ext cx="2954655" cy="461665"/>
          </a:xfrm>
          <a:prstGeom prst="rect">
            <a:avLst/>
          </a:prstGeom>
        </p:spPr>
        <p:txBody>
          <a:bodyPr wrap="none">
            <a:spAutoFit/>
          </a:bodyPr>
          <a:lstStyle/>
          <a:p>
            <a:r>
              <a:rPr lang="en-US" altLang="zh-CN" sz="2400" b="1" dirty="0" smtClean="0">
                <a:latin typeface="+mj-ea"/>
                <a:ea typeface="+mj-ea"/>
              </a:rPr>
              <a:t>《</a:t>
            </a:r>
            <a:r>
              <a:rPr lang="zh-CN" altLang="en-US" sz="2400" b="1" dirty="0" smtClean="0">
                <a:latin typeface="+mj-ea"/>
                <a:ea typeface="+mj-ea"/>
              </a:rPr>
              <a:t>监察法</a:t>
            </a:r>
            <a:r>
              <a:rPr lang="en-US" altLang="zh-CN" sz="2400" b="1" dirty="0" smtClean="0">
                <a:latin typeface="+mj-ea"/>
                <a:ea typeface="+mj-ea"/>
              </a:rPr>
              <a:t>》</a:t>
            </a:r>
            <a:r>
              <a:rPr lang="zh-CN" altLang="en-US" sz="2400" b="1" dirty="0" smtClean="0">
                <a:latin typeface="+mj-ea"/>
                <a:ea typeface="+mj-ea"/>
              </a:rPr>
              <a:t>主要内容</a:t>
            </a:r>
            <a:endParaRPr lang="zh-CN" altLang="en-US" sz="2400" b="1" dirty="0">
              <a:latin typeface="+mj-ea"/>
              <a:ea typeface="+mj-ea"/>
            </a:endParaRPr>
          </a:p>
        </p:txBody>
      </p:sp>
      <p:sp>
        <p:nvSpPr>
          <p:cNvPr id="17" name="矩形 10">
            <a:extLst>
              <a:ext uri="{FF2B5EF4-FFF2-40B4-BE49-F238E27FC236}">
                <a16:creationId xmlns="" xmlns:a16="http://schemas.microsoft.com/office/drawing/2014/main" id="{3F91AEF0-274E-43A2-B897-27785504FFFB}"/>
              </a:ext>
            </a:extLst>
          </p:cNvPr>
          <p:cNvSpPr>
            <a:spLocks noChangeArrowheads="1"/>
          </p:cNvSpPr>
          <p:nvPr/>
        </p:nvSpPr>
        <p:spPr bwMode="auto">
          <a:xfrm>
            <a:off x="4246779" y="1395536"/>
            <a:ext cx="48044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B80B09"/>
                </a:solidFill>
                <a:latin typeface="+mn-ea"/>
                <a:ea typeface="+mn-ea"/>
              </a:rPr>
              <a:t>赋予监察机关必要的权限</a:t>
            </a:r>
          </a:p>
          <a:p>
            <a:pPr eaLnBrk="1" hangingPunct="1"/>
            <a:endParaRPr lang="zh-CN" altLang="en-US" b="1" dirty="0">
              <a:solidFill>
                <a:srgbClr val="B80B09"/>
              </a:solidFill>
              <a:latin typeface="宋体" panose="02010600030101010101" pitchFamily="2" charset="-122"/>
            </a:endParaRPr>
          </a:p>
        </p:txBody>
      </p:sp>
      <p:sp>
        <p:nvSpPr>
          <p:cNvPr id="2" name="矩形 1">
            <a:extLst>
              <a:ext uri="{FF2B5EF4-FFF2-40B4-BE49-F238E27FC236}">
                <a16:creationId xmlns="" xmlns:a16="http://schemas.microsoft.com/office/drawing/2014/main" id="{095AA6E3-06FE-4688-9E89-715A7A5F0740}"/>
              </a:ext>
            </a:extLst>
          </p:cNvPr>
          <p:cNvSpPr/>
          <p:nvPr/>
        </p:nvSpPr>
        <p:spPr>
          <a:xfrm>
            <a:off x="-153993" y="2651964"/>
            <a:ext cx="4493538" cy="523220"/>
          </a:xfrm>
          <a:prstGeom prst="rect">
            <a:avLst/>
          </a:prstGeom>
        </p:spPr>
        <p:txBody>
          <a:bodyPr wrap="none">
            <a:spAutoFit/>
          </a:bodyPr>
          <a:lstStyle/>
          <a:p>
            <a:pPr algn="ctr"/>
            <a:r>
              <a:rPr lang="en-US" altLang="zh-CN" sz="2800" b="1" dirty="0" smtClean="0">
                <a:solidFill>
                  <a:srgbClr val="C00000"/>
                </a:solidFill>
                <a:latin typeface="+mj-ea"/>
                <a:ea typeface="+mj-ea"/>
              </a:rPr>
              <a:t>《</a:t>
            </a:r>
            <a:r>
              <a:rPr lang="zh-CN" altLang="en-US" sz="2800" b="1" dirty="0" smtClean="0">
                <a:solidFill>
                  <a:srgbClr val="C00000"/>
                </a:solidFill>
                <a:latin typeface="+mj-ea"/>
                <a:ea typeface="+mj-ea"/>
              </a:rPr>
              <a:t>中华人民共和国监察法</a:t>
            </a:r>
            <a:r>
              <a:rPr lang="en-US" altLang="zh-CN" sz="2800" b="1" dirty="0" smtClean="0">
                <a:solidFill>
                  <a:srgbClr val="C00000"/>
                </a:solidFill>
                <a:latin typeface="+mj-ea"/>
                <a:ea typeface="+mj-ea"/>
              </a:rPr>
              <a:t>》</a:t>
            </a:r>
            <a:endParaRPr lang="zh-CN" altLang="en-US" sz="2800" b="1" dirty="0">
              <a:solidFill>
                <a:srgbClr val="C00000"/>
              </a:solidFill>
              <a:latin typeface="+mj-ea"/>
              <a:ea typeface="+mj-ea"/>
            </a:endParaRPr>
          </a:p>
        </p:txBody>
      </p:sp>
      <p:pic>
        <p:nvPicPr>
          <p:cNvPr id="26" name="图片 25">
            <a:extLst>
              <a:ext uri="{FF2B5EF4-FFF2-40B4-BE49-F238E27FC236}">
                <a16:creationId xmlns="" xmlns:a16="http://schemas.microsoft.com/office/drawing/2014/main" id="{110EB688-6935-4C5A-ACAA-0CD503481C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874" y="1395536"/>
            <a:ext cx="1036086" cy="1024947"/>
          </a:xfrm>
          <a:prstGeom prst="rect">
            <a:avLst/>
          </a:prstGeom>
        </p:spPr>
      </p:pic>
      <p:sp>
        <p:nvSpPr>
          <p:cNvPr id="28" name="矩形 27">
            <a:extLst>
              <a:ext uri="{FF2B5EF4-FFF2-40B4-BE49-F238E27FC236}">
                <a16:creationId xmlns="" xmlns:a16="http://schemas.microsoft.com/office/drawing/2014/main" id="{095AA6E3-06FE-4688-9E89-715A7A5F0740}"/>
              </a:ext>
            </a:extLst>
          </p:cNvPr>
          <p:cNvSpPr/>
          <p:nvPr/>
        </p:nvSpPr>
        <p:spPr>
          <a:xfrm>
            <a:off x="554569" y="3370684"/>
            <a:ext cx="3140603" cy="523220"/>
          </a:xfrm>
          <a:prstGeom prst="rect">
            <a:avLst/>
          </a:prstGeom>
        </p:spPr>
        <p:txBody>
          <a:bodyPr wrap="none">
            <a:spAutoFit/>
          </a:bodyPr>
          <a:lstStyle/>
          <a:p>
            <a:pPr algn="ctr"/>
            <a:r>
              <a:rPr lang="zh-CN" altLang="en-US" sz="2800" b="1" dirty="0" smtClean="0">
                <a:solidFill>
                  <a:srgbClr val="C00000"/>
                </a:solidFill>
                <a:latin typeface="+mj-ea"/>
                <a:ea typeface="+mj-ea"/>
              </a:rPr>
              <a:t>（共九章，</a:t>
            </a:r>
            <a:r>
              <a:rPr lang="en-US" altLang="zh-CN" sz="2800" b="1" dirty="0" smtClean="0">
                <a:solidFill>
                  <a:srgbClr val="C00000"/>
                </a:solidFill>
                <a:latin typeface="+mj-ea"/>
                <a:ea typeface="+mj-ea"/>
              </a:rPr>
              <a:t>69</a:t>
            </a:r>
            <a:r>
              <a:rPr lang="zh-CN" altLang="en-US" sz="2800" b="1" dirty="0" smtClean="0">
                <a:solidFill>
                  <a:srgbClr val="C00000"/>
                </a:solidFill>
                <a:latin typeface="+mj-ea"/>
                <a:ea typeface="+mj-ea"/>
              </a:rPr>
              <a:t>条）</a:t>
            </a:r>
            <a:endParaRPr lang="zh-CN" altLang="en-US" sz="2800" b="1" dirty="0">
              <a:solidFill>
                <a:srgbClr val="C00000"/>
              </a:solidFill>
              <a:latin typeface="+mj-ea"/>
              <a:ea typeface="+mj-ea"/>
            </a:endParaRPr>
          </a:p>
        </p:txBody>
      </p:sp>
      <p:sp>
        <p:nvSpPr>
          <p:cNvPr id="3" name="矩形 2"/>
          <p:cNvSpPr/>
          <p:nvPr/>
        </p:nvSpPr>
        <p:spPr>
          <a:xfrm>
            <a:off x="4339543" y="2041867"/>
            <a:ext cx="4618925" cy="1887696"/>
          </a:xfrm>
          <a:prstGeom prst="rect">
            <a:avLst/>
          </a:prstGeom>
        </p:spPr>
        <p:txBody>
          <a:bodyPr wrap="square">
            <a:spAutoFit/>
          </a:bodyPr>
          <a:lstStyle/>
          <a:p>
            <a:pPr>
              <a:lnSpc>
                <a:spcPts val="3500"/>
              </a:lnSpc>
            </a:pPr>
            <a:r>
              <a:rPr lang="zh-CN" altLang="en-US" sz="1600" dirty="0" smtClean="0">
                <a:solidFill>
                  <a:srgbClr val="C00000"/>
                </a:solidFill>
              </a:rPr>
              <a:t>三是规定</a:t>
            </a:r>
            <a:r>
              <a:rPr lang="zh-CN" altLang="en-US" sz="1600" dirty="0"/>
              <a:t>监察机关需要采取技术调查、通缉、限制出境措施的</a:t>
            </a:r>
            <a:r>
              <a:rPr lang="zh-CN" altLang="en-US" sz="1600" dirty="0" smtClean="0"/>
              <a:t>，须经过</a:t>
            </a:r>
            <a:r>
              <a:rPr lang="zh-CN" altLang="en-US" sz="1600" dirty="0"/>
              <a:t>严格的批准手续</a:t>
            </a:r>
            <a:r>
              <a:rPr lang="zh-CN" altLang="en-US" sz="1600" dirty="0" smtClean="0"/>
              <a:t>，并按照</a:t>
            </a:r>
            <a:r>
              <a:rPr lang="zh-CN" altLang="en-US" sz="1600" dirty="0"/>
              <a:t>规定交有关机关</a:t>
            </a:r>
            <a:r>
              <a:rPr lang="zh-CN" altLang="en-US" sz="1600" dirty="0" smtClean="0"/>
              <a:t>执行。</a:t>
            </a:r>
            <a:endParaRPr lang="en-US" altLang="zh-CN" sz="1600" dirty="0" smtClean="0"/>
          </a:p>
          <a:p>
            <a:pPr>
              <a:lnSpc>
                <a:spcPts val="3500"/>
              </a:lnSpc>
            </a:pPr>
            <a:r>
              <a:rPr lang="zh-CN" altLang="en-US" sz="1600" dirty="0" smtClean="0">
                <a:solidFill>
                  <a:srgbClr val="C00000"/>
                </a:solidFill>
                <a:latin typeface="+mn-ea"/>
              </a:rPr>
              <a:t>（</a:t>
            </a:r>
            <a:r>
              <a:rPr lang="en-US" altLang="zh-CN" sz="1600" dirty="0" smtClean="0">
                <a:solidFill>
                  <a:srgbClr val="C00000"/>
                </a:solidFill>
                <a:latin typeface="+mn-ea"/>
              </a:rPr>
              <a:t>《</a:t>
            </a:r>
            <a:r>
              <a:rPr lang="zh-CN" altLang="en-US" sz="1600" dirty="0" smtClean="0">
                <a:solidFill>
                  <a:srgbClr val="C00000"/>
                </a:solidFill>
                <a:latin typeface="+mn-ea"/>
              </a:rPr>
              <a:t>监察法</a:t>
            </a:r>
            <a:r>
              <a:rPr lang="en-US" altLang="zh-CN" sz="1600" dirty="0" smtClean="0">
                <a:solidFill>
                  <a:srgbClr val="C00000"/>
                </a:solidFill>
                <a:latin typeface="+mn-ea"/>
              </a:rPr>
              <a:t>》</a:t>
            </a:r>
            <a:r>
              <a:rPr lang="zh-CN" altLang="en-US" sz="1600" dirty="0">
                <a:solidFill>
                  <a:srgbClr val="C00000"/>
                </a:solidFill>
                <a:latin typeface="+mn-ea"/>
              </a:rPr>
              <a:t>第二十八条至第三十条</a:t>
            </a:r>
            <a:r>
              <a:rPr lang="zh-CN" altLang="en-US" sz="1600" dirty="0" smtClean="0">
                <a:solidFill>
                  <a:srgbClr val="C00000"/>
                </a:solidFill>
              </a:rPr>
              <a:t>）</a:t>
            </a:r>
            <a:endParaRPr lang="zh-CN" altLang="en-US" sz="1600" dirty="0">
              <a:solidFill>
                <a:srgbClr val="C00000"/>
              </a:solidFill>
            </a:endParaRPr>
          </a:p>
        </p:txBody>
      </p:sp>
    </p:spTree>
    <p:extLst>
      <p:ext uri="{BB962C8B-B14F-4D97-AF65-F5344CB8AC3E}">
        <p14:creationId xmlns:p14="http://schemas.microsoft.com/office/powerpoint/2010/main" val="124148262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Scale>
                                      <p:cBhvr>
                                        <p:cTn id="7" dur="75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750" decel="50000" fill="hold">
                                          <p:stCondLst>
                                            <p:cond delay="0"/>
                                          </p:stCondLst>
                                        </p:cTn>
                                        <p:tgtEl>
                                          <p:spTgt spid="26"/>
                                        </p:tgtEl>
                                        <p:attrNameLst>
                                          <p:attrName>ppt_x</p:attrName>
                                          <p:attrName>ppt_y</p:attrName>
                                        </p:attrNameLst>
                                      </p:cBhvr>
                                    </p:animMotion>
                                    <p:animEffect transition="in" filter="fade">
                                      <p:cBhvr>
                                        <p:cTn id="9" dur="750"/>
                                        <p:tgtEl>
                                          <p:spTgt spid="26"/>
                                        </p:tgtEl>
                                      </p:cBhvr>
                                    </p:animEffect>
                                  </p:childTnLst>
                                </p:cTn>
                              </p:par>
                            </p:childTnLst>
                          </p:cTn>
                        </p:par>
                        <p:par>
                          <p:cTn id="10" fill="hold">
                            <p:stCondLst>
                              <p:cond delay="75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750"/>
                                        <p:tgtEl>
                                          <p:spTgt spid="2"/>
                                        </p:tgtEl>
                                      </p:cBhvr>
                                    </p:animEffect>
                                    <p:anim calcmode="lin" valueType="num">
                                      <p:cBhvr>
                                        <p:cTn id="14" dur="750" fill="hold"/>
                                        <p:tgtEl>
                                          <p:spTgt spid="2"/>
                                        </p:tgtEl>
                                        <p:attrNameLst>
                                          <p:attrName>ppt_x</p:attrName>
                                        </p:attrNameLst>
                                      </p:cBhvr>
                                      <p:tavLst>
                                        <p:tav tm="0">
                                          <p:val>
                                            <p:strVal val="#ppt_x"/>
                                          </p:val>
                                        </p:tav>
                                        <p:tav tm="100000">
                                          <p:val>
                                            <p:strVal val="#ppt_x"/>
                                          </p:val>
                                        </p:tav>
                                      </p:tavLst>
                                    </p:anim>
                                    <p:anim calcmode="lin" valueType="num">
                                      <p:cBhvr>
                                        <p:cTn id="15" dur="75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325"/>
                            </p:stCondLst>
                            <p:childTnLst>
                              <p:par>
                                <p:cTn id="17" presetID="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par>
                          <p:cTn id="21" fill="hold">
                            <p:stCondLst>
                              <p:cond delay="2825"/>
                            </p:stCondLst>
                            <p:childTnLst>
                              <p:par>
                                <p:cTn id="22" presetID="47" presetClass="entr" presetSubtype="0" fill="hold" grpId="0" nodeType="afterEffect">
                                  <p:stCondLst>
                                    <p:cond delay="0"/>
                                  </p:stCondLst>
                                  <p:iterate type="lt">
                                    <p:tmPct val="10000"/>
                                  </p:iterate>
                                  <p:childTnLst>
                                    <p:set>
                                      <p:cBhvr>
                                        <p:cTn id="23" dur="1" fill="hold">
                                          <p:stCondLst>
                                            <p:cond delay="0"/>
                                          </p:stCondLst>
                                        </p:cTn>
                                        <p:tgtEl>
                                          <p:spTgt spid="28"/>
                                        </p:tgtEl>
                                        <p:attrNameLst>
                                          <p:attrName>style.visibility</p:attrName>
                                        </p:attrNameLst>
                                      </p:cBhvr>
                                      <p:to>
                                        <p:strVal val="visible"/>
                                      </p:to>
                                    </p:set>
                                    <p:animEffect transition="in" filter="fade">
                                      <p:cBhvr>
                                        <p:cTn id="24" dur="750"/>
                                        <p:tgtEl>
                                          <p:spTgt spid="28"/>
                                        </p:tgtEl>
                                      </p:cBhvr>
                                    </p:animEffect>
                                    <p:anim calcmode="lin" valueType="num">
                                      <p:cBhvr>
                                        <p:cTn id="25" dur="750" fill="hold"/>
                                        <p:tgtEl>
                                          <p:spTgt spid="28"/>
                                        </p:tgtEl>
                                        <p:attrNameLst>
                                          <p:attrName>ppt_x</p:attrName>
                                        </p:attrNameLst>
                                      </p:cBhvr>
                                      <p:tavLst>
                                        <p:tav tm="0">
                                          <p:val>
                                            <p:strVal val="#ppt_x"/>
                                          </p:val>
                                        </p:tav>
                                        <p:tav tm="100000">
                                          <p:val>
                                            <p:strVal val="#ppt_x"/>
                                          </p:val>
                                        </p:tav>
                                      </p:tavLst>
                                    </p:anim>
                                    <p:anim calcmode="lin" valueType="num">
                                      <p:cBhvr>
                                        <p:cTn id="26" dur="75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 xmlns:a16="http://schemas.microsoft.com/office/drawing/2014/main" id="{7084A84C-5203-4A7A-A6E5-D93CEACC834F}"/>
              </a:ext>
            </a:extLst>
          </p:cNvPr>
          <p:cNvSpPr/>
          <p:nvPr/>
        </p:nvSpPr>
        <p:spPr>
          <a:xfrm>
            <a:off x="713694" y="159932"/>
            <a:ext cx="2954655" cy="461665"/>
          </a:xfrm>
          <a:prstGeom prst="rect">
            <a:avLst/>
          </a:prstGeom>
        </p:spPr>
        <p:txBody>
          <a:bodyPr wrap="none">
            <a:spAutoFit/>
          </a:bodyPr>
          <a:lstStyle/>
          <a:p>
            <a:r>
              <a:rPr lang="en-US" altLang="zh-CN" sz="2400" b="1" dirty="0" smtClean="0">
                <a:latin typeface="+mj-ea"/>
                <a:ea typeface="+mj-ea"/>
              </a:rPr>
              <a:t>《</a:t>
            </a:r>
            <a:r>
              <a:rPr lang="zh-CN" altLang="en-US" sz="2400" b="1" dirty="0" smtClean="0">
                <a:latin typeface="+mj-ea"/>
                <a:ea typeface="+mj-ea"/>
              </a:rPr>
              <a:t>监察法</a:t>
            </a:r>
            <a:r>
              <a:rPr lang="en-US" altLang="zh-CN" sz="2400" b="1" dirty="0" smtClean="0">
                <a:latin typeface="+mj-ea"/>
                <a:ea typeface="+mj-ea"/>
              </a:rPr>
              <a:t>》</a:t>
            </a:r>
            <a:r>
              <a:rPr lang="zh-CN" altLang="en-US" sz="2400" b="1" dirty="0" smtClean="0">
                <a:latin typeface="+mj-ea"/>
                <a:ea typeface="+mj-ea"/>
              </a:rPr>
              <a:t>主要内容</a:t>
            </a:r>
            <a:endParaRPr lang="zh-CN" altLang="en-US" sz="2400" b="1" dirty="0">
              <a:latin typeface="+mj-ea"/>
              <a:ea typeface="+mj-ea"/>
            </a:endParaRPr>
          </a:p>
        </p:txBody>
      </p:sp>
      <p:sp>
        <p:nvSpPr>
          <p:cNvPr id="17" name="矩形 10">
            <a:extLst>
              <a:ext uri="{FF2B5EF4-FFF2-40B4-BE49-F238E27FC236}">
                <a16:creationId xmlns="" xmlns:a16="http://schemas.microsoft.com/office/drawing/2014/main" id="{3F91AEF0-274E-43A2-B897-27785504FFFB}"/>
              </a:ext>
            </a:extLst>
          </p:cNvPr>
          <p:cNvSpPr>
            <a:spLocks noChangeArrowheads="1"/>
          </p:cNvSpPr>
          <p:nvPr/>
        </p:nvSpPr>
        <p:spPr bwMode="auto">
          <a:xfrm>
            <a:off x="4246779" y="1395536"/>
            <a:ext cx="48044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B80B09"/>
                </a:solidFill>
                <a:latin typeface="+mn-ea"/>
                <a:ea typeface="+mn-ea"/>
              </a:rPr>
              <a:t>严格规范监察程序</a:t>
            </a:r>
          </a:p>
          <a:p>
            <a:pPr eaLnBrk="1" hangingPunct="1"/>
            <a:endParaRPr lang="zh-CN" altLang="en-US" b="1" dirty="0">
              <a:solidFill>
                <a:srgbClr val="B80B09"/>
              </a:solidFill>
              <a:latin typeface="宋体" panose="02010600030101010101" pitchFamily="2" charset="-122"/>
            </a:endParaRPr>
          </a:p>
        </p:txBody>
      </p:sp>
      <p:sp>
        <p:nvSpPr>
          <p:cNvPr id="2" name="矩形 1">
            <a:extLst>
              <a:ext uri="{FF2B5EF4-FFF2-40B4-BE49-F238E27FC236}">
                <a16:creationId xmlns="" xmlns:a16="http://schemas.microsoft.com/office/drawing/2014/main" id="{095AA6E3-06FE-4688-9E89-715A7A5F0740}"/>
              </a:ext>
            </a:extLst>
          </p:cNvPr>
          <p:cNvSpPr/>
          <p:nvPr/>
        </p:nvSpPr>
        <p:spPr>
          <a:xfrm>
            <a:off x="-153993" y="2651964"/>
            <a:ext cx="4493538" cy="523220"/>
          </a:xfrm>
          <a:prstGeom prst="rect">
            <a:avLst/>
          </a:prstGeom>
        </p:spPr>
        <p:txBody>
          <a:bodyPr wrap="none">
            <a:spAutoFit/>
          </a:bodyPr>
          <a:lstStyle/>
          <a:p>
            <a:pPr algn="ctr"/>
            <a:r>
              <a:rPr lang="en-US" altLang="zh-CN" sz="2800" b="1" dirty="0" smtClean="0">
                <a:solidFill>
                  <a:srgbClr val="C00000"/>
                </a:solidFill>
                <a:latin typeface="+mj-ea"/>
                <a:ea typeface="+mj-ea"/>
              </a:rPr>
              <a:t>《</a:t>
            </a:r>
            <a:r>
              <a:rPr lang="zh-CN" altLang="en-US" sz="2800" b="1" dirty="0" smtClean="0">
                <a:solidFill>
                  <a:srgbClr val="C00000"/>
                </a:solidFill>
                <a:latin typeface="+mj-ea"/>
                <a:ea typeface="+mj-ea"/>
              </a:rPr>
              <a:t>中华人民共和国监察法</a:t>
            </a:r>
            <a:r>
              <a:rPr lang="en-US" altLang="zh-CN" sz="2800" b="1" dirty="0" smtClean="0">
                <a:solidFill>
                  <a:srgbClr val="C00000"/>
                </a:solidFill>
                <a:latin typeface="+mj-ea"/>
                <a:ea typeface="+mj-ea"/>
              </a:rPr>
              <a:t>》</a:t>
            </a:r>
            <a:endParaRPr lang="zh-CN" altLang="en-US" sz="2800" b="1" dirty="0">
              <a:solidFill>
                <a:srgbClr val="C00000"/>
              </a:solidFill>
              <a:latin typeface="+mj-ea"/>
              <a:ea typeface="+mj-ea"/>
            </a:endParaRPr>
          </a:p>
        </p:txBody>
      </p:sp>
      <p:pic>
        <p:nvPicPr>
          <p:cNvPr id="26" name="图片 25">
            <a:extLst>
              <a:ext uri="{FF2B5EF4-FFF2-40B4-BE49-F238E27FC236}">
                <a16:creationId xmlns="" xmlns:a16="http://schemas.microsoft.com/office/drawing/2014/main" id="{110EB688-6935-4C5A-ACAA-0CD503481C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874" y="1395536"/>
            <a:ext cx="1036086" cy="1024947"/>
          </a:xfrm>
          <a:prstGeom prst="rect">
            <a:avLst/>
          </a:prstGeom>
        </p:spPr>
      </p:pic>
      <p:sp>
        <p:nvSpPr>
          <p:cNvPr id="28" name="矩形 27">
            <a:extLst>
              <a:ext uri="{FF2B5EF4-FFF2-40B4-BE49-F238E27FC236}">
                <a16:creationId xmlns="" xmlns:a16="http://schemas.microsoft.com/office/drawing/2014/main" id="{095AA6E3-06FE-4688-9E89-715A7A5F0740}"/>
              </a:ext>
            </a:extLst>
          </p:cNvPr>
          <p:cNvSpPr/>
          <p:nvPr/>
        </p:nvSpPr>
        <p:spPr>
          <a:xfrm>
            <a:off x="554569" y="3370684"/>
            <a:ext cx="3140603" cy="523220"/>
          </a:xfrm>
          <a:prstGeom prst="rect">
            <a:avLst/>
          </a:prstGeom>
        </p:spPr>
        <p:txBody>
          <a:bodyPr wrap="none">
            <a:spAutoFit/>
          </a:bodyPr>
          <a:lstStyle/>
          <a:p>
            <a:pPr algn="ctr"/>
            <a:r>
              <a:rPr lang="zh-CN" altLang="en-US" sz="2800" b="1" dirty="0" smtClean="0">
                <a:solidFill>
                  <a:srgbClr val="C00000"/>
                </a:solidFill>
                <a:latin typeface="+mj-ea"/>
                <a:ea typeface="+mj-ea"/>
              </a:rPr>
              <a:t>（共九章，</a:t>
            </a:r>
            <a:r>
              <a:rPr lang="en-US" altLang="zh-CN" sz="2800" b="1" dirty="0" smtClean="0">
                <a:solidFill>
                  <a:srgbClr val="C00000"/>
                </a:solidFill>
                <a:latin typeface="+mj-ea"/>
                <a:ea typeface="+mj-ea"/>
              </a:rPr>
              <a:t>69</a:t>
            </a:r>
            <a:r>
              <a:rPr lang="zh-CN" altLang="en-US" sz="2800" b="1" dirty="0" smtClean="0">
                <a:solidFill>
                  <a:srgbClr val="C00000"/>
                </a:solidFill>
                <a:latin typeface="+mj-ea"/>
                <a:ea typeface="+mj-ea"/>
              </a:rPr>
              <a:t>条）</a:t>
            </a:r>
            <a:endParaRPr lang="zh-CN" altLang="en-US" sz="2800" b="1" dirty="0">
              <a:solidFill>
                <a:srgbClr val="C00000"/>
              </a:solidFill>
              <a:latin typeface="+mj-ea"/>
              <a:ea typeface="+mj-ea"/>
            </a:endParaRPr>
          </a:p>
        </p:txBody>
      </p:sp>
      <p:sp>
        <p:nvSpPr>
          <p:cNvPr id="3" name="矩形 2"/>
          <p:cNvSpPr/>
          <p:nvPr/>
        </p:nvSpPr>
        <p:spPr>
          <a:xfrm>
            <a:off x="4339543" y="1782495"/>
            <a:ext cx="4618925" cy="2785378"/>
          </a:xfrm>
          <a:prstGeom prst="rect">
            <a:avLst/>
          </a:prstGeom>
        </p:spPr>
        <p:txBody>
          <a:bodyPr wrap="square">
            <a:spAutoFit/>
          </a:bodyPr>
          <a:lstStyle/>
          <a:p>
            <a:pPr>
              <a:lnSpc>
                <a:spcPts val="3500"/>
              </a:lnSpc>
            </a:pPr>
            <a:r>
              <a:rPr lang="zh-CN" altLang="en-US" sz="1600" dirty="0"/>
              <a:t>在监察程序一章中，对监督、调查、处置工作程序作出严格规定，包括：报案或者举报的处理；问题线索的管理和处置；决定立案调查；搜查、查封、扣押等程序；要求对讯问和重要取证工作全程录音录像；严格涉案财物处理</a:t>
            </a:r>
            <a:r>
              <a:rPr lang="zh-CN" altLang="en-US" sz="1600" dirty="0" smtClean="0"/>
              <a:t>等。</a:t>
            </a:r>
            <a:r>
              <a:rPr lang="zh-CN" altLang="en-US" sz="1600" dirty="0" smtClean="0">
                <a:solidFill>
                  <a:srgbClr val="C00000"/>
                </a:solidFill>
              </a:rPr>
              <a:t>（</a:t>
            </a:r>
            <a:r>
              <a:rPr lang="en-US" altLang="zh-CN" sz="1600" dirty="0">
                <a:solidFill>
                  <a:srgbClr val="C00000"/>
                </a:solidFill>
                <a:latin typeface="+mn-ea"/>
              </a:rPr>
              <a:t> 《</a:t>
            </a:r>
            <a:r>
              <a:rPr lang="zh-CN" altLang="en-US" sz="1600" dirty="0">
                <a:solidFill>
                  <a:srgbClr val="C00000"/>
                </a:solidFill>
                <a:latin typeface="+mn-ea"/>
              </a:rPr>
              <a:t>监察法</a:t>
            </a:r>
            <a:r>
              <a:rPr lang="en-US" altLang="zh-CN" sz="1600" dirty="0">
                <a:solidFill>
                  <a:srgbClr val="C00000"/>
                </a:solidFill>
                <a:latin typeface="+mn-ea"/>
              </a:rPr>
              <a:t>》</a:t>
            </a:r>
            <a:r>
              <a:rPr lang="zh-CN" altLang="en-US" sz="1600" dirty="0" smtClean="0">
                <a:solidFill>
                  <a:srgbClr val="C00000"/>
                </a:solidFill>
              </a:rPr>
              <a:t>第三十五</a:t>
            </a:r>
            <a:r>
              <a:rPr lang="zh-CN" altLang="en-US" sz="1600" dirty="0">
                <a:solidFill>
                  <a:srgbClr val="C00000"/>
                </a:solidFill>
              </a:rPr>
              <a:t>条至第四十二条、第四十六</a:t>
            </a:r>
            <a:r>
              <a:rPr lang="zh-CN" altLang="en-US" sz="1600" dirty="0" smtClean="0">
                <a:solidFill>
                  <a:srgbClr val="C00000"/>
                </a:solidFill>
              </a:rPr>
              <a:t>条）</a:t>
            </a:r>
            <a:endParaRPr lang="zh-CN" altLang="en-US" sz="1600" dirty="0">
              <a:solidFill>
                <a:srgbClr val="C00000"/>
              </a:solidFill>
            </a:endParaRPr>
          </a:p>
        </p:txBody>
      </p:sp>
    </p:spTree>
    <p:extLst>
      <p:ext uri="{BB962C8B-B14F-4D97-AF65-F5344CB8AC3E}">
        <p14:creationId xmlns:p14="http://schemas.microsoft.com/office/powerpoint/2010/main" val="114980400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Scale>
                                      <p:cBhvr>
                                        <p:cTn id="7" dur="75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750" decel="50000" fill="hold">
                                          <p:stCondLst>
                                            <p:cond delay="0"/>
                                          </p:stCondLst>
                                        </p:cTn>
                                        <p:tgtEl>
                                          <p:spTgt spid="26"/>
                                        </p:tgtEl>
                                        <p:attrNameLst>
                                          <p:attrName>ppt_x</p:attrName>
                                          <p:attrName>ppt_y</p:attrName>
                                        </p:attrNameLst>
                                      </p:cBhvr>
                                    </p:animMotion>
                                    <p:animEffect transition="in" filter="fade">
                                      <p:cBhvr>
                                        <p:cTn id="9" dur="750"/>
                                        <p:tgtEl>
                                          <p:spTgt spid="26"/>
                                        </p:tgtEl>
                                      </p:cBhvr>
                                    </p:animEffect>
                                  </p:childTnLst>
                                </p:cTn>
                              </p:par>
                            </p:childTnLst>
                          </p:cTn>
                        </p:par>
                        <p:par>
                          <p:cTn id="10" fill="hold">
                            <p:stCondLst>
                              <p:cond delay="75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750"/>
                                        <p:tgtEl>
                                          <p:spTgt spid="2"/>
                                        </p:tgtEl>
                                      </p:cBhvr>
                                    </p:animEffect>
                                    <p:anim calcmode="lin" valueType="num">
                                      <p:cBhvr>
                                        <p:cTn id="14" dur="750" fill="hold"/>
                                        <p:tgtEl>
                                          <p:spTgt spid="2"/>
                                        </p:tgtEl>
                                        <p:attrNameLst>
                                          <p:attrName>ppt_x</p:attrName>
                                        </p:attrNameLst>
                                      </p:cBhvr>
                                      <p:tavLst>
                                        <p:tav tm="0">
                                          <p:val>
                                            <p:strVal val="#ppt_x"/>
                                          </p:val>
                                        </p:tav>
                                        <p:tav tm="100000">
                                          <p:val>
                                            <p:strVal val="#ppt_x"/>
                                          </p:val>
                                        </p:tav>
                                      </p:tavLst>
                                    </p:anim>
                                    <p:anim calcmode="lin" valueType="num">
                                      <p:cBhvr>
                                        <p:cTn id="15" dur="75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325"/>
                            </p:stCondLst>
                            <p:childTnLst>
                              <p:par>
                                <p:cTn id="17" presetID="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par>
                          <p:cTn id="21" fill="hold">
                            <p:stCondLst>
                              <p:cond delay="2825"/>
                            </p:stCondLst>
                            <p:childTnLst>
                              <p:par>
                                <p:cTn id="22" presetID="47" presetClass="entr" presetSubtype="0" fill="hold" grpId="0" nodeType="afterEffect">
                                  <p:stCondLst>
                                    <p:cond delay="0"/>
                                  </p:stCondLst>
                                  <p:iterate type="lt">
                                    <p:tmPct val="10000"/>
                                  </p:iterate>
                                  <p:childTnLst>
                                    <p:set>
                                      <p:cBhvr>
                                        <p:cTn id="23" dur="1" fill="hold">
                                          <p:stCondLst>
                                            <p:cond delay="0"/>
                                          </p:stCondLst>
                                        </p:cTn>
                                        <p:tgtEl>
                                          <p:spTgt spid="28"/>
                                        </p:tgtEl>
                                        <p:attrNameLst>
                                          <p:attrName>style.visibility</p:attrName>
                                        </p:attrNameLst>
                                      </p:cBhvr>
                                      <p:to>
                                        <p:strVal val="visible"/>
                                      </p:to>
                                    </p:set>
                                    <p:animEffect transition="in" filter="fade">
                                      <p:cBhvr>
                                        <p:cTn id="24" dur="750"/>
                                        <p:tgtEl>
                                          <p:spTgt spid="28"/>
                                        </p:tgtEl>
                                      </p:cBhvr>
                                    </p:animEffect>
                                    <p:anim calcmode="lin" valueType="num">
                                      <p:cBhvr>
                                        <p:cTn id="25" dur="750" fill="hold"/>
                                        <p:tgtEl>
                                          <p:spTgt spid="28"/>
                                        </p:tgtEl>
                                        <p:attrNameLst>
                                          <p:attrName>ppt_x</p:attrName>
                                        </p:attrNameLst>
                                      </p:cBhvr>
                                      <p:tavLst>
                                        <p:tav tm="0">
                                          <p:val>
                                            <p:strVal val="#ppt_x"/>
                                          </p:val>
                                        </p:tav>
                                        <p:tav tm="100000">
                                          <p:val>
                                            <p:strVal val="#ppt_x"/>
                                          </p:val>
                                        </p:tav>
                                      </p:tavLst>
                                    </p:anim>
                                    <p:anim calcmode="lin" valueType="num">
                                      <p:cBhvr>
                                        <p:cTn id="26" dur="75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2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 xmlns:a16="http://schemas.microsoft.com/office/drawing/2014/main" id="{7084A84C-5203-4A7A-A6E5-D93CEACC834F}"/>
              </a:ext>
            </a:extLst>
          </p:cNvPr>
          <p:cNvSpPr/>
          <p:nvPr/>
        </p:nvSpPr>
        <p:spPr>
          <a:xfrm>
            <a:off x="713694" y="159932"/>
            <a:ext cx="2954655" cy="461665"/>
          </a:xfrm>
          <a:prstGeom prst="rect">
            <a:avLst/>
          </a:prstGeom>
        </p:spPr>
        <p:txBody>
          <a:bodyPr wrap="none">
            <a:spAutoFit/>
          </a:bodyPr>
          <a:lstStyle/>
          <a:p>
            <a:r>
              <a:rPr lang="en-US" altLang="zh-CN" sz="2400" b="1" dirty="0" smtClean="0">
                <a:latin typeface="+mj-ea"/>
                <a:ea typeface="+mj-ea"/>
              </a:rPr>
              <a:t>《</a:t>
            </a:r>
            <a:r>
              <a:rPr lang="zh-CN" altLang="en-US" sz="2400" b="1" dirty="0" smtClean="0">
                <a:latin typeface="+mj-ea"/>
                <a:ea typeface="+mj-ea"/>
              </a:rPr>
              <a:t>监察法</a:t>
            </a:r>
            <a:r>
              <a:rPr lang="en-US" altLang="zh-CN" sz="2400" b="1" dirty="0" smtClean="0">
                <a:latin typeface="+mj-ea"/>
                <a:ea typeface="+mj-ea"/>
              </a:rPr>
              <a:t>》</a:t>
            </a:r>
            <a:r>
              <a:rPr lang="zh-CN" altLang="en-US" sz="2400" b="1" dirty="0" smtClean="0">
                <a:latin typeface="+mj-ea"/>
                <a:ea typeface="+mj-ea"/>
              </a:rPr>
              <a:t>主要内容</a:t>
            </a:r>
            <a:endParaRPr lang="zh-CN" altLang="en-US" sz="2400" b="1" dirty="0">
              <a:latin typeface="+mj-ea"/>
              <a:ea typeface="+mj-ea"/>
            </a:endParaRPr>
          </a:p>
        </p:txBody>
      </p:sp>
      <p:sp>
        <p:nvSpPr>
          <p:cNvPr id="17" name="矩形 10">
            <a:extLst>
              <a:ext uri="{FF2B5EF4-FFF2-40B4-BE49-F238E27FC236}">
                <a16:creationId xmlns="" xmlns:a16="http://schemas.microsoft.com/office/drawing/2014/main" id="{3F91AEF0-274E-43A2-B897-27785504FFFB}"/>
              </a:ext>
            </a:extLst>
          </p:cNvPr>
          <p:cNvSpPr>
            <a:spLocks noChangeArrowheads="1"/>
          </p:cNvSpPr>
          <p:nvPr/>
        </p:nvSpPr>
        <p:spPr bwMode="auto">
          <a:xfrm>
            <a:off x="4088297" y="947290"/>
            <a:ext cx="48044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B80B09"/>
                </a:solidFill>
                <a:latin typeface="+mn-ea"/>
                <a:ea typeface="+mn-ea"/>
              </a:rPr>
              <a:t>严格规范监察程序</a:t>
            </a:r>
          </a:p>
        </p:txBody>
      </p:sp>
      <p:sp>
        <p:nvSpPr>
          <p:cNvPr id="2" name="矩形 1">
            <a:extLst>
              <a:ext uri="{FF2B5EF4-FFF2-40B4-BE49-F238E27FC236}">
                <a16:creationId xmlns="" xmlns:a16="http://schemas.microsoft.com/office/drawing/2014/main" id="{095AA6E3-06FE-4688-9E89-715A7A5F0740}"/>
              </a:ext>
            </a:extLst>
          </p:cNvPr>
          <p:cNvSpPr/>
          <p:nvPr/>
        </p:nvSpPr>
        <p:spPr>
          <a:xfrm>
            <a:off x="-153993" y="2651964"/>
            <a:ext cx="4493538" cy="523220"/>
          </a:xfrm>
          <a:prstGeom prst="rect">
            <a:avLst/>
          </a:prstGeom>
        </p:spPr>
        <p:txBody>
          <a:bodyPr wrap="none">
            <a:spAutoFit/>
          </a:bodyPr>
          <a:lstStyle/>
          <a:p>
            <a:pPr algn="ctr"/>
            <a:r>
              <a:rPr lang="en-US" altLang="zh-CN" sz="2800" b="1" dirty="0" smtClean="0">
                <a:solidFill>
                  <a:srgbClr val="C00000"/>
                </a:solidFill>
                <a:latin typeface="+mj-ea"/>
                <a:ea typeface="+mj-ea"/>
              </a:rPr>
              <a:t>《</a:t>
            </a:r>
            <a:r>
              <a:rPr lang="zh-CN" altLang="en-US" sz="2800" b="1" dirty="0" smtClean="0">
                <a:solidFill>
                  <a:srgbClr val="C00000"/>
                </a:solidFill>
                <a:latin typeface="+mj-ea"/>
                <a:ea typeface="+mj-ea"/>
              </a:rPr>
              <a:t>中华人民共和国监察法</a:t>
            </a:r>
            <a:r>
              <a:rPr lang="en-US" altLang="zh-CN" sz="2800" b="1" dirty="0" smtClean="0">
                <a:solidFill>
                  <a:srgbClr val="C00000"/>
                </a:solidFill>
                <a:latin typeface="+mj-ea"/>
                <a:ea typeface="+mj-ea"/>
              </a:rPr>
              <a:t>》</a:t>
            </a:r>
            <a:endParaRPr lang="zh-CN" altLang="en-US" sz="2800" b="1" dirty="0">
              <a:solidFill>
                <a:srgbClr val="C00000"/>
              </a:solidFill>
              <a:latin typeface="+mj-ea"/>
              <a:ea typeface="+mj-ea"/>
            </a:endParaRPr>
          </a:p>
        </p:txBody>
      </p:sp>
      <p:pic>
        <p:nvPicPr>
          <p:cNvPr id="26" name="图片 25">
            <a:extLst>
              <a:ext uri="{FF2B5EF4-FFF2-40B4-BE49-F238E27FC236}">
                <a16:creationId xmlns="" xmlns:a16="http://schemas.microsoft.com/office/drawing/2014/main" id="{110EB688-6935-4C5A-ACAA-0CD503481C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874" y="1395536"/>
            <a:ext cx="1036086" cy="1024947"/>
          </a:xfrm>
          <a:prstGeom prst="rect">
            <a:avLst/>
          </a:prstGeom>
        </p:spPr>
      </p:pic>
      <p:sp>
        <p:nvSpPr>
          <p:cNvPr id="28" name="矩形 27">
            <a:extLst>
              <a:ext uri="{FF2B5EF4-FFF2-40B4-BE49-F238E27FC236}">
                <a16:creationId xmlns="" xmlns:a16="http://schemas.microsoft.com/office/drawing/2014/main" id="{095AA6E3-06FE-4688-9E89-715A7A5F0740}"/>
              </a:ext>
            </a:extLst>
          </p:cNvPr>
          <p:cNvSpPr/>
          <p:nvPr/>
        </p:nvSpPr>
        <p:spPr>
          <a:xfrm>
            <a:off x="554569" y="3370684"/>
            <a:ext cx="3140603" cy="523220"/>
          </a:xfrm>
          <a:prstGeom prst="rect">
            <a:avLst/>
          </a:prstGeom>
        </p:spPr>
        <p:txBody>
          <a:bodyPr wrap="none">
            <a:spAutoFit/>
          </a:bodyPr>
          <a:lstStyle/>
          <a:p>
            <a:pPr algn="ctr"/>
            <a:r>
              <a:rPr lang="zh-CN" altLang="en-US" sz="2800" b="1" dirty="0" smtClean="0">
                <a:solidFill>
                  <a:srgbClr val="C00000"/>
                </a:solidFill>
                <a:latin typeface="+mj-ea"/>
                <a:ea typeface="+mj-ea"/>
              </a:rPr>
              <a:t>（共九章，</a:t>
            </a:r>
            <a:r>
              <a:rPr lang="en-US" altLang="zh-CN" sz="2800" b="1" dirty="0" smtClean="0">
                <a:solidFill>
                  <a:srgbClr val="C00000"/>
                </a:solidFill>
                <a:latin typeface="+mj-ea"/>
                <a:ea typeface="+mj-ea"/>
              </a:rPr>
              <a:t>69</a:t>
            </a:r>
            <a:r>
              <a:rPr lang="zh-CN" altLang="en-US" sz="2800" b="1" dirty="0" smtClean="0">
                <a:solidFill>
                  <a:srgbClr val="C00000"/>
                </a:solidFill>
                <a:latin typeface="+mj-ea"/>
                <a:ea typeface="+mj-ea"/>
              </a:rPr>
              <a:t>条）</a:t>
            </a:r>
            <a:endParaRPr lang="zh-CN" altLang="en-US" sz="2800" b="1" dirty="0">
              <a:solidFill>
                <a:srgbClr val="C00000"/>
              </a:solidFill>
              <a:latin typeface="+mj-ea"/>
              <a:ea typeface="+mj-ea"/>
            </a:endParaRPr>
          </a:p>
        </p:txBody>
      </p:sp>
      <p:sp>
        <p:nvSpPr>
          <p:cNvPr id="3" name="矩形 2"/>
          <p:cNvSpPr/>
          <p:nvPr/>
        </p:nvSpPr>
        <p:spPr>
          <a:xfrm>
            <a:off x="4088297" y="1263829"/>
            <a:ext cx="4870172" cy="3811300"/>
          </a:xfrm>
          <a:prstGeom prst="rect">
            <a:avLst/>
          </a:prstGeom>
        </p:spPr>
        <p:txBody>
          <a:bodyPr wrap="square">
            <a:spAutoFit/>
          </a:bodyPr>
          <a:lstStyle/>
          <a:p>
            <a:pPr>
              <a:lnSpc>
                <a:spcPts val="2900"/>
              </a:lnSpc>
            </a:pPr>
            <a:r>
              <a:rPr lang="zh-CN" altLang="en-US" sz="1100" dirty="0">
                <a:solidFill>
                  <a:srgbClr val="C00000"/>
                </a:solidFill>
              </a:rPr>
              <a:t>关于留置措施程序。</a:t>
            </a:r>
            <a:r>
              <a:rPr lang="zh-CN" altLang="en-US" sz="1100" dirty="0"/>
              <a:t>为了严格规范留置程序，保护被调查人的合法权益，设区的市级以下监察机关采取留置措施，应当报上一级监察机关批准；省级监察机关采取留置措施，应当报国家监察委员会备案；留置时间不得超过三个月，特殊情况下经上一级监察机关批准可延长一次，延长时间不得超过三个月；监察机关发现采取留置措施不当的，应当及时解除。采取留置措施后，除有碍调查的，应当在二十四小时以内，通知被留置人员所在单位和家属。同时，应当保障被留置人员的饮食、休息和安全，提供医疗服务。被留置人员涉嫌犯罪移送司法机关后，被依法判处管制、拘役和有期徒刑的，留置一日折抵管制二日，折抵拘役、有期徒刑一日。</a:t>
            </a:r>
          </a:p>
          <a:p>
            <a:pPr>
              <a:lnSpc>
                <a:spcPts val="2900"/>
              </a:lnSpc>
            </a:pPr>
            <a:r>
              <a:rPr lang="zh-CN" altLang="en-US" sz="1100" dirty="0" smtClean="0">
                <a:solidFill>
                  <a:srgbClr val="C00000"/>
                </a:solidFill>
              </a:rPr>
              <a:t>（</a:t>
            </a:r>
            <a:r>
              <a:rPr lang="en-US" altLang="zh-CN" sz="1100" dirty="0" smtClean="0">
                <a:solidFill>
                  <a:srgbClr val="C00000"/>
                </a:solidFill>
                <a:latin typeface="+mn-ea"/>
              </a:rPr>
              <a:t> 《</a:t>
            </a:r>
            <a:r>
              <a:rPr lang="zh-CN" altLang="en-US" sz="1100" dirty="0" smtClean="0">
                <a:solidFill>
                  <a:srgbClr val="C00000"/>
                </a:solidFill>
                <a:latin typeface="+mn-ea"/>
              </a:rPr>
              <a:t>监察法</a:t>
            </a:r>
            <a:r>
              <a:rPr lang="en-US" altLang="zh-CN" sz="1100" dirty="0" smtClean="0">
                <a:solidFill>
                  <a:srgbClr val="C00000"/>
                </a:solidFill>
                <a:latin typeface="+mn-ea"/>
              </a:rPr>
              <a:t>》</a:t>
            </a:r>
            <a:r>
              <a:rPr lang="zh-CN" altLang="en-US" sz="1100" dirty="0" smtClean="0">
                <a:solidFill>
                  <a:srgbClr val="C00000"/>
                </a:solidFill>
                <a:latin typeface="+mn-ea"/>
              </a:rPr>
              <a:t>第四十三条、第四十四条</a:t>
            </a:r>
            <a:r>
              <a:rPr lang="zh-CN" altLang="en-US" sz="1100" dirty="0" smtClean="0">
                <a:solidFill>
                  <a:srgbClr val="C00000"/>
                </a:solidFill>
              </a:rPr>
              <a:t>）</a:t>
            </a:r>
            <a:endParaRPr lang="zh-CN" altLang="en-US" sz="1100" dirty="0">
              <a:solidFill>
                <a:srgbClr val="C00000"/>
              </a:solidFill>
            </a:endParaRPr>
          </a:p>
        </p:txBody>
      </p:sp>
    </p:spTree>
    <p:extLst>
      <p:ext uri="{BB962C8B-B14F-4D97-AF65-F5344CB8AC3E}">
        <p14:creationId xmlns:p14="http://schemas.microsoft.com/office/powerpoint/2010/main" val="83747340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Scale>
                                      <p:cBhvr>
                                        <p:cTn id="7" dur="75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750" decel="50000" fill="hold">
                                          <p:stCondLst>
                                            <p:cond delay="0"/>
                                          </p:stCondLst>
                                        </p:cTn>
                                        <p:tgtEl>
                                          <p:spTgt spid="26"/>
                                        </p:tgtEl>
                                        <p:attrNameLst>
                                          <p:attrName>ppt_x</p:attrName>
                                          <p:attrName>ppt_y</p:attrName>
                                        </p:attrNameLst>
                                      </p:cBhvr>
                                    </p:animMotion>
                                    <p:animEffect transition="in" filter="fade">
                                      <p:cBhvr>
                                        <p:cTn id="9" dur="750"/>
                                        <p:tgtEl>
                                          <p:spTgt spid="26"/>
                                        </p:tgtEl>
                                      </p:cBhvr>
                                    </p:animEffect>
                                  </p:childTnLst>
                                </p:cTn>
                              </p:par>
                            </p:childTnLst>
                          </p:cTn>
                        </p:par>
                        <p:par>
                          <p:cTn id="10" fill="hold">
                            <p:stCondLst>
                              <p:cond delay="75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750"/>
                                        <p:tgtEl>
                                          <p:spTgt spid="2"/>
                                        </p:tgtEl>
                                      </p:cBhvr>
                                    </p:animEffect>
                                    <p:anim calcmode="lin" valueType="num">
                                      <p:cBhvr>
                                        <p:cTn id="14" dur="750" fill="hold"/>
                                        <p:tgtEl>
                                          <p:spTgt spid="2"/>
                                        </p:tgtEl>
                                        <p:attrNameLst>
                                          <p:attrName>ppt_x</p:attrName>
                                        </p:attrNameLst>
                                      </p:cBhvr>
                                      <p:tavLst>
                                        <p:tav tm="0">
                                          <p:val>
                                            <p:strVal val="#ppt_x"/>
                                          </p:val>
                                        </p:tav>
                                        <p:tav tm="100000">
                                          <p:val>
                                            <p:strVal val="#ppt_x"/>
                                          </p:val>
                                        </p:tav>
                                      </p:tavLst>
                                    </p:anim>
                                    <p:anim calcmode="lin" valueType="num">
                                      <p:cBhvr>
                                        <p:cTn id="15" dur="75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325"/>
                            </p:stCondLst>
                            <p:childTnLst>
                              <p:par>
                                <p:cTn id="17" presetID="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par>
                          <p:cTn id="21" fill="hold">
                            <p:stCondLst>
                              <p:cond delay="2825"/>
                            </p:stCondLst>
                            <p:childTnLst>
                              <p:par>
                                <p:cTn id="22" presetID="47" presetClass="entr" presetSubtype="0" fill="hold" grpId="0" nodeType="afterEffect">
                                  <p:stCondLst>
                                    <p:cond delay="0"/>
                                  </p:stCondLst>
                                  <p:iterate type="lt">
                                    <p:tmPct val="10000"/>
                                  </p:iterate>
                                  <p:childTnLst>
                                    <p:set>
                                      <p:cBhvr>
                                        <p:cTn id="23" dur="1" fill="hold">
                                          <p:stCondLst>
                                            <p:cond delay="0"/>
                                          </p:stCondLst>
                                        </p:cTn>
                                        <p:tgtEl>
                                          <p:spTgt spid="28"/>
                                        </p:tgtEl>
                                        <p:attrNameLst>
                                          <p:attrName>style.visibility</p:attrName>
                                        </p:attrNameLst>
                                      </p:cBhvr>
                                      <p:to>
                                        <p:strVal val="visible"/>
                                      </p:to>
                                    </p:set>
                                    <p:animEffect transition="in" filter="fade">
                                      <p:cBhvr>
                                        <p:cTn id="24" dur="750"/>
                                        <p:tgtEl>
                                          <p:spTgt spid="28"/>
                                        </p:tgtEl>
                                      </p:cBhvr>
                                    </p:animEffect>
                                    <p:anim calcmode="lin" valueType="num">
                                      <p:cBhvr>
                                        <p:cTn id="25" dur="750" fill="hold"/>
                                        <p:tgtEl>
                                          <p:spTgt spid="28"/>
                                        </p:tgtEl>
                                        <p:attrNameLst>
                                          <p:attrName>ppt_x</p:attrName>
                                        </p:attrNameLst>
                                      </p:cBhvr>
                                      <p:tavLst>
                                        <p:tav tm="0">
                                          <p:val>
                                            <p:strVal val="#ppt_x"/>
                                          </p:val>
                                        </p:tav>
                                        <p:tav tm="100000">
                                          <p:val>
                                            <p:strVal val="#ppt_x"/>
                                          </p:val>
                                        </p:tav>
                                      </p:tavLst>
                                    </p:anim>
                                    <p:anim calcmode="lin" valueType="num">
                                      <p:cBhvr>
                                        <p:cTn id="26" dur="75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2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 xmlns:a16="http://schemas.microsoft.com/office/drawing/2014/main" id="{7084A84C-5203-4A7A-A6E5-D93CEACC834F}"/>
              </a:ext>
            </a:extLst>
          </p:cNvPr>
          <p:cNvSpPr/>
          <p:nvPr/>
        </p:nvSpPr>
        <p:spPr>
          <a:xfrm>
            <a:off x="713694" y="159932"/>
            <a:ext cx="2954655" cy="461665"/>
          </a:xfrm>
          <a:prstGeom prst="rect">
            <a:avLst/>
          </a:prstGeom>
        </p:spPr>
        <p:txBody>
          <a:bodyPr wrap="none">
            <a:spAutoFit/>
          </a:bodyPr>
          <a:lstStyle/>
          <a:p>
            <a:r>
              <a:rPr lang="en-US" altLang="zh-CN" sz="2400" b="1" dirty="0" smtClean="0">
                <a:latin typeface="+mj-ea"/>
                <a:ea typeface="+mj-ea"/>
              </a:rPr>
              <a:t>《</a:t>
            </a:r>
            <a:r>
              <a:rPr lang="zh-CN" altLang="en-US" sz="2400" b="1" dirty="0" smtClean="0">
                <a:latin typeface="+mj-ea"/>
                <a:ea typeface="+mj-ea"/>
              </a:rPr>
              <a:t>监察法</a:t>
            </a:r>
            <a:r>
              <a:rPr lang="en-US" altLang="zh-CN" sz="2400" b="1" dirty="0" smtClean="0">
                <a:latin typeface="+mj-ea"/>
                <a:ea typeface="+mj-ea"/>
              </a:rPr>
              <a:t>》</a:t>
            </a:r>
            <a:r>
              <a:rPr lang="zh-CN" altLang="en-US" sz="2400" b="1" dirty="0" smtClean="0">
                <a:latin typeface="+mj-ea"/>
                <a:ea typeface="+mj-ea"/>
              </a:rPr>
              <a:t>主要内容</a:t>
            </a:r>
            <a:endParaRPr lang="zh-CN" altLang="en-US" sz="2400" b="1" dirty="0">
              <a:latin typeface="+mj-ea"/>
              <a:ea typeface="+mj-ea"/>
            </a:endParaRPr>
          </a:p>
        </p:txBody>
      </p:sp>
      <p:sp>
        <p:nvSpPr>
          <p:cNvPr id="17" name="矩形 10">
            <a:extLst>
              <a:ext uri="{FF2B5EF4-FFF2-40B4-BE49-F238E27FC236}">
                <a16:creationId xmlns="" xmlns:a16="http://schemas.microsoft.com/office/drawing/2014/main" id="{3F91AEF0-274E-43A2-B897-27785504FFFB}"/>
              </a:ext>
            </a:extLst>
          </p:cNvPr>
          <p:cNvSpPr>
            <a:spLocks noChangeArrowheads="1"/>
          </p:cNvSpPr>
          <p:nvPr/>
        </p:nvSpPr>
        <p:spPr bwMode="auto">
          <a:xfrm>
            <a:off x="4246777" y="1136164"/>
            <a:ext cx="48044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B80B09"/>
                </a:solidFill>
                <a:latin typeface="+mn-ea"/>
                <a:ea typeface="+mn-ea"/>
              </a:rPr>
              <a:t>加强对监察机关和监察人员的监督</a:t>
            </a:r>
          </a:p>
          <a:p>
            <a:pPr eaLnBrk="1" hangingPunct="1"/>
            <a:endParaRPr lang="zh-CN" altLang="en-US" b="1" dirty="0">
              <a:solidFill>
                <a:srgbClr val="B80B09"/>
              </a:solidFill>
              <a:latin typeface="宋体" panose="02010600030101010101" pitchFamily="2" charset="-122"/>
            </a:endParaRPr>
          </a:p>
        </p:txBody>
      </p:sp>
      <p:sp>
        <p:nvSpPr>
          <p:cNvPr id="2" name="矩形 1">
            <a:extLst>
              <a:ext uri="{FF2B5EF4-FFF2-40B4-BE49-F238E27FC236}">
                <a16:creationId xmlns="" xmlns:a16="http://schemas.microsoft.com/office/drawing/2014/main" id="{095AA6E3-06FE-4688-9E89-715A7A5F0740}"/>
              </a:ext>
            </a:extLst>
          </p:cNvPr>
          <p:cNvSpPr/>
          <p:nvPr/>
        </p:nvSpPr>
        <p:spPr>
          <a:xfrm>
            <a:off x="-153993" y="2651964"/>
            <a:ext cx="4493538" cy="523220"/>
          </a:xfrm>
          <a:prstGeom prst="rect">
            <a:avLst/>
          </a:prstGeom>
        </p:spPr>
        <p:txBody>
          <a:bodyPr wrap="none">
            <a:spAutoFit/>
          </a:bodyPr>
          <a:lstStyle/>
          <a:p>
            <a:pPr algn="ctr"/>
            <a:r>
              <a:rPr lang="en-US" altLang="zh-CN" sz="2800" b="1" dirty="0" smtClean="0">
                <a:solidFill>
                  <a:srgbClr val="C00000"/>
                </a:solidFill>
                <a:latin typeface="+mj-ea"/>
                <a:ea typeface="+mj-ea"/>
              </a:rPr>
              <a:t>《</a:t>
            </a:r>
            <a:r>
              <a:rPr lang="zh-CN" altLang="en-US" sz="2800" b="1" dirty="0" smtClean="0">
                <a:solidFill>
                  <a:srgbClr val="C00000"/>
                </a:solidFill>
                <a:latin typeface="+mj-ea"/>
                <a:ea typeface="+mj-ea"/>
              </a:rPr>
              <a:t>中华人民共和国监察法</a:t>
            </a:r>
            <a:r>
              <a:rPr lang="en-US" altLang="zh-CN" sz="2800" b="1" dirty="0" smtClean="0">
                <a:solidFill>
                  <a:srgbClr val="C00000"/>
                </a:solidFill>
                <a:latin typeface="+mj-ea"/>
                <a:ea typeface="+mj-ea"/>
              </a:rPr>
              <a:t>》</a:t>
            </a:r>
            <a:endParaRPr lang="zh-CN" altLang="en-US" sz="2800" b="1" dirty="0">
              <a:solidFill>
                <a:srgbClr val="C00000"/>
              </a:solidFill>
              <a:latin typeface="+mj-ea"/>
              <a:ea typeface="+mj-ea"/>
            </a:endParaRPr>
          </a:p>
        </p:txBody>
      </p:sp>
      <p:pic>
        <p:nvPicPr>
          <p:cNvPr id="26" name="图片 25">
            <a:extLst>
              <a:ext uri="{FF2B5EF4-FFF2-40B4-BE49-F238E27FC236}">
                <a16:creationId xmlns="" xmlns:a16="http://schemas.microsoft.com/office/drawing/2014/main" id="{110EB688-6935-4C5A-ACAA-0CD503481C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874" y="1395536"/>
            <a:ext cx="1036086" cy="1024947"/>
          </a:xfrm>
          <a:prstGeom prst="rect">
            <a:avLst/>
          </a:prstGeom>
        </p:spPr>
      </p:pic>
      <p:sp>
        <p:nvSpPr>
          <p:cNvPr id="28" name="矩形 27">
            <a:extLst>
              <a:ext uri="{FF2B5EF4-FFF2-40B4-BE49-F238E27FC236}">
                <a16:creationId xmlns="" xmlns:a16="http://schemas.microsoft.com/office/drawing/2014/main" id="{095AA6E3-06FE-4688-9E89-715A7A5F0740}"/>
              </a:ext>
            </a:extLst>
          </p:cNvPr>
          <p:cNvSpPr/>
          <p:nvPr/>
        </p:nvSpPr>
        <p:spPr>
          <a:xfrm>
            <a:off x="554569" y="3370684"/>
            <a:ext cx="3140603" cy="523220"/>
          </a:xfrm>
          <a:prstGeom prst="rect">
            <a:avLst/>
          </a:prstGeom>
        </p:spPr>
        <p:txBody>
          <a:bodyPr wrap="none">
            <a:spAutoFit/>
          </a:bodyPr>
          <a:lstStyle/>
          <a:p>
            <a:pPr algn="ctr"/>
            <a:r>
              <a:rPr lang="zh-CN" altLang="en-US" sz="2800" b="1" dirty="0" smtClean="0">
                <a:solidFill>
                  <a:srgbClr val="C00000"/>
                </a:solidFill>
                <a:latin typeface="+mj-ea"/>
                <a:ea typeface="+mj-ea"/>
              </a:rPr>
              <a:t>（共九章，</a:t>
            </a:r>
            <a:r>
              <a:rPr lang="en-US" altLang="zh-CN" sz="2800" b="1" dirty="0" smtClean="0">
                <a:solidFill>
                  <a:srgbClr val="C00000"/>
                </a:solidFill>
                <a:latin typeface="+mj-ea"/>
                <a:ea typeface="+mj-ea"/>
              </a:rPr>
              <a:t>69</a:t>
            </a:r>
            <a:r>
              <a:rPr lang="zh-CN" altLang="en-US" sz="2800" b="1" dirty="0" smtClean="0">
                <a:solidFill>
                  <a:srgbClr val="C00000"/>
                </a:solidFill>
                <a:latin typeface="+mj-ea"/>
                <a:ea typeface="+mj-ea"/>
              </a:rPr>
              <a:t>条）</a:t>
            </a:r>
            <a:endParaRPr lang="zh-CN" altLang="en-US" sz="2800" b="1" dirty="0">
              <a:solidFill>
                <a:srgbClr val="C00000"/>
              </a:solidFill>
              <a:latin typeface="+mj-ea"/>
              <a:ea typeface="+mj-ea"/>
            </a:endParaRPr>
          </a:p>
        </p:txBody>
      </p:sp>
      <p:sp>
        <p:nvSpPr>
          <p:cNvPr id="3" name="矩形 2"/>
          <p:cNvSpPr/>
          <p:nvPr/>
        </p:nvSpPr>
        <p:spPr>
          <a:xfrm>
            <a:off x="4246777" y="1459329"/>
            <a:ext cx="4618925" cy="3234219"/>
          </a:xfrm>
          <a:prstGeom prst="rect">
            <a:avLst/>
          </a:prstGeom>
        </p:spPr>
        <p:txBody>
          <a:bodyPr wrap="square">
            <a:spAutoFit/>
          </a:bodyPr>
          <a:lstStyle/>
          <a:p>
            <a:pPr>
              <a:lnSpc>
                <a:spcPts val="3500"/>
              </a:lnSpc>
            </a:pPr>
            <a:r>
              <a:rPr lang="zh-CN" altLang="en-US" sz="1600" dirty="0" smtClean="0"/>
              <a:t>       按照</a:t>
            </a:r>
            <a:r>
              <a:rPr lang="zh-CN" altLang="en-US" sz="1600" dirty="0"/>
              <a:t>“打铁必须自身硬”的要求</a:t>
            </a:r>
            <a:r>
              <a:rPr lang="zh-CN" altLang="en-US" sz="1600" dirty="0" smtClean="0"/>
              <a:t>，</a:t>
            </a:r>
            <a:r>
              <a:rPr lang="en-US" altLang="zh-CN" sz="1600" dirty="0" smtClean="0"/>
              <a:t>《</a:t>
            </a:r>
            <a:r>
              <a:rPr lang="zh-CN" altLang="en-US" sz="1600" dirty="0" smtClean="0"/>
              <a:t>监察法</a:t>
            </a:r>
            <a:r>
              <a:rPr lang="en-US" altLang="zh-CN" sz="1600" dirty="0" smtClean="0"/>
              <a:t>》</a:t>
            </a:r>
            <a:r>
              <a:rPr lang="zh-CN" altLang="en-US" sz="1600" spc="-50" dirty="0" smtClean="0"/>
              <a:t>从</a:t>
            </a:r>
            <a:r>
              <a:rPr lang="zh-CN" altLang="en-US" sz="1600" spc="-50" dirty="0"/>
              <a:t>以下几个方面加强对监察机关和监察人员的监督</a:t>
            </a:r>
            <a:r>
              <a:rPr lang="zh-CN" altLang="en-US" sz="1600" dirty="0"/>
              <a:t>：</a:t>
            </a:r>
          </a:p>
          <a:p>
            <a:pPr>
              <a:lnSpc>
                <a:spcPts val="3500"/>
              </a:lnSpc>
            </a:pPr>
            <a:r>
              <a:rPr lang="zh-CN" altLang="en-US" sz="1600" dirty="0">
                <a:solidFill>
                  <a:srgbClr val="C00000"/>
                </a:solidFill>
              </a:rPr>
              <a:t>一是</a:t>
            </a:r>
            <a:r>
              <a:rPr lang="zh-CN" altLang="en-US" sz="1600" dirty="0"/>
              <a:t>接受人大</a:t>
            </a:r>
            <a:r>
              <a:rPr lang="zh-CN" altLang="en-US" sz="1600" dirty="0" smtClean="0"/>
              <a:t>监督；</a:t>
            </a:r>
            <a:endParaRPr lang="en-US" altLang="zh-CN" sz="1600" dirty="0" smtClean="0"/>
          </a:p>
          <a:p>
            <a:pPr>
              <a:lnSpc>
                <a:spcPts val="3500"/>
              </a:lnSpc>
            </a:pPr>
            <a:r>
              <a:rPr lang="zh-CN" altLang="en-US" sz="1600" dirty="0" smtClean="0">
                <a:solidFill>
                  <a:srgbClr val="C00000"/>
                </a:solidFill>
              </a:rPr>
              <a:t>二</a:t>
            </a:r>
            <a:r>
              <a:rPr lang="zh-CN" altLang="en-US" sz="1600" dirty="0">
                <a:solidFill>
                  <a:srgbClr val="C00000"/>
                </a:solidFill>
              </a:rPr>
              <a:t>是</a:t>
            </a:r>
            <a:r>
              <a:rPr lang="zh-CN" altLang="en-US" sz="1600" dirty="0"/>
              <a:t>强化自我</a:t>
            </a:r>
            <a:r>
              <a:rPr lang="zh-CN" altLang="en-US" sz="1600" dirty="0" smtClean="0"/>
              <a:t>监督；</a:t>
            </a:r>
            <a:endParaRPr lang="en-US" altLang="zh-CN" sz="1600" dirty="0" smtClean="0"/>
          </a:p>
          <a:p>
            <a:pPr>
              <a:lnSpc>
                <a:spcPts val="3500"/>
              </a:lnSpc>
            </a:pPr>
            <a:r>
              <a:rPr lang="zh-CN" altLang="en-US" sz="1600" dirty="0" smtClean="0">
                <a:solidFill>
                  <a:srgbClr val="C00000"/>
                </a:solidFill>
              </a:rPr>
              <a:t>三</a:t>
            </a:r>
            <a:r>
              <a:rPr lang="zh-CN" altLang="en-US" sz="1600" dirty="0">
                <a:solidFill>
                  <a:srgbClr val="C00000"/>
                </a:solidFill>
              </a:rPr>
              <a:t>是</a:t>
            </a:r>
            <a:r>
              <a:rPr lang="zh-CN" altLang="en-US" sz="1600" dirty="0"/>
              <a:t>明确监察机关与审判机关、检察机关、执法部门互相配合、互相制约的</a:t>
            </a:r>
            <a:r>
              <a:rPr lang="zh-CN" altLang="en-US" sz="1600" dirty="0" smtClean="0"/>
              <a:t>机制；</a:t>
            </a:r>
            <a:endParaRPr lang="zh-CN" altLang="en-US" sz="1600" dirty="0"/>
          </a:p>
          <a:p>
            <a:pPr>
              <a:lnSpc>
                <a:spcPts val="3500"/>
              </a:lnSpc>
            </a:pPr>
            <a:r>
              <a:rPr lang="zh-CN" altLang="en-US" sz="1600" dirty="0">
                <a:solidFill>
                  <a:srgbClr val="C00000"/>
                </a:solidFill>
              </a:rPr>
              <a:t>四是</a:t>
            </a:r>
            <a:r>
              <a:rPr lang="zh-CN" altLang="en-US" sz="1600" dirty="0"/>
              <a:t>明确监察机关及其工作人员的法律责任。</a:t>
            </a:r>
            <a:endParaRPr lang="zh-CN" altLang="en-US" sz="1600" dirty="0">
              <a:solidFill>
                <a:srgbClr val="C00000"/>
              </a:solidFill>
            </a:endParaRPr>
          </a:p>
        </p:txBody>
      </p:sp>
    </p:spTree>
    <p:extLst>
      <p:ext uri="{BB962C8B-B14F-4D97-AF65-F5344CB8AC3E}">
        <p14:creationId xmlns:p14="http://schemas.microsoft.com/office/powerpoint/2010/main" val="47534450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Scale>
                                      <p:cBhvr>
                                        <p:cTn id="7" dur="75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750" decel="50000" fill="hold">
                                          <p:stCondLst>
                                            <p:cond delay="0"/>
                                          </p:stCondLst>
                                        </p:cTn>
                                        <p:tgtEl>
                                          <p:spTgt spid="26"/>
                                        </p:tgtEl>
                                        <p:attrNameLst>
                                          <p:attrName>ppt_x</p:attrName>
                                          <p:attrName>ppt_y</p:attrName>
                                        </p:attrNameLst>
                                      </p:cBhvr>
                                    </p:animMotion>
                                    <p:animEffect transition="in" filter="fade">
                                      <p:cBhvr>
                                        <p:cTn id="9" dur="750"/>
                                        <p:tgtEl>
                                          <p:spTgt spid="26"/>
                                        </p:tgtEl>
                                      </p:cBhvr>
                                    </p:animEffect>
                                  </p:childTnLst>
                                </p:cTn>
                              </p:par>
                            </p:childTnLst>
                          </p:cTn>
                        </p:par>
                        <p:par>
                          <p:cTn id="10" fill="hold">
                            <p:stCondLst>
                              <p:cond delay="75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750"/>
                                        <p:tgtEl>
                                          <p:spTgt spid="2"/>
                                        </p:tgtEl>
                                      </p:cBhvr>
                                    </p:animEffect>
                                    <p:anim calcmode="lin" valueType="num">
                                      <p:cBhvr>
                                        <p:cTn id="14" dur="750" fill="hold"/>
                                        <p:tgtEl>
                                          <p:spTgt spid="2"/>
                                        </p:tgtEl>
                                        <p:attrNameLst>
                                          <p:attrName>ppt_x</p:attrName>
                                        </p:attrNameLst>
                                      </p:cBhvr>
                                      <p:tavLst>
                                        <p:tav tm="0">
                                          <p:val>
                                            <p:strVal val="#ppt_x"/>
                                          </p:val>
                                        </p:tav>
                                        <p:tav tm="100000">
                                          <p:val>
                                            <p:strVal val="#ppt_x"/>
                                          </p:val>
                                        </p:tav>
                                      </p:tavLst>
                                    </p:anim>
                                    <p:anim calcmode="lin" valueType="num">
                                      <p:cBhvr>
                                        <p:cTn id="15" dur="75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325"/>
                            </p:stCondLst>
                            <p:childTnLst>
                              <p:par>
                                <p:cTn id="17" presetID="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par>
                          <p:cTn id="21" fill="hold">
                            <p:stCondLst>
                              <p:cond delay="2825"/>
                            </p:stCondLst>
                            <p:childTnLst>
                              <p:par>
                                <p:cTn id="22" presetID="47" presetClass="entr" presetSubtype="0" fill="hold" grpId="0" nodeType="afterEffect">
                                  <p:stCondLst>
                                    <p:cond delay="0"/>
                                  </p:stCondLst>
                                  <p:iterate type="lt">
                                    <p:tmPct val="10000"/>
                                  </p:iterate>
                                  <p:childTnLst>
                                    <p:set>
                                      <p:cBhvr>
                                        <p:cTn id="23" dur="1" fill="hold">
                                          <p:stCondLst>
                                            <p:cond delay="0"/>
                                          </p:stCondLst>
                                        </p:cTn>
                                        <p:tgtEl>
                                          <p:spTgt spid="28"/>
                                        </p:tgtEl>
                                        <p:attrNameLst>
                                          <p:attrName>style.visibility</p:attrName>
                                        </p:attrNameLst>
                                      </p:cBhvr>
                                      <p:to>
                                        <p:strVal val="visible"/>
                                      </p:to>
                                    </p:set>
                                    <p:animEffect transition="in" filter="fade">
                                      <p:cBhvr>
                                        <p:cTn id="24" dur="750"/>
                                        <p:tgtEl>
                                          <p:spTgt spid="28"/>
                                        </p:tgtEl>
                                      </p:cBhvr>
                                    </p:animEffect>
                                    <p:anim calcmode="lin" valueType="num">
                                      <p:cBhvr>
                                        <p:cTn id="25" dur="750" fill="hold"/>
                                        <p:tgtEl>
                                          <p:spTgt spid="28"/>
                                        </p:tgtEl>
                                        <p:attrNameLst>
                                          <p:attrName>ppt_x</p:attrName>
                                        </p:attrNameLst>
                                      </p:cBhvr>
                                      <p:tavLst>
                                        <p:tav tm="0">
                                          <p:val>
                                            <p:strVal val="#ppt_x"/>
                                          </p:val>
                                        </p:tav>
                                        <p:tav tm="100000">
                                          <p:val>
                                            <p:strVal val="#ppt_x"/>
                                          </p:val>
                                        </p:tav>
                                      </p:tavLst>
                                    </p:anim>
                                    <p:anim calcmode="lin" valueType="num">
                                      <p:cBhvr>
                                        <p:cTn id="26" dur="75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 xmlns:a16="http://schemas.microsoft.com/office/drawing/2014/main" id="{7084A84C-5203-4A7A-A6E5-D93CEACC834F}"/>
              </a:ext>
            </a:extLst>
          </p:cNvPr>
          <p:cNvSpPr/>
          <p:nvPr/>
        </p:nvSpPr>
        <p:spPr>
          <a:xfrm>
            <a:off x="713694" y="159932"/>
            <a:ext cx="2954655" cy="461665"/>
          </a:xfrm>
          <a:prstGeom prst="rect">
            <a:avLst/>
          </a:prstGeom>
        </p:spPr>
        <p:txBody>
          <a:bodyPr wrap="none">
            <a:spAutoFit/>
          </a:bodyPr>
          <a:lstStyle/>
          <a:p>
            <a:r>
              <a:rPr lang="en-US" altLang="zh-CN" sz="2400" b="1" dirty="0" smtClean="0">
                <a:latin typeface="+mj-ea"/>
                <a:ea typeface="+mj-ea"/>
              </a:rPr>
              <a:t>《</a:t>
            </a:r>
            <a:r>
              <a:rPr lang="zh-CN" altLang="en-US" sz="2400" b="1" dirty="0" smtClean="0">
                <a:latin typeface="+mj-ea"/>
                <a:ea typeface="+mj-ea"/>
              </a:rPr>
              <a:t>监察法</a:t>
            </a:r>
            <a:r>
              <a:rPr lang="en-US" altLang="zh-CN" sz="2400" b="1" dirty="0" smtClean="0">
                <a:latin typeface="+mj-ea"/>
                <a:ea typeface="+mj-ea"/>
              </a:rPr>
              <a:t>》</a:t>
            </a:r>
            <a:r>
              <a:rPr lang="zh-CN" altLang="en-US" sz="2400" b="1" dirty="0" smtClean="0">
                <a:latin typeface="+mj-ea"/>
                <a:ea typeface="+mj-ea"/>
              </a:rPr>
              <a:t>主要内容</a:t>
            </a:r>
            <a:endParaRPr lang="zh-CN" altLang="en-US" sz="2400" b="1" dirty="0">
              <a:latin typeface="+mj-ea"/>
              <a:ea typeface="+mj-ea"/>
            </a:endParaRPr>
          </a:p>
        </p:txBody>
      </p:sp>
      <p:sp>
        <p:nvSpPr>
          <p:cNvPr id="17" name="矩形 10">
            <a:extLst>
              <a:ext uri="{FF2B5EF4-FFF2-40B4-BE49-F238E27FC236}">
                <a16:creationId xmlns="" xmlns:a16="http://schemas.microsoft.com/office/drawing/2014/main" id="{3F91AEF0-274E-43A2-B897-27785504FFFB}"/>
              </a:ext>
            </a:extLst>
          </p:cNvPr>
          <p:cNvSpPr>
            <a:spLocks noChangeArrowheads="1"/>
          </p:cNvSpPr>
          <p:nvPr/>
        </p:nvSpPr>
        <p:spPr bwMode="auto">
          <a:xfrm>
            <a:off x="4246777" y="1136164"/>
            <a:ext cx="48044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B80B09"/>
                </a:solidFill>
                <a:latin typeface="+mn-ea"/>
                <a:ea typeface="+mn-ea"/>
              </a:rPr>
              <a:t>接受人大监督</a:t>
            </a:r>
            <a:endParaRPr lang="zh-CN" altLang="en-US" b="1" dirty="0">
              <a:solidFill>
                <a:srgbClr val="B80B09"/>
              </a:solidFill>
              <a:latin typeface="宋体" panose="02010600030101010101" pitchFamily="2" charset="-122"/>
            </a:endParaRPr>
          </a:p>
        </p:txBody>
      </p:sp>
      <p:sp>
        <p:nvSpPr>
          <p:cNvPr id="2" name="矩形 1">
            <a:extLst>
              <a:ext uri="{FF2B5EF4-FFF2-40B4-BE49-F238E27FC236}">
                <a16:creationId xmlns="" xmlns:a16="http://schemas.microsoft.com/office/drawing/2014/main" id="{095AA6E3-06FE-4688-9E89-715A7A5F0740}"/>
              </a:ext>
            </a:extLst>
          </p:cNvPr>
          <p:cNvSpPr/>
          <p:nvPr/>
        </p:nvSpPr>
        <p:spPr>
          <a:xfrm>
            <a:off x="-153993" y="2651964"/>
            <a:ext cx="4493538" cy="523220"/>
          </a:xfrm>
          <a:prstGeom prst="rect">
            <a:avLst/>
          </a:prstGeom>
        </p:spPr>
        <p:txBody>
          <a:bodyPr wrap="none">
            <a:spAutoFit/>
          </a:bodyPr>
          <a:lstStyle/>
          <a:p>
            <a:pPr algn="ctr"/>
            <a:r>
              <a:rPr lang="en-US" altLang="zh-CN" sz="2800" b="1" dirty="0" smtClean="0">
                <a:solidFill>
                  <a:srgbClr val="C00000"/>
                </a:solidFill>
                <a:latin typeface="+mj-ea"/>
                <a:ea typeface="+mj-ea"/>
              </a:rPr>
              <a:t>《</a:t>
            </a:r>
            <a:r>
              <a:rPr lang="zh-CN" altLang="en-US" sz="2800" b="1" dirty="0" smtClean="0">
                <a:solidFill>
                  <a:srgbClr val="C00000"/>
                </a:solidFill>
                <a:latin typeface="+mj-ea"/>
                <a:ea typeface="+mj-ea"/>
              </a:rPr>
              <a:t>中华人民共和国监察法</a:t>
            </a:r>
            <a:r>
              <a:rPr lang="en-US" altLang="zh-CN" sz="2800" b="1" dirty="0" smtClean="0">
                <a:solidFill>
                  <a:srgbClr val="C00000"/>
                </a:solidFill>
                <a:latin typeface="+mj-ea"/>
                <a:ea typeface="+mj-ea"/>
              </a:rPr>
              <a:t>》</a:t>
            </a:r>
            <a:endParaRPr lang="zh-CN" altLang="en-US" sz="2800" b="1" dirty="0">
              <a:solidFill>
                <a:srgbClr val="C00000"/>
              </a:solidFill>
              <a:latin typeface="+mj-ea"/>
              <a:ea typeface="+mj-ea"/>
            </a:endParaRPr>
          </a:p>
        </p:txBody>
      </p:sp>
      <p:pic>
        <p:nvPicPr>
          <p:cNvPr id="26" name="图片 25">
            <a:extLst>
              <a:ext uri="{FF2B5EF4-FFF2-40B4-BE49-F238E27FC236}">
                <a16:creationId xmlns="" xmlns:a16="http://schemas.microsoft.com/office/drawing/2014/main" id="{110EB688-6935-4C5A-ACAA-0CD503481C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874" y="1395536"/>
            <a:ext cx="1036086" cy="1024947"/>
          </a:xfrm>
          <a:prstGeom prst="rect">
            <a:avLst/>
          </a:prstGeom>
        </p:spPr>
      </p:pic>
      <p:sp>
        <p:nvSpPr>
          <p:cNvPr id="28" name="矩形 27">
            <a:extLst>
              <a:ext uri="{FF2B5EF4-FFF2-40B4-BE49-F238E27FC236}">
                <a16:creationId xmlns="" xmlns:a16="http://schemas.microsoft.com/office/drawing/2014/main" id="{095AA6E3-06FE-4688-9E89-715A7A5F0740}"/>
              </a:ext>
            </a:extLst>
          </p:cNvPr>
          <p:cNvSpPr/>
          <p:nvPr/>
        </p:nvSpPr>
        <p:spPr>
          <a:xfrm>
            <a:off x="554569" y="3370684"/>
            <a:ext cx="3140603" cy="523220"/>
          </a:xfrm>
          <a:prstGeom prst="rect">
            <a:avLst/>
          </a:prstGeom>
        </p:spPr>
        <p:txBody>
          <a:bodyPr wrap="none">
            <a:spAutoFit/>
          </a:bodyPr>
          <a:lstStyle/>
          <a:p>
            <a:pPr algn="ctr"/>
            <a:r>
              <a:rPr lang="zh-CN" altLang="en-US" sz="2800" b="1" dirty="0" smtClean="0">
                <a:solidFill>
                  <a:srgbClr val="C00000"/>
                </a:solidFill>
                <a:latin typeface="+mj-ea"/>
                <a:ea typeface="+mj-ea"/>
              </a:rPr>
              <a:t>（共九章，</a:t>
            </a:r>
            <a:r>
              <a:rPr lang="en-US" altLang="zh-CN" sz="2800" b="1" dirty="0" smtClean="0">
                <a:solidFill>
                  <a:srgbClr val="C00000"/>
                </a:solidFill>
                <a:latin typeface="+mj-ea"/>
                <a:ea typeface="+mj-ea"/>
              </a:rPr>
              <a:t>69</a:t>
            </a:r>
            <a:r>
              <a:rPr lang="zh-CN" altLang="en-US" sz="2800" b="1" dirty="0" smtClean="0">
                <a:solidFill>
                  <a:srgbClr val="C00000"/>
                </a:solidFill>
                <a:latin typeface="+mj-ea"/>
                <a:ea typeface="+mj-ea"/>
              </a:rPr>
              <a:t>条）</a:t>
            </a:r>
            <a:endParaRPr lang="zh-CN" altLang="en-US" sz="2800" b="1" dirty="0">
              <a:solidFill>
                <a:srgbClr val="C00000"/>
              </a:solidFill>
              <a:latin typeface="+mj-ea"/>
              <a:ea typeface="+mj-ea"/>
            </a:endParaRPr>
          </a:p>
        </p:txBody>
      </p:sp>
      <p:sp>
        <p:nvSpPr>
          <p:cNvPr id="3" name="矩形 2"/>
          <p:cNvSpPr/>
          <p:nvPr/>
        </p:nvSpPr>
        <p:spPr>
          <a:xfrm>
            <a:off x="4246777" y="1459329"/>
            <a:ext cx="4618925" cy="3683060"/>
          </a:xfrm>
          <a:prstGeom prst="rect">
            <a:avLst/>
          </a:prstGeom>
        </p:spPr>
        <p:txBody>
          <a:bodyPr wrap="square">
            <a:spAutoFit/>
          </a:bodyPr>
          <a:lstStyle/>
          <a:p>
            <a:pPr>
              <a:lnSpc>
                <a:spcPts val="3500"/>
              </a:lnSpc>
            </a:pPr>
            <a:r>
              <a:rPr lang="zh-CN" altLang="en-US" sz="1600" dirty="0" smtClean="0"/>
              <a:t>       监察</a:t>
            </a:r>
            <a:r>
              <a:rPr lang="zh-CN" altLang="en-US" sz="1600" dirty="0"/>
              <a:t>机关应当接受本级人民代表大会及其常务委员会的监督；各级人民代表大会常务委员会听取和审议本级监察机关的专项工作报告，组织执法检查；人民代表大会代表或者常务委员会组成人员在本级人民代表大会及其常务委员会举行会议时，可以依照法律规定的程序，就监察工作中的有关问题提出询问或者</a:t>
            </a:r>
            <a:r>
              <a:rPr lang="zh-CN" altLang="en-US" sz="1600" dirty="0" smtClean="0"/>
              <a:t>质询。</a:t>
            </a:r>
            <a:endParaRPr lang="en-US" altLang="zh-CN" sz="1600" dirty="0" smtClean="0"/>
          </a:p>
          <a:p>
            <a:pPr>
              <a:lnSpc>
                <a:spcPts val="3500"/>
              </a:lnSpc>
            </a:pPr>
            <a:r>
              <a:rPr lang="zh-CN" altLang="en-US" sz="1600" dirty="0" smtClean="0">
                <a:solidFill>
                  <a:srgbClr val="C00000"/>
                </a:solidFill>
              </a:rPr>
              <a:t>（</a:t>
            </a:r>
            <a:r>
              <a:rPr lang="en-US" altLang="zh-CN" sz="1600" dirty="0" smtClean="0">
                <a:solidFill>
                  <a:srgbClr val="C00000"/>
                </a:solidFill>
              </a:rPr>
              <a:t>《</a:t>
            </a:r>
            <a:r>
              <a:rPr lang="zh-CN" altLang="en-US" sz="1600" dirty="0" smtClean="0">
                <a:solidFill>
                  <a:srgbClr val="C00000"/>
                </a:solidFill>
              </a:rPr>
              <a:t>监察法</a:t>
            </a:r>
            <a:r>
              <a:rPr lang="en-US" altLang="zh-CN" sz="1600" dirty="0" smtClean="0">
                <a:solidFill>
                  <a:srgbClr val="C00000"/>
                </a:solidFill>
              </a:rPr>
              <a:t>》</a:t>
            </a:r>
            <a:r>
              <a:rPr lang="zh-CN" altLang="en-US" sz="1600" dirty="0" smtClean="0">
                <a:solidFill>
                  <a:srgbClr val="C00000"/>
                </a:solidFill>
              </a:rPr>
              <a:t>第五十三</a:t>
            </a:r>
            <a:r>
              <a:rPr lang="zh-CN" altLang="en-US" sz="1600" dirty="0">
                <a:solidFill>
                  <a:srgbClr val="C00000"/>
                </a:solidFill>
              </a:rPr>
              <a:t>条）</a:t>
            </a:r>
          </a:p>
        </p:txBody>
      </p:sp>
    </p:spTree>
    <p:extLst>
      <p:ext uri="{BB962C8B-B14F-4D97-AF65-F5344CB8AC3E}">
        <p14:creationId xmlns:p14="http://schemas.microsoft.com/office/powerpoint/2010/main" val="196896882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Scale>
                                      <p:cBhvr>
                                        <p:cTn id="7" dur="75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750" decel="50000" fill="hold">
                                          <p:stCondLst>
                                            <p:cond delay="0"/>
                                          </p:stCondLst>
                                        </p:cTn>
                                        <p:tgtEl>
                                          <p:spTgt spid="26"/>
                                        </p:tgtEl>
                                        <p:attrNameLst>
                                          <p:attrName>ppt_x</p:attrName>
                                          <p:attrName>ppt_y</p:attrName>
                                        </p:attrNameLst>
                                      </p:cBhvr>
                                    </p:animMotion>
                                    <p:animEffect transition="in" filter="fade">
                                      <p:cBhvr>
                                        <p:cTn id="9" dur="750"/>
                                        <p:tgtEl>
                                          <p:spTgt spid="26"/>
                                        </p:tgtEl>
                                      </p:cBhvr>
                                    </p:animEffect>
                                  </p:childTnLst>
                                </p:cTn>
                              </p:par>
                            </p:childTnLst>
                          </p:cTn>
                        </p:par>
                        <p:par>
                          <p:cTn id="10" fill="hold">
                            <p:stCondLst>
                              <p:cond delay="75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750"/>
                                        <p:tgtEl>
                                          <p:spTgt spid="2"/>
                                        </p:tgtEl>
                                      </p:cBhvr>
                                    </p:animEffect>
                                    <p:anim calcmode="lin" valueType="num">
                                      <p:cBhvr>
                                        <p:cTn id="14" dur="750" fill="hold"/>
                                        <p:tgtEl>
                                          <p:spTgt spid="2"/>
                                        </p:tgtEl>
                                        <p:attrNameLst>
                                          <p:attrName>ppt_x</p:attrName>
                                        </p:attrNameLst>
                                      </p:cBhvr>
                                      <p:tavLst>
                                        <p:tav tm="0">
                                          <p:val>
                                            <p:strVal val="#ppt_x"/>
                                          </p:val>
                                        </p:tav>
                                        <p:tav tm="100000">
                                          <p:val>
                                            <p:strVal val="#ppt_x"/>
                                          </p:val>
                                        </p:tav>
                                      </p:tavLst>
                                    </p:anim>
                                    <p:anim calcmode="lin" valueType="num">
                                      <p:cBhvr>
                                        <p:cTn id="15" dur="75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325"/>
                            </p:stCondLst>
                            <p:childTnLst>
                              <p:par>
                                <p:cTn id="17" presetID="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par>
                          <p:cTn id="21" fill="hold">
                            <p:stCondLst>
                              <p:cond delay="2825"/>
                            </p:stCondLst>
                            <p:childTnLst>
                              <p:par>
                                <p:cTn id="22" presetID="47" presetClass="entr" presetSubtype="0" fill="hold" grpId="0" nodeType="afterEffect">
                                  <p:stCondLst>
                                    <p:cond delay="0"/>
                                  </p:stCondLst>
                                  <p:iterate type="lt">
                                    <p:tmPct val="10000"/>
                                  </p:iterate>
                                  <p:childTnLst>
                                    <p:set>
                                      <p:cBhvr>
                                        <p:cTn id="23" dur="1" fill="hold">
                                          <p:stCondLst>
                                            <p:cond delay="0"/>
                                          </p:stCondLst>
                                        </p:cTn>
                                        <p:tgtEl>
                                          <p:spTgt spid="28"/>
                                        </p:tgtEl>
                                        <p:attrNameLst>
                                          <p:attrName>style.visibility</p:attrName>
                                        </p:attrNameLst>
                                      </p:cBhvr>
                                      <p:to>
                                        <p:strVal val="visible"/>
                                      </p:to>
                                    </p:set>
                                    <p:animEffect transition="in" filter="fade">
                                      <p:cBhvr>
                                        <p:cTn id="24" dur="750"/>
                                        <p:tgtEl>
                                          <p:spTgt spid="28"/>
                                        </p:tgtEl>
                                      </p:cBhvr>
                                    </p:animEffect>
                                    <p:anim calcmode="lin" valueType="num">
                                      <p:cBhvr>
                                        <p:cTn id="25" dur="750" fill="hold"/>
                                        <p:tgtEl>
                                          <p:spTgt spid="28"/>
                                        </p:tgtEl>
                                        <p:attrNameLst>
                                          <p:attrName>ppt_x</p:attrName>
                                        </p:attrNameLst>
                                      </p:cBhvr>
                                      <p:tavLst>
                                        <p:tav tm="0">
                                          <p:val>
                                            <p:strVal val="#ppt_x"/>
                                          </p:val>
                                        </p:tav>
                                        <p:tav tm="100000">
                                          <p:val>
                                            <p:strVal val="#ppt_x"/>
                                          </p:val>
                                        </p:tav>
                                      </p:tavLst>
                                    </p:anim>
                                    <p:anim calcmode="lin" valueType="num">
                                      <p:cBhvr>
                                        <p:cTn id="26" dur="75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2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 xmlns:a16="http://schemas.microsoft.com/office/drawing/2014/main" id="{7084A84C-5203-4A7A-A6E5-D93CEACC834F}"/>
              </a:ext>
            </a:extLst>
          </p:cNvPr>
          <p:cNvSpPr/>
          <p:nvPr/>
        </p:nvSpPr>
        <p:spPr>
          <a:xfrm>
            <a:off x="713694" y="159932"/>
            <a:ext cx="2954655" cy="461665"/>
          </a:xfrm>
          <a:prstGeom prst="rect">
            <a:avLst/>
          </a:prstGeom>
        </p:spPr>
        <p:txBody>
          <a:bodyPr wrap="none">
            <a:spAutoFit/>
          </a:bodyPr>
          <a:lstStyle/>
          <a:p>
            <a:r>
              <a:rPr lang="en-US" altLang="zh-CN" sz="2400" b="1" dirty="0" smtClean="0">
                <a:latin typeface="+mj-ea"/>
                <a:ea typeface="+mj-ea"/>
              </a:rPr>
              <a:t>《</a:t>
            </a:r>
            <a:r>
              <a:rPr lang="zh-CN" altLang="en-US" sz="2400" b="1" dirty="0" smtClean="0">
                <a:latin typeface="+mj-ea"/>
                <a:ea typeface="+mj-ea"/>
              </a:rPr>
              <a:t>监察法</a:t>
            </a:r>
            <a:r>
              <a:rPr lang="en-US" altLang="zh-CN" sz="2400" b="1" dirty="0" smtClean="0">
                <a:latin typeface="+mj-ea"/>
                <a:ea typeface="+mj-ea"/>
              </a:rPr>
              <a:t>》</a:t>
            </a:r>
            <a:r>
              <a:rPr lang="zh-CN" altLang="en-US" sz="2400" b="1" dirty="0" smtClean="0">
                <a:latin typeface="+mj-ea"/>
                <a:ea typeface="+mj-ea"/>
              </a:rPr>
              <a:t>主要内容</a:t>
            </a:r>
            <a:endParaRPr lang="zh-CN" altLang="en-US" sz="2400" b="1" dirty="0">
              <a:latin typeface="+mj-ea"/>
              <a:ea typeface="+mj-ea"/>
            </a:endParaRPr>
          </a:p>
        </p:txBody>
      </p:sp>
      <p:sp>
        <p:nvSpPr>
          <p:cNvPr id="17" name="矩形 10">
            <a:extLst>
              <a:ext uri="{FF2B5EF4-FFF2-40B4-BE49-F238E27FC236}">
                <a16:creationId xmlns="" xmlns:a16="http://schemas.microsoft.com/office/drawing/2014/main" id="{3F91AEF0-274E-43A2-B897-27785504FFFB}"/>
              </a:ext>
            </a:extLst>
          </p:cNvPr>
          <p:cNvSpPr>
            <a:spLocks noChangeArrowheads="1"/>
          </p:cNvSpPr>
          <p:nvPr/>
        </p:nvSpPr>
        <p:spPr bwMode="auto">
          <a:xfrm>
            <a:off x="4134133" y="964322"/>
            <a:ext cx="48044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B80B09"/>
                </a:solidFill>
                <a:latin typeface="+mn-ea"/>
                <a:ea typeface="+mn-ea"/>
              </a:rPr>
              <a:t>强化自我监督</a:t>
            </a:r>
            <a:endParaRPr lang="zh-CN" altLang="en-US" b="1" dirty="0">
              <a:solidFill>
                <a:srgbClr val="B80B09"/>
              </a:solidFill>
              <a:latin typeface="宋体" panose="02010600030101010101" pitchFamily="2" charset="-122"/>
            </a:endParaRPr>
          </a:p>
        </p:txBody>
      </p:sp>
      <p:sp>
        <p:nvSpPr>
          <p:cNvPr id="2" name="矩形 1">
            <a:extLst>
              <a:ext uri="{FF2B5EF4-FFF2-40B4-BE49-F238E27FC236}">
                <a16:creationId xmlns="" xmlns:a16="http://schemas.microsoft.com/office/drawing/2014/main" id="{095AA6E3-06FE-4688-9E89-715A7A5F0740}"/>
              </a:ext>
            </a:extLst>
          </p:cNvPr>
          <p:cNvSpPr/>
          <p:nvPr/>
        </p:nvSpPr>
        <p:spPr>
          <a:xfrm>
            <a:off x="-153993" y="2651964"/>
            <a:ext cx="4493538" cy="523220"/>
          </a:xfrm>
          <a:prstGeom prst="rect">
            <a:avLst/>
          </a:prstGeom>
        </p:spPr>
        <p:txBody>
          <a:bodyPr wrap="none">
            <a:spAutoFit/>
          </a:bodyPr>
          <a:lstStyle/>
          <a:p>
            <a:pPr algn="ctr"/>
            <a:r>
              <a:rPr lang="en-US" altLang="zh-CN" sz="2800" b="1" dirty="0" smtClean="0">
                <a:solidFill>
                  <a:srgbClr val="C00000"/>
                </a:solidFill>
                <a:latin typeface="+mj-ea"/>
                <a:ea typeface="+mj-ea"/>
              </a:rPr>
              <a:t>《</a:t>
            </a:r>
            <a:r>
              <a:rPr lang="zh-CN" altLang="en-US" sz="2800" b="1" dirty="0" smtClean="0">
                <a:solidFill>
                  <a:srgbClr val="C00000"/>
                </a:solidFill>
                <a:latin typeface="+mj-ea"/>
                <a:ea typeface="+mj-ea"/>
              </a:rPr>
              <a:t>中华人民共和国监察法</a:t>
            </a:r>
            <a:r>
              <a:rPr lang="en-US" altLang="zh-CN" sz="2800" b="1" dirty="0" smtClean="0">
                <a:solidFill>
                  <a:srgbClr val="C00000"/>
                </a:solidFill>
                <a:latin typeface="+mj-ea"/>
                <a:ea typeface="+mj-ea"/>
              </a:rPr>
              <a:t>》</a:t>
            </a:r>
            <a:endParaRPr lang="zh-CN" altLang="en-US" sz="2800" b="1" dirty="0">
              <a:solidFill>
                <a:srgbClr val="C00000"/>
              </a:solidFill>
              <a:latin typeface="+mj-ea"/>
              <a:ea typeface="+mj-ea"/>
            </a:endParaRPr>
          </a:p>
        </p:txBody>
      </p:sp>
      <p:pic>
        <p:nvPicPr>
          <p:cNvPr id="26" name="图片 25">
            <a:extLst>
              <a:ext uri="{FF2B5EF4-FFF2-40B4-BE49-F238E27FC236}">
                <a16:creationId xmlns="" xmlns:a16="http://schemas.microsoft.com/office/drawing/2014/main" id="{110EB688-6935-4C5A-ACAA-0CD503481C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874" y="1395536"/>
            <a:ext cx="1036086" cy="1024947"/>
          </a:xfrm>
          <a:prstGeom prst="rect">
            <a:avLst/>
          </a:prstGeom>
        </p:spPr>
      </p:pic>
      <p:sp>
        <p:nvSpPr>
          <p:cNvPr id="28" name="矩形 27">
            <a:extLst>
              <a:ext uri="{FF2B5EF4-FFF2-40B4-BE49-F238E27FC236}">
                <a16:creationId xmlns="" xmlns:a16="http://schemas.microsoft.com/office/drawing/2014/main" id="{095AA6E3-06FE-4688-9E89-715A7A5F0740}"/>
              </a:ext>
            </a:extLst>
          </p:cNvPr>
          <p:cNvSpPr/>
          <p:nvPr/>
        </p:nvSpPr>
        <p:spPr>
          <a:xfrm>
            <a:off x="554569" y="3370684"/>
            <a:ext cx="3140603" cy="523220"/>
          </a:xfrm>
          <a:prstGeom prst="rect">
            <a:avLst/>
          </a:prstGeom>
        </p:spPr>
        <p:txBody>
          <a:bodyPr wrap="none">
            <a:spAutoFit/>
          </a:bodyPr>
          <a:lstStyle/>
          <a:p>
            <a:pPr algn="ctr"/>
            <a:r>
              <a:rPr lang="zh-CN" altLang="en-US" sz="2800" b="1" dirty="0" smtClean="0">
                <a:solidFill>
                  <a:srgbClr val="C00000"/>
                </a:solidFill>
                <a:latin typeface="+mj-ea"/>
                <a:ea typeface="+mj-ea"/>
              </a:rPr>
              <a:t>（共九章，</a:t>
            </a:r>
            <a:r>
              <a:rPr lang="en-US" altLang="zh-CN" sz="2800" b="1" dirty="0" smtClean="0">
                <a:solidFill>
                  <a:srgbClr val="C00000"/>
                </a:solidFill>
                <a:latin typeface="+mj-ea"/>
                <a:ea typeface="+mj-ea"/>
              </a:rPr>
              <a:t>69</a:t>
            </a:r>
            <a:r>
              <a:rPr lang="zh-CN" altLang="en-US" sz="2800" b="1" dirty="0" smtClean="0">
                <a:solidFill>
                  <a:srgbClr val="C00000"/>
                </a:solidFill>
                <a:latin typeface="+mj-ea"/>
                <a:ea typeface="+mj-ea"/>
              </a:rPr>
              <a:t>条）</a:t>
            </a:r>
            <a:endParaRPr lang="zh-CN" altLang="en-US" sz="2800" b="1" dirty="0">
              <a:solidFill>
                <a:srgbClr val="C00000"/>
              </a:solidFill>
              <a:latin typeface="+mj-ea"/>
              <a:ea typeface="+mj-ea"/>
            </a:endParaRPr>
          </a:p>
        </p:txBody>
      </p:sp>
      <p:sp>
        <p:nvSpPr>
          <p:cNvPr id="3" name="矩形 2"/>
          <p:cNvSpPr/>
          <p:nvPr/>
        </p:nvSpPr>
        <p:spPr>
          <a:xfrm>
            <a:off x="4134133" y="1333654"/>
            <a:ext cx="4618925" cy="3683060"/>
          </a:xfrm>
          <a:prstGeom prst="rect">
            <a:avLst/>
          </a:prstGeom>
        </p:spPr>
        <p:txBody>
          <a:bodyPr wrap="square">
            <a:spAutoFit/>
          </a:bodyPr>
          <a:lstStyle/>
          <a:p>
            <a:pPr>
              <a:lnSpc>
                <a:spcPts val="3500"/>
              </a:lnSpc>
            </a:pPr>
            <a:r>
              <a:rPr lang="zh-CN" altLang="en-US" sz="1600" dirty="0" smtClean="0"/>
              <a:t>       </a:t>
            </a:r>
            <a:r>
              <a:rPr lang="en-US" altLang="zh-CN" sz="1600" dirty="0" smtClean="0"/>
              <a:t>《</a:t>
            </a:r>
            <a:r>
              <a:rPr lang="zh-CN" altLang="en-US" sz="1600" dirty="0" smtClean="0"/>
              <a:t>监察法</a:t>
            </a:r>
            <a:r>
              <a:rPr lang="en-US" altLang="zh-CN" sz="1600" dirty="0" smtClean="0"/>
              <a:t>》</a:t>
            </a:r>
            <a:r>
              <a:rPr lang="zh-CN" altLang="en-US" sz="1600" dirty="0" smtClean="0"/>
              <a:t>与</a:t>
            </a:r>
            <a:r>
              <a:rPr lang="zh-CN" altLang="en-US" sz="1600" dirty="0"/>
              <a:t>党的纪律检查机关监督执纪工作规则相衔接，将实践中行之有效的做法上升为法律规范。监察法规定了对打听案情、过问案件、说情干预的报告和登记备案，监察人员的回避，脱密期管理和对监察人员辞职、退休后从业限制等制度。同时规定了对监察机关及其工作人员不当行为的申诉和责任追究</a:t>
            </a:r>
            <a:r>
              <a:rPr lang="zh-CN" altLang="en-US" sz="1600" dirty="0" smtClean="0"/>
              <a:t>制度。</a:t>
            </a:r>
            <a:endParaRPr lang="en-US" altLang="zh-CN" sz="1600" dirty="0" smtClean="0"/>
          </a:p>
          <a:p>
            <a:pPr>
              <a:lnSpc>
                <a:spcPts val="3500"/>
              </a:lnSpc>
            </a:pPr>
            <a:r>
              <a:rPr lang="zh-CN" altLang="en-US" sz="1600" dirty="0" smtClean="0">
                <a:solidFill>
                  <a:srgbClr val="C00000"/>
                </a:solidFill>
              </a:rPr>
              <a:t>（</a:t>
            </a:r>
            <a:r>
              <a:rPr lang="en-US" altLang="zh-CN" sz="1600" dirty="0" smtClean="0">
                <a:solidFill>
                  <a:srgbClr val="C00000"/>
                </a:solidFill>
              </a:rPr>
              <a:t>《</a:t>
            </a:r>
            <a:r>
              <a:rPr lang="zh-CN" altLang="en-US" sz="1600" dirty="0">
                <a:solidFill>
                  <a:srgbClr val="C00000"/>
                </a:solidFill>
              </a:rPr>
              <a:t>监察法</a:t>
            </a:r>
            <a:r>
              <a:rPr lang="en-US" altLang="zh-CN" sz="1600" dirty="0">
                <a:solidFill>
                  <a:srgbClr val="C00000"/>
                </a:solidFill>
              </a:rPr>
              <a:t>》</a:t>
            </a:r>
            <a:r>
              <a:rPr lang="zh-CN" altLang="en-US" sz="1600" dirty="0" smtClean="0">
                <a:solidFill>
                  <a:srgbClr val="C00000"/>
                </a:solidFill>
              </a:rPr>
              <a:t>第五十七</a:t>
            </a:r>
            <a:r>
              <a:rPr lang="zh-CN" altLang="en-US" sz="1600" dirty="0">
                <a:solidFill>
                  <a:srgbClr val="C00000"/>
                </a:solidFill>
              </a:rPr>
              <a:t>条至第六十一</a:t>
            </a:r>
            <a:r>
              <a:rPr lang="zh-CN" altLang="en-US" sz="1600" dirty="0" smtClean="0">
                <a:solidFill>
                  <a:srgbClr val="C00000"/>
                </a:solidFill>
              </a:rPr>
              <a:t>条</a:t>
            </a:r>
            <a:r>
              <a:rPr lang="zh-CN" altLang="en-US" sz="1600" dirty="0">
                <a:solidFill>
                  <a:srgbClr val="C00000"/>
                </a:solidFill>
              </a:rPr>
              <a:t>）</a:t>
            </a:r>
          </a:p>
        </p:txBody>
      </p:sp>
    </p:spTree>
    <p:extLst>
      <p:ext uri="{BB962C8B-B14F-4D97-AF65-F5344CB8AC3E}">
        <p14:creationId xmlns:p14="http://schemas.microsoft.com/office/powerpoint/2010/main" val="393638913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Scale>
                                      <p:cBhvr>
                                        <p:cTn id="7" dur="75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750" decel="50000" fill="hold">
                                          <p:stCondLst>
                                            <p:cond delay="0"/>
                                          </p:stCondLst>
                                        </p:cTn>
                                        <p:tgtEl>
                                          <p:spTgt spid="26"/>
                                        </p:tgtEl>
                                        <p:attrNameLst>
                                          <p:attrName>ppt_x</p:attrName>
                                          <p:attrName>ppt_y</p:attrName>
                                        </p:attrNameLst>
                                      </p:cBhvr>
                                    </p:animMotion>
                                    <p:animEffect transition="in" filter="fade">
                                      <p:cBhvr>
                                        <p:cTn id="9" dur="750"/>
                                        <p:tgtEl>
                                          <p:spTgt spid="26"/>
                                        </p:tgtEl>
                                      </p:cBhvr>
                                    </p:animEffect>
                                  </p:childTnLst>
                                </p:cTn>
                              </p:par>
                            </p:childTnLst>
                          </p:cTn>
                        </p:par>
                        <p:par>
                          <p:cTn id="10" fill="hold">
                            <p:stCondLst>
                              <p:cond delay="75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750"/>
                                        <p:tgtEl>
                                          <p:spTgt spid="2"/>
                                        </p:tgtEl>
                                      </p:cBhvr>
                                    </p:animEffect>
                                    <p:anim calcmode="lin" valueType="num">
                                      <p:cBhvr>
                                        <p:cTn id="14" dur="750" fill="hold"/>
                                        <p:tgtEl>
                                          <p:spTgt spid="2"/>
                                        </p:tgtEl>
                                        <p:attrNameLst>
                                          <p:attrName>ppt_x</p:attrName>
                                        </p:attrNameLst>
                                      </p:cBhvr>
                                      <p:tavLst>
                                        <p:tav tm="0">
                                          <p:val>
                                            <p:strVal val="#ppt_x"/>
                                          </p:val>
                                        </p:tav>
                                        <p:tav tm="100000">
                                          <p:val>
                                            <p:strVal val="#ppt_x"/>
                                          </p:val>
                                        </p:tav>
                                      </p:tavLst>
                                    </p:anim>
                                    <p:anim calcmode="lin" valueType="num">
                                      <p:cBhvr>
                                        <p:cTn id="15" dur="75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325"/>
                            </p:stCondLst>
                            <p:childTnLst>
                              <p:par>
                                <p:cTn id="17" presetID="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par>
                          <p:cTn id="21" fill="hold">
                            <p:stCondLst>
                              <p:cond delay="2825"/>
                            </p:stCondLst>
                            <p:childTnLst>
                              <p:par>
                                <p:cTn id="22" presetID="47" presetClass="entr" presetSubtype="0" fill="hold" grpId="0" nodeType="afterEffect">
                                  <p:stCondLst>
                                    <p:cond delay="0"/>
                                  </p:stCondLst>
                                  <p:iterate type="lt">
                                    <p:tmPct val="10000"/>
                                  </p:iterate>
                                  <p:childTnLst>
                                    <p:set>
                                      <p:cBhvr>
                                        <p:cTn id="23" dur="1" fill="hold">
                                          <p:stCondLst>
                                            <p:cond delay="0"/>
                                          </p:stCondLst>
                                        </p:cTn>
                                        <p:tgtEl>
                                          <p:spTgt spid="28"/>
                                        </p:tgtEl>
                                        <p:attrNameLst>
                                          <p:attrName>style.visibility</p:attrName>
                                        </p:attrNameLst>
                                      </p:cBhvr>
                                      <p:to>
                                        <p:strVal val="visible"/>
                                      </p:to>
                                    </p:set>
                                    <p:animEffect transition="in" filter="fade">
                                      <p:cBhvr>
                                        <p:cTn id="24" dur="750"/>
                                        <p:tgtEl>
                                          <p:spTgt spid="28"/>
                                        </p:tgtEl>
                                      </p:cBhvr>
                                    </p:animEffect>
                                    <p:anim calcmode="lin" valueType="num">
                                      <p:cBhvr>
                                        <p:cTn id="25" dur="750" fill="hold"/>
                                        <p:tgtEl>
                                          <p:spTgt spid="28"/>
                                        </p:tgtEl>
                                        <p:attrNameLst>
                                          <p:attrName>ppt_x</p:attrName>
                                        </p:attrNameLst>
                                      </p:cBhvr>
                                      <p:tavLst>
                                        <p:tav tm="0">
                                          <p:val>
                                            <p:strVal val="#ppt_x"/>
                                          </p:val>
                                        </p:tav>
                                        <p:tav tm="100000">
                                          <p:val>
                                            <p:strVal val="#ppt_x"/>
                                          </p:val>
                                        </p:tav>
                                      </p:tavLst>
                                    </p:anim>
                                    <p:anim calcmode="lin" valueType="num">
                                      <p:cBhvr>
                                        <p:cTn id="26" dur="75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2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 xmlns:a16="http://schemas.microsoft.com/office/drawing/2014/main" id="{7084A84C-5203-4A7A-A6E5-D93CEACC834F}"/>
              </a:ext>
            </a:extLst>
          </p:cNvPr>
          <p:cNvSpPr/>
          <p:nvPr/>
        </p:nvSpPr>
        <p:spPr>
          <a:xfrm>
            <a:off x="713694" y="159932"/>
            <a:ext cx="2954655" cy="461665"/>
          </a:xfrm>
          <a:prstGeom prst="rect">
            <a:avLst/>
          </a:prstGeom>
        </p:spPr>
        <p:txBody>
          <a:bodyPr wrap="none">
            <a:spAutoFit/>
          </a:bodyPr>
          <a:lstStyle/>
          <a:p>
            <a:r>
              <a:rPr lang="en-US" altLang="zh-CN" sz="2400" b="1" dirty="0" smtClean="0">
                <a:latin typeface="+mj-ea"/>
                <a:ea typeface="+mj-ea"/>
              </a:rPr>
              <a:t>《</a:t>
            </a:r>
            <a:r>
              <a:rPr lang="zh-CN" altLang="en-US" sz="2400" b="1" dirty="0" smtClean="0">
                <a:latin typeface="+mj-ea"/>
                <a:ea typeface="+mj-ea"/>
              </a:rPr>
              <a:t>监察法</a:t>
            </a:r>
            <a:r>
              <a:rPr lang="en-US" altLang="zh-CN" sz="2400" b="1" dirty="0" smtClean="0">
                <a:latin typeface="+mj-ea"/>
                <a:ea typeface="+mj-ea"/>
              </a:rPr>
              <a:t>》</a:t>
            </a:r>
            <a:r>
              <a:rPr lang="zh-CN" altLang="en-US" sz="2400" b="1" dirty="0" smtClean="0">
                <a:latin typeface="+mj-ea"/>
                <a:ea typeface="+mj-ea"/>
              </a:rPr>
              <a:t>主要内容</a:t>
            </a:r>
            <a:endParaRPr lang="zh-CN" altLang="en-US" sz="2400" b="1" dirty="0">
              <a:latin typeface="+mj-ea"/>
              <a:ea typeface="+mj-ea"/>
            </a:endParaRPr>
          </a:p>
        </p:txBody>
      </p:sp>
      <p:sp>
        <p:nvSpPr>
          <p:cNvPr id="17" name="矩形 10">
            <a:extLst>
              <a:ext uri="{FF2B5EF4-FFF2-40B4-BE49-F238E27FC236}">
                <a16:creationId xmlns="" xmlns:a16="http://schemas.microsoft.com/office/drawing/2014/main" id="{3F91AEF0-274E-43A2-B897-27785504FFFB}"/>
              </a:ext>
            </a:extLst>
          </p:cNvPr>
          <p:cNvSpPr>
            <a:spLocks noChangeArrowheads="1"/>
          </p:cNvSpPr>
          <p:nvPr/>
        </p:nvSpPr>
        <p:spPr bwMode="auto">
          <a:xfrm>
            <a:off x="4134133" y="990449"/>
            <a:ext cx="48044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smtClean="0">
                <a:solidFill>
                  <a:srgbClr val="B80B09"/>
                </a:solidFill>
                <a:latin typeface="+mn-ea"/>
                <a:ea typeface="+mn-ea"/>
              </a:rPr>
              <a:t>       明确</a:t>
            </a:r>
            <a:r>
              <a:rPr lang="zh-CN" altLang="en-US" b="1" dirty="0">
                <a:solidFill>
                  <a:srgbClr val="B80B09"/>
                </a:solidFill>
                <a:latin typeface="+mn-ea"/>
                <a:ea typeface="+mn-ea"/>
              </a:rPr>
              <a:t>监察机关与审判机关、检察机关、执法部门互相配合、互相制约的</a:t>
            </a:r>
            <a:r>
              <a:rPr lang="zh-CN" altLang="en-US" b="1" dirty="0" smtClean="0">
                <a:solidFill>
                  <a:srgbClr val="B80B09"/>
                </a:solidFill>
                <a:latin typeface="+mn-ea"/>
                <a:ea typeface="+mn-ea"/>
              </a:rPr>
              <a:t>机制</a:t>
            </a:r>
            <a:endParaRPr lang="zh-CN" altLang="en-US" b="1" dirty="0">
              <a:solidFill>
                <a:srgbClr val="B80B09"/>
              </a:solidFill>
              <a:latin typeface="宋体" panose="02010600030101010101" pitchFamily="2" charset="-122"/>
            </a:endParaRPr>
          </a:p>
        </p:txBody>
      </p:sp>
      <p:sp>
        <p:nvSpPr>
          <p:cNvPr id="2" name="矩形 1">
            <a:extLst>
              <a:ext uri="{FF2B5EF4-FFF2-40B4-BE49-F238E27FC236}">
                <a16:creationId xmlns="" xmlns:a16="http://schemas.microsoft.com/office/drawing/2014/main" id="{095AA6E3-06FE-4688-9E89-715A7A5F0740}"/>
              </a:ext>
            </a:extLst>
          </p:cNvPr>
          <p:cNvSpPr/>
          <p:nvPr/>
        </p:nvSpPr>
        <p:spPr>
          <a:xfrm>
            <a:off x="-153993" y="2651964"/>
            <a:ext cx="4493538" cy="523220"/>
          </a:xfrm>
          <a:prstGeom prst="rect">
            <a:avLst/>
          </a:prstGeom>
        </p:spPr>
        <p:txBody>
          <a:bodyPr wrap="none">
            <a:spAutoFit/>
          </a:bodyPr>
          <a:lstStyle/>
          <a:p>
            <a:pPr algn="ctr"/>
            <a:r>
              <a:rPr lang="en-US" altLang="zh-CN" sz="2800" b="1" dirty="0" smtClean="0">
                <a:solidFill>
                  <a:srgbClr val="C00000"/>
                </a:solidFill>
                <a:latin typeface="+mj-ea"/>
                <a:ea typeface="+mj-ea"/>
              </a:rPr>
              <a:t>《</a:t>
            </a:r>
            <a:r>
              <a:rPr lang="zh-CN" altLang="en-US" sz="2800" b="1" dirty="0" smtClean="0">
                <a:solidFill>
                  <a:srgbClr val="C00000"/>
                </a:solidFill>
                <a:latin typeface="+mj-ea"/>
                <a:ea typeface="+mj-ea"/>
              </a:rPr>
              <a:t>中华人民共和国监察法</a:t>
            </a:r>
            <a:r>
              <a:rPr lang="en-US" altLang="zh-CN" sz="2800" b="1" dirty="0" smtClean="0">
                <a:solidFill>
                  <a:srgbClr val="C00000"/>
                </a:solidFill>
                <a:latin typeface="+mj-ea"/>
                <a:ea typeface="+mj-ea"/>
              </a:rPr>
              <a:t>》</a:t>
            </a:r>
            <a:endParaRPr lang="zh-CN" altLang="en-US" sz="2800" b="1" dirty="0">
              <a:solidFill>
                <a:srgbClr val="C00000"/>
              </a:solidFill>
              <a:latin typeface="+mj-ea"/>
              <a:ea typeface="+mj-ea"/>
            </a:endParaRPr>
          </a:p>
        </p:txBody>
      </p:sp>
      <p:pic>
        <p:nvPicPr>
          <p:cNvPr id="26" name="图片 25">
            <a:extLst>
              <a:ext uri="{FF2B5EF4-FFF2-40B4-BE49-F238E27FC236}">
                <a16:creationId xmlns="" xmlns:a16="http://schemas.microsoft.com/office/drawing/2014/main" id="{110EB688-6935-4C5A-ACAA-0CD503481C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874" y="1395536"/>
            <a:ext cx="1036086" cy="1024947"/>
          </a:xfrm>
          <a:prstGeom prst="rect">
            <a:avLst/>
          </a:prstGeom>
        </p:spPr>
      </p:pic>
      <p:sp>
        <p:nvSpPr>
          <p:cNvPr id="28" name="矩形 27">
            <a:extLst>
              <a:ext uri="{FF2B5EF4-FFF2-40B4-BE49-F238E27FC236}">
                <a16:creationId xmlns="" xmlns:a16="http://schemas.microsoft.com/office/drawing/2014/main" id="{095AA6E3-06FE-4688-9E89-715A7A5F0740}"/>
              </a:ext>
            </a:extLst>
          </p:cNvPr>
          <p:cNvSpPr/>
          <p:nvPr/>
        </p:nvSpPr>
        <p:spPr>
          <a:xfrm>
            <a:off x="554569" y="3370684"/>
            <a:ext cx="3140603" cy="523220"/>
          </a:xfrm>
          <a:prstGeom prst="rect">
            <a:avLst/>
          </a:prstGeom>
        </p:spPr>
        <p:txBody>
          <a:bodyPr wrap="none">
            <a:spAutoFit/>
          </a:bodyPr>
          <a:lstStyle/>
          <a:p>
            <a:pPr algn="ctr"/>
            <a:r>
              <a:rPr lang="zh-CN" altLang="en-US" sz="2800" b="1" dirty="0" smtClean="0">
                <a:solidFill>
                  <a:srgbClr val="C00000"/>
                </a:solidFill>
                <a:latin typeface="+mj-ea"/>
                <a:ea typeface="+mj-ea"/>
              </a:rPr>
              <a:t>（共九章，</a:t>
            </a:r>
            <a:r>
              <a:rPr lang="en-US" altLang="zh-CN" sz="2800" b="1" dirty="0" smtClean="0">
                <a:solidFill>
                  <a:srgbClr val="C00000"/>
                </a:solidFill>
                <a:latin typeface="+mj-ea"/>
                <a:ea typeface="+mj-ea"/>
              </a:rPr>
              <a:t>69</a:t>
            </a:r>
            <a:r>
              <a:rPr lang="zh-CN" altLang="en-US" sz="2800" b="1" dirty="0" smtClean="0">
                <a:solidFill>
                  <a:srgbClr val="C00000"/>
                </a:solidFill>
                <a:latin typeface="+mj-ea"/>
                <a:ea typeface="+mj-ea"/>
              </a:rPr>
              <a:t>条）</a:t>
            </a:r>
            <a:endParaRPr lang="zh-CN" altLang="en-US" sz="2800" b="1" dirty="0">
              <a:solidFill>
                <a:srgbClr val="C00000"/>
              </a:solidFill>
              <a:latin typeface="+mj-ea"/>
              <a:ea typeface="+mj-ea"/>
            </a:endParaRPr>
          </a:p>
        </p:txBody>
      </p:sp>
      <p:sp>
        <p:nvSpPr>
          <p:cNvPr id="3" name="矩形 2"/>
          <p:cNvSpPr/>
          <p:nvPr/>
        </p:nvSpPr>
        <p:spPr>
          <a:xfrm>
            <a:off x="4134133" y="1664958"/>
            <a:ext cx="4618925" cy="2785378"/>
          </a:xfrm>
          <a:prstGeom prst="rect">
            <a:avLst/>
          </a:prstGeom>
        </p:spPr>
        <p:txBody>
          <a:bodyPr wrap="square">
            <a:spAutoFit/>
          </a:bodyPr>
          <a:lstStyle/>
          <a:p>
            <a:pPr>
              <a:lnSpc>
                <a:spcPts val="3500"/>
              </a:lnSpc>
            </a:pPr>
            <a:r>
              <a:rPr lang="en-US" altLang="zh-CN" sz="1600" dirty="0" smtClean="0"/>
              <a:t>    《</a:t>
            </a:r>
            <a:r>
              <a:rPr lang="zh-CN" altLang="en-US" sz="1600" dirty="0" smtClean="0"/>
              <a:t>监察法</a:t>
            </a:r>
            <a:r>
              <a:rPr lang="en-US" altLang="zh-CN" sz="1600" dirty="0" smtClean="0"/>
              <a:t>》</a:t>
            </a:r>
            <a:r>
              <a:rPr lang="zh-CN" altLang="en-US" sz="1600" dirty="0" smtClean="0"/>
              <a:t>规定</a:t>
            </a:r>
            <a:r>
              <a:rPr lang="zh-CN" altLang="en-US" sz="1600" dirty="0"/>
              <a:t>：对监察机关移送的案件，人民检察院经审查，认为需要补充核实的，应当退回监察机关补充调查，必要时可以自行补充侦查；对于有刑事诉讼法规定的不起诉的情形的，经上一级人民检察院批准，依法作出不起诉的</a:t>
            </a:r>
            <a:r>
              <a:rPr lang="zh-CN" altLang="en-US" sz="1600" dirty="0" smtClean="0"/>
              <a:t>决定。</a:t>
            </a:r>
            <a:r>
              <a:rPr lang="zh-CN" altLang="en-US" sz="1600" dirty="0" smtClean="0">
                <a:solidFill>
                  <a:srgbClr val="C00000"/>
                </a:solidFill>
              </a:rPr>
              <a:t>（</a:t>
            </a:r>
            <a:r>
              <a:rPr lang="en-US" altLang="zh-CN" sz="1600" dirty="0" smtClean="0">
                <a:solidFill>
                  <a:srgbClr val="C00000"/>
                </a:solidFill>
              </a:rPr>
              <a:t>《</a:t>
            </a:r>
            <a:r>
              <a:rPr lang="zh-CN" altLang="en-US" sz="1600" dirty="0" smtClean="0">
                <a:solidFill>
                  <a:srgbClr val="C00000"/>
                </a:solidFill>
              </a:rPr>
              <a:t>监察法</a:t>
            </a:r>
            <a:r>
              <a:rPr lang="en-US" altLang="zh-CN" sz="1600" dirty="0" smtClean="0">
                <a:solidFill>
                  <a:srgbClr val="C00000"/>
                </a:solidFill>
              </a:rPr>
              <a:t>》</a:t>
            </a:r>
            <a:r>
              <a:rPr lang="zh-CN" altLang="en-US" sz="1600" dirty="0" smtClean="0">
                <a:solidFill>
                  <a:srgbClr val="C00000"/>
                </a:solidFill>
              </a:rPr>
              <a:t>四十七条）</a:t>
            </a:r>
            <a:endParaRPr lang="zh-CN" altLang="en-US" sz="1600" dirty="0">
              <a:solidFill>
                <a:srgbClr val="C00000"/>
              </a:solidFill>
            </a:endParaRPr>
          </a:p>
        </p:txBody>
      </p:sp>
    </p:spTree>
    <p:extLst>
      <p:ext uri="{BB962C8B-B14F-4D97-AF65-F5344CB8AC3E}">
        <p14:creationId xmlns:p14="http://schemas.microsoft.com/office/powerpoint/2010/main" val="14117025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Scale>
                                      <p:cBhvr>
                                        <p:cTn id="7" dur="75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750" decel="50000" fill="hold">
                                          <p:stCondLst>
                                            <p:cond delay="0"/>
                                          </p:stCondLst>
                                        </p:cTn>
                                        <p:tgtEl>
                                          <p:spTgt spid="26"/>
                                        </p:tgtEl>
                                        <p:attrNameLst>
                                          <p:attrName>ppt_x</p:attrName>
                                          <p:attrName>ppt_y</p:attrName>
                                        </p:attrNameLst>
                                      </p:cBhvr>
                                    </p:animMotion>
                                    <p:animEffect transition="in" filter="fade">
                                      <p:cBhvr>
                                        <p:cTn id="9" dur="750"/>
                                        <p:tgtEl>
                                          <p:spTgt spid="26"/>
                                        </p:tgtEl>
                                      </p:cBhvr>
                                    </p:animEffect>
                                  </p:childTnLst>
                                </p:cTn>
                              </p:par>
                            </p:childTnLst>
                          </p:cTn>
                        </p:par>
                        <p:par>
                          <p:cTn id="10" fill="hold">
                            <p:stCondLst>
                              <p:cond delay="75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750"/>
                                        <p:tgtEl>
                                          <p:spTgt spid="2"/>
                                        </p:tgtEl>
                                      </p:cBhvr>
                                    </p:animEffect>
                                    <p:anim calcmode="lin" valueType="num">
                                      <p:cBhvr>
                                        <p:cTn id="14" dur="750" fill="hold"/>
                                        <p:tgtEl>
                                          <p:spTgt spid="2"/>
                                        </p:tgtEl>
                                        <p:attrNameLst>
                                          <p:attrName>ppt_x</p:attrName>
                                        </p:attrNameLst>
                                      </p:cBhvr>
                                      <p:tavLst>
                                        <p:tav tm="0">
                                          <p:val>
                                            <p:strVal val="#ppt_x"/>
                                          </p:val>
                                        </p:tav>
                                        <p:tav tm="100000">
                                          <p:val>
                                            <p:strVal val="#ppt_x"/>
                                          </p:val>
                                        </p:tav>
                                      </p:tavLst>
                                    </p:anim>
                                    <p:anim calcmode="lin" valueType="num">
                                      <p:cBhvr>
                                        <p:cTn id="15" dur="75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325"/>
                            </p:stCondLst>
                            <p:childTnLst>
                              <p:par>
                                <p:cTn id="17" presetID="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par>
                          <p:cTn id="21" fill="hold">
                            <p:stCondLst>
                              <p:cond delay="2825"/>
                            </p:stCondLst>
                            <p:childTnLst>
                              <p:par>
                                <p:cTn id="22" presetID="47" presetClass="entr" presetSubtype="0" fill="hold" grpId="0" nodeType="afterEffect">
                                  <p:stCondLst>
                                    <p:cond delay="0"/>
                                  </p:stCondLst>
                                  <p:iterate type="lt">
                                    <p:tmPct val="10000"/>
                                  </p:iterate>
                                  <p:childTnLst>
                                    <p:set>
                                      <p:cBhvr>
                                        <p:cTn id="23" dur="1" fill="hold">
                                          <p:stCondLst>
                                            <p:cond delay="0"/>
                                          </p:stCondLst>
                                        </p:cTn>
                                        <p:tgtEl>
                                          <p:spTgt spid="28"/>
                                        </p:tgtEl>
                                        <p:attrNameLst>
                                          <p:attrName>style.visibility</p:attrName>
                                        </p:attrNameLst>
                                      </p:cBhvr>
                                      <p:to>
                                        <p:strVal val="visible"/>
                                      </p:to>
                                    </p:set>
                                    <p:animEffect transition="in" filter="fade">
                                      <p:cBhvr>
                                        <p:cTn id="24" dur="750"/>
                                        <p:tgtEl>
                                          <p:spTgt spid="28"/>
                                        </p:tgtEl>
                                      </p:cBhvr>
                                    </p:animEffect>
                                    <p:anim calcmode="lin" valueType="num">
                                      <p:cBhvr>
                                        <p:cTn id="25" dur="750" fill="hold"/>
                                        <p:tgtEl>
                                          <p:spTgt spid="28"/>
                                        </p:tgtEl>
                                        <p:attrNameLst>
                                          <p:attrName>ppt_x</p:attrName>
                                        </p:attrNameLst>
                                      </p:cBhvr>
                                      <p:tavLst>
                                        <p:tav tm="0">
                                          <p:val>
                                            <p:strVal val="#ppt_x"/>
                                          </p:val>
                                        </p:tav>
                                        <p:tav tm="100000">
                                          <p:val>
                                            <p:strVal val="#ppt_x"/>
                                          </p:val>
                                        </p:tav>
                                      </p:tavLst>
                                    </p:anim>
                                    <p:anim calcmode="lin" valueType="num">
                                      <p:cBhvr>
                                        <p:cTn id="26" dur="75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2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 xmlns:a16="http://schemas.microsoft.com/office/drawing/2014/main" id="{7084A84C-5203-4A7A-A6E5-D93CEACC834F}"/>
              </a:ext>
            </a:extLst>
          </p:cNvPr>
          <p:cNvSpPr/>
          <p:nvPr/>
        </p:nvSpPr>
        <p:spPr>
          <a:xfrm>
            <a:off x="713694" y="159932"/>
            <a:ext cx="2954655" cy="461665"/>
          </a:xfrm>
          <a:prstGeom prst="rect">
            <a:avLst/>
          </a:prstGeom>
        </p:spPr>
        <p:txBody>
          <a:bodyPr wrap="none">
            <a:spAutoFit/>
          </a:bodyPr>
          <a:lstStyle/>
          <a:p>
            <a:r>
              <a:rPr lang="en-US" altLang="zh-CN" sz="2400" b="1" dirty="0" smtClean="0">
                <a:latin typeface="+mj-ea"/>
                <a:ea typeface="+mj-ea"/>
              </a:rPr>
              <a:t>《</a:t>
            </a:r>
            <a:r>
              <a:rPr lang="zh-CN" altLang="en-US" sz="2400" b="1" dirty="0" smtClean="0">
                <a:latin typeface="+mj-ea"/>
                <a:ea typeface="+mj-ea"/>
              </a:rPr>
              <a:t>监察法</a:t>
            </a:r>
            <a:r>
              <a:rPr lang="en-US" altLang="zh-CN" sz="2400" b="1" dirty="0" smtClean="0">
                <a:latin typeface="+mj-ea"/>
                <a:ea typeface="+mj-ea"/>
              </a:rPr>
              <a:t>》</a:t>
            </a:r>
            <a:r>
              <a:rPr lang="zh-CN" altLang="en-US" sz="2400" b="1" dirty="0" smtClean="0">
                <a:latin typeface="+mj-ea"/>
                <a:ea typeface="+mj-ea"/>
              </a:rPr>
              <a:t>主要内容</a:t>
            </a:r>
            <a:endParaRPr lang="zh-CN" altLang="en-US" sz="2400" b="1" dirty="0">
              <a:latin typeface="+mj-ea"/>
              <a:ea typeface="+mj-ea"/>
            </a:endParaRPr>
          </a:p>
        </p:txBody>
      </p:sp>
      <p:sp>
        <p:nvSpPr>
          <p:cNvPr id="17" name="矩形 10">
            <a:extLst>
              <a:ext uri="{FF2B5EF4-FFF2-40B4-BE49-F238E27FC236}">
                <a16:creationId xmlns="" xmlns:a16="http://schemas.microsoft.com/office/drawing/2014/main" id="{3F91AEF0-274E-43A2-B897-27785504FFFB}"/>
              </a:ext>
            </a:extLst>
          </p:cNvPr>
          <p:cNvSpPr>
            <a:spLocks noChangeArrowheads="1"/>
          </p:cNvSpPr>
          <p:nvPr/>
        </p:nvSpPr>
        <p:spPr bwMode="auto">
          <a:xfrm>
            <a:off x="4134131" y="1369230"/>
            <a:ext cx="48044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smtClean="0">
                <a:solidFill>
                  <a:srgbClr val="B80B09"/>
                </a:solidFill>
                <a:latin typeface="+mn-ea"/>
                <a:ea typeface="+mn-ea"/>
              </a:rPr>
              <a:t>       明确</a:t>
            </a:r>
            <a:r>
              <a:rPr lang="zh-CN" altLang="en-US" b="1" dirty="0">
                <a:solidFill>
                  <a:srgbClr val="B80B09"/>
                </a:solidFill>
                <a:latin typeface="+mn-ea"/>
                <a:ea typeface="+mn-ea"/>
              </a:rPr>
              <a:t>监察机关与审判机关、检察机关、执法部门互相配合、互相制约的</a:t>
            </a:r>
            <a:r>
              <a:rPr lang="zh-CN" altLang="en-US" b="1" dirty="0" smtClean="0">
                <a:solidFill>
                  <a:srgbClr val="B80B09"/>
                </a:solidFill>
                <a:latin typeface="+mn-ea"/>
                <a:ea typeface="+mn-ea"/>
              </a:rPr>
              <a:t>机制</a:t>
            </a:r>
            <a:endParaRPr lang="zh-CN" altLang="en-US" b="1" dirty="0">
              <a:solidFill>
                <a:srgbClr val="B80B09"/>
              </a:solidFill>
              <a:latin typeface="宋体" panose="02010600030101010101" pitchFamily="2" charset="-122"/>
            </a:endParaRPr>
          </a:p>
        </p:txBody>
      </p:sp>
      <p:sp>
        <p:nvSpPr>
          <p:cNvPr id="2" name="矩形 1">
            <a:extLst>
              <a:ext uri="{FF2B5EF4-FFF2-40B4-BE49-F238E27FC236}">
                <a16:creationId xmlns="" xmlns:a16="http://schemas.microsoft.com/office/drawing/2014/main" id="{095AA6E3-06FE-4688-9E89-715A7A5F0740}"/>
              </a:ext>
            </a:extLst>
          </p:cNvPr>
          <p:cNvSpPr/>
          <p:nvPr/>
        </p:nvSpPr>
        <p:spPr>
          <a:xfrm>
            <a:off x="-153993" y="2651964"/>
            <a:ext cx="4493538" cy="523220"/>
          </a:xfrm>
          <a:prstGeom prst="rect">
            <a:avLst/>
          </a:prstGeom>
        </p:spPr>
        <p:txBody>
          <a:bodyPr wrap="none">
            <a:spAutoFit/>
          </a:bodyPr>
          <a:lstStyle/>
          <a:p>
            <a:pPr algn="ctr"/>
            <a:r>
              <a:rPr lang="en-US" altLang="zh-CN" sz="2800" b="1" dirty="0" smtClean="0">
                <a:solidFill>
                  <a:srgbClr val="C00000"/>
                </a:solidFill>
                <a:latin typeface="+mj-ea"/>
                <a:ea typeface="+mj-ea"/>
              </a:rPr>
              <a:t>《</a:t>
            </a:r>
            <a:r>
              <a:rPr lang="zh-CN" altLang="en-US" sz="2800" b="1" dirty="0" smtClean="0">
                <a:solidFill>
                  <a:srgbClr val="C00000"/>
                </a:solidFill>
                <a:latin typeface="+mj-ea"/>
                <a:ea typeface="+mj-ea"/>
              </a:rPr>
              <a:t>中华人民共和国监察法</a:t>
            </a:r>
            <a:r>
              <a:rPr lang="en-US" altLang="zh-CN" sz="2800" b="1" dirty="0" smtClean="0">
                <a:solidFill>
                  <a:srgbClr val="C00000"/>
                </a:solidFill>
                <a:latin typeface="+mj-ea"/>
                <a:ea typeface="+mj-ea"/>
              </a:rPr>
              <a:t>》</a:t>
            </a:r>
            <a:endParaRPr lang="zh-CN" altLang="en-US" sz="2800" b="1" dirty="0">
              <a:solidFill>
                <a:srgbClr val="C00000"/>
              </a:solidFill>
              <a:latin typeface="+mj-ea"/>
              <a:ea typeface="+mj-ea"/>
            </a:endParaRPr>
          </a:p>
        </p:txBody>
      </p:sp>
      <p:pic>
        <p:nvPicPr>
          <p:cNvPr id="26" name="图片 25">
            <a:extLst>
              <a:ext uri="{FF2B5EF4-FFF2-40B4-BE49-F238E27FC236}">
                <a16:creationId xmlns="" xmlns:a16="http://schemas.microsoft.com/office/drawing/2014/main" id="{110EB688-6935-4C5A-ACAA-0CD503481C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874" y="1395536"/>
            <a:ext cx="1036086" cy="1024947"/>
          </a:xfrm>
          <a:prstGeom prst="rect">
            <a:avLst/>
          </a:prstGeom>
        </p:spPr>
      </p:pic>
      <p:sp>
        <p:nvSpPr>
          <p:cNvPr id="28" name="矩形 27">
            <a:extLst>
              <a:ext uri="{FF2B5EF4-FFF2-40B4-BE49-F238E27FC236}">
                <a16:creationId xmlns="" xmlns:a16="http://schemas.microsoft.com/office/drawing/2014/main" id="{095AA6E3-06FE-4688-9E89-715A7A5F0740}"/>
              </a:ext>
            </a:extLst>
          </p:cNvPr>
          <p:cNvSpPr/>
          <p:nvPr/>
        </p:nvSpPr>
        <p:spPr>
          <a:xfrm>
            <a:off x="554569" y="3370684"/>
            <a:ext cx="3140603" cy="523220"/>
          </a:xfrm>
          <a:prstGeom prst="rect">
            <a:avLst/>
          </a:prstGeom>
        </p:spPr>
        <p:txBody>
          <a:bodyPr wrap="none">
            <a:spAutoFit/>
          </a:bodyPr>
          <a:lstStyle/>
          <a:p>
            <a:pPr algn="ctr"/>
            <a:r>
              <a:rPr lang="zh-CN" altLang="en-US" sz="2800" b="1" dirty="0" smtClean="0">
                <a:solidFill>
                  <a:srgbClr val="C00000"/>
                </a:solidFill>
                <a:latin typeface="+mj-ea"/>
                <a:ea typeface="+mj-ea"/>
              </a:rPr>
              <a:t>（共九章，</a:t>
            </a:r>
            <a:r>
              <a:rPr lang="en-US" altLang="zh-CN" sz="2800" b="1" dirty="0" smtClean="0">
                <a:solidFill>
                  <a:srgbClr val="C00000"/>
                </a:solidFill>
                <a:latin typeface="+mj-ea"/>
                <a:ea typeface="+mj-ea"/>
              </a:rPr>
              <a:t>69</a:t>
            </a:r>
            <a:r>
              <a:rPr lang="zh-CN" altLang="en-US" sz="2800" b="1" dirty="0" smtClean="0">
                <a:solidFill>
                  <a:srgbClr val="C00000"/>
                </a:solidFill>
                <a:latin typeface="+mj-ea"/>
                <a:ea typeface="+mj-ea"/>
              </a:rPr>
              <a:t>条）</a:t>
            </a:r>
            <a:endParaRPr lang="zh-CN" altLang="en-US" sz="2800" b="1" dirty="0">
              <a:solidFill>
                <a:srgbClr val="C00000"/>
              </a:solidFill>
              <a:latin typeface="+mj-ea"/>
              <a:ea typeface="+mj-ea"/>
            </a:endParaRPr>
          </a:p>
        </p:txBody>
      </p:sp>
      <p:sp>
        <p:nvSpPr>
          <p:cNvPr id="3" name="矩形 2"/>
          <p:cNvSpPr/>
          <p:nvPr/>
        </p:nvSpPr>
        <p:spPr>
          <a:xfrm>
            <a:off x="4226897" y="2272826"/>
            <a:ext cx="4618925" cy="1438855"/>
          </a:xfrm>
          <a:prstGeom prst="rect">
            <a:avLst/>
          </a:prstGeom>
        </p:spPr>
        <p:txBody>
          <a:bodyPr wrap="square">
            <a:spAutoFit/>
          </a:bodyPr>
          <a:lstStyle/>
          <a:p>
            <a:pPr>
              <a:lnSpc>
                <a:spcPts val="3500"/>
              </a:lnSpc>
            </a:pPr>
            <a:r>
              <a:rPr lang="en-US" altLang="zh-CN" sz="1600" dirty="0" smtClean="0"/>
              <a:t>    《</a:t>
            </a:r>
            <a:r>
              <a:rPr lang="zh-CN" altLang="en-US" sz="1600" dirty="0" smtClean="0"/>
              <a:t>监察法</a:t>
            </a:r>
            <a:r>
              <a:rPr lang="en-US" altLang="zh-CN" sz="1600" dirty="0" smtClean="0"/>
              <a:t>》</a:t>
            </a:r>
            <a:r>
              <a:rPr lang="zh-CN" altLang="en-US" sz="1600" dirty="0"/>
              <a:t>规定：监察机关在收集、固定、审查、运用证据时，应当与刑事审判关于证据的要求和标准相</a:t>
            </a:r>
            <a:r>
              <a:rPr lang="zh-CN" altLang="en-US" sz="1600" dirty="0" smtClean="0"/>
              <a:t>一致。</a:t>
            </a:r>
            <a:r>
              <a:rPr lang="zh-CN" altLang="en-US" sz="1600" dirty="0" smtClean="0">
                <a:solidFill>
                  <a:srgbClr val="C00000"/>
                </a:solidFill>
              </a:rPr>
              <a:t>（</a:t>
            </a:r>
            <a:r>
              <a:rPr lang="en-US" altLang="zh-CN" sz="1600" dirty="0" smtClean="0">
                <a:solidFill>
                  <a:srgbClr val="C00000"/>
                </a:solidFill>
              </a:rPr>
              <a:t>《</a:t>
            </a:r>
            <a:r>
              <a:rPr lang="zh-CN" altLang="en-US" sz="1600" dirty="0" smtClean="0">
                <a:solidFill>
                  <a:srgbClr val="C00000"/>
                </a:solidFill>
              </a:rPr>
              <a:t>监察法</a:t>
            </a:r>
            <a:r>
              <a:rPr lang="en-US" altLang="zh-CN" sz="1600" dirty="0" smtClean="0">
                <a:solidFill>
                  <a:srgbClr val="C00000"/>
                </a:solidFill>
              </a:rPr>
              <a:t>》</a:t>
            </a:r>
            <a:r>
              <a:rPr lang="zh-CN" altLang="en-US" sz="1600" dirty="0" smtClean="0">
                <a:solidFill>
                  <a:srgbClr val="C00000"/>
                </a:solidFill>
              </a:rPr>
              <a:t>第三十三条）</a:t>
            </a:r>
            <a:endParaRPr lang="zh-CN" altLang="en-US" sz="1600" dirty="0">
              <a:solidFill>
                <a:srgbClr val="C00000"/>
              </a:solidFill>
            </a:endParaRPr>
          </a:p>
        </p:txBody>
      </p:sp>
    </p:spTree>
    <p:extLst>
      <p:ext uri="{BB962C8B-B14F-4D97-AF65-F5344CB8AC3E}">
        <p14:creationId xmlns:p14="http://schemas.microsoft.com/office/powerpoint/2010/main" val="22627088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Scale>
                                      <p:cBhvr>
                                        <p:cTn id="7" dur="75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750" decel="50000" fill="hold">
                                          <p:stCondLst>
                                            <p:cond delay="0"/>
                                          </p:stCondLst>
                                        </p:cTn>
                                        <p:tgtEl>
                                          <p:spTgt spid="26"/>
                                        </p:tgtEl>
                                        <p:attrNameLst>
                                          <p:attrName>ppt_x</p:attrName>
                                          <p:attrName>ppt_y</p:attrName>
                                        </p:attrNameLst>
                                      </p:cBhvr>
                                    </p:animMotion>
                                    <p:animEffect transition="in" filter="fade">
                                      <p:cBhvr>
                                        <p:cTn id="9" dur="750"/>
                                        <p:tgtEl>
                                          <p:spTgt spid="26"/>
                                        </p:tgtEl>
                                      </p:cBhvr>
                                    </p:animEffect>
                                  </p:childTnLst>
                                </p:cTn>
                              </p:par>
                            </p:childTnLst>
                          </p:cTn>
                        </p:par>
                        <p:par>
                          <p:cTn id="10" fill="hold">
                            <p:stCondLst>
                              <p:cond delay="75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750"/>
                                        <p:tgtEl>
                                          <p:spTgt spid="2"/>
                                        </p:tgtEl>
                                      </p:cBhvr>
                                    </p:animEffect>
                                    <p:anim calcmode="lin" valueType="num">
                                      <p:cBhvr>
                                        <p:cTn id="14" dur="750" fill="hold"/>
                                        <p:tgtEl>
                                          <p:spTgt spid="2"/>
                                        </p:tgtEl>
                                        <p:attrNameLst>
                                          <p:attrName>ppt_x</p:attrName>
                                        </p:attrNameLst>
                                      </p:cBhvr>
                                      <p:tavLst>
                                        <p:tav tm="0">
                                          <p:val>
                                            <p:strVal val="#ppt_x"/>
                                          </p:val>
                                        </p:tav>
                                        <p:tav tm="100000">
                                          <p:val>
                                            <p:strVal val="#ppt_x"/>
                                          </p:val>
                                        </p:tav>
                                      </p:tavLst>
                                    </p:anim>
                                    <p:anim calcmode="lin" valueType="num">
                                      <p:cBhvr>
                                        <p:cTn id="15" dur="75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325"/>
                            </p:stCondLst>
                            <p:childTnLst>
                              <p:par>
                                <p:cTn id="17" presetID="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par>
                          <p:cTn id="21" fill="hold">
                            <p:stCondLst>
                              <p:cond delay="2825"/>
                            </p:stCondLst>
                            <p:childTnLst>
                              <p:par>
                                <p:cTn id="22" presetID="47" presetClass="entr" presetSubtype="0" fill="hold" grpId="0" nodeType="afterEffect">
                                  <p:stCondLst>
                                    <p:cond delay="0"/>
                                  </p:stCondLst>
                                  <p:iterate type="lt">
                                    <p:tmPct val="10000"/>
                                  </p:iterate>
                                  <p:childTnLst>
                                    <p:set>
                                      <p:cBhvr>
                                        <p:cTn id="23" dur="1" fill="hold">
                                          <p:stCondLst>
                                            <p:cond delay="0"/>
                                          </p:stCondLst>
                                        </p:cTn>
                                        <p:tgtEl>
                                          <p:spTgt spid="28"/>
                                        </p:tgtEl>
                                        <p:attrNameLst>
                                          <p:attrName>style.visibility</p:attrName>
                                        </p:attrNameLst>
                                      </p:cBhvr>
                                      <p:to>
                                        <p:strVal val="visible"/>
                                      </p:to>
                                    </p:set>
                                    <p:animEffect transition="in" filter="fade">
                                      <p:cBhvr>
                                        <p:cTn id="24" dur="750"/>
                                        <p:tgtEl>
                                          <p:spTgt spid="28"/>
                                        </p:tgtEl>
                                      </p:cBhvr>
                                    </p:animEffect>
                                    <p:anim calcmode="lin" valueType="num">
                                      <p:cBhvr>
                                        <p:cTn id="25" dur="750" fill="hold"/>
                                        <p:tgtEl>
                                          <p:spTgt spid="28"/>
                                        </p:tgtEl>
                                        <p:attrNameLst>
                                          <p:attrName>ppt_x</p:attrName>
                                        </p:attrNameLst>
                                      </p:cBhvr>
                                      <p:tavLst>
                                        <p:tav tm="0">
                                          <p:val>
                                            <p:strVal val="#ppt_x"/>
                                          </p:val>
                                        </p:tav>
                                        <p:tav tm="100000">
                                          <p:val>
                                            <p:strVal val="#ppt_x"/>
                                          </p:val>
                                        </p:tav>
                                      </p:tavLst>
                                    </p:anim>
                                    <p:anim calcmode="lin" valueType="num">
                                      <p:cBhvr>
                                        <p:cTn id="26" dur="75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2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 xmlns:a16="http://schemas.microsoft.com/office/drawing/2014/main" id="{7084A84C-5203-4A7A-A6E5-D93CEACC834F}"/>
              </a:ext>
            </a:extLst>
          </p:cNvPr>
          <p:cNvSpPr/>
          <p:nvPr/>
        </p:nvSpPr>
        <p:spPr>
          <a:xfrm>
            <a:off x="713694" y="159932"/>
            <a:ext cx="2954655" cy="461665"/>
          </a:xfrm>
          <a:prstGeom prst="rect">
            <a:avLst/>
          </a:prstGeom>
        </p:spPr>
        <p:txBody>
          <a:bodyPr wrap="none">
            <a:spAutoFit/>
          </a:bodyPr>
          <a:lstStyle/>
          <a:p>
            <a:r>
              <a:rPr lang="en-US" altLang="zh-CN" sz="2400" b="1" dirty="0" smtClean="0">
                <a:latin typeface="+mj-ea"/>
                <a:ea typeface="+mj-ea"/>
              </a:rPr>
              <a:t>《</a:t>
            </a:r>
            <a:r>
              <a:rPr lang="zh-CN" altLang="en-US" sz="2400" b="1" dirty="0" smtClean="0">
                <a:latin typeface="+mj-ea"/>
                <a:ea typeface="+mj-ea"/>
              </a:rPr>
              <a:t>监察法</a:t>
            </a:r>
            <a:r>
              <a:rPr lang="en-US" altLang="zh-CN" sz="2400" b="1" dirty="0" smtClean="0">
                <a:latin typeface="+mj-ea"/>
                <a:ea typeface="+mj-ea"/>
              </a:rPr>
              <a:t>》</a:t>
            </a:r>
            <a:r>
              <a:rPr lang="zh-CN" altLang="en-US" sz="2400" b="1" dirty="0" smtClean="0">
                <a:latin typeface="+mj-ea"/>
                <a:ea typeface="+mj-ea"/>
              </a:rPr>
              <a:t>主要内容</a:t>
            </a:r>
            <a:endParaRPr lang="zh-CN" altLang="en-US" sz="2400" b="1" dirty="0">
              <a:latin typeface="+mj-ea"/>
              <a:ea typeface="+mj-ea"/>
            </a:endParaRPr>
          </a:p>
        </p:txBody>
      </p:sp>
      <p:sp>
        <p:nvSpPr>
          <p:cNvPr id="17" name="矩形 10">
            <a:extLst>
              <a:ext uri="{FF2B5EF4-FFF2-40B4-BE49-F238E27FC236}">
                <a16:creationId xmlns="" xmlns:a16="http://schemas.microsoft.com/office/drawing/2014/main" id="{3F91AEF0-274E-43A2-B897-27785504FFFB}"/>
              </a:ext>
            </a:extLst>
          </p:cNvPr>
          <p:cNvSpPr>
            <a:spLocks noChangeArrowheads="1"/>
          </p:cNvSpPr>
          <p:nvPr/>
        </p:nvSpPr>
        <p:spPr bwMode="auto">
          <a:xfrm>
            <a:off x="4134131" y="1043514"/>
            <a:ext cx="48044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B80B09"/>
                </a:solidFill>
                <a:latin typeface="+mn-ea"/>
                <a:ea typeface="+mn-ea"/>
              </a:rPr>
              <a:t>明确监察机关及其工作人员的法律责任。</a:t>
            </a:r>
            <a:endParaRPr lang="zh-CN" altLang="en-US" b="1" dirty="0">
              <a:solidFill>
                <a:srgbClr val="B80B09"/>
              </a:solidFill>
              <a:latin typeface="宋体" panose="02010600030101010101" pitchFamily="2" charset="-122"/>
            </a:endParaRPr>
          </a:p>
        </p:txBody>
      </p:sp>
      <p:sp>
        <p:nvSpPr>
          <p:cNvPr id="2" name="矩形 1">
            <a:extLst>
              <a:ext uri="{FF2B5EF4-FFF2-40B4-BE49-F238E27FC236}">
                <a16:creationId xmlns="" xmlns:a16="http://schemas.microsoft.com/office/drawing/2014/main" id="{095AA6E3-06FE-4688-9E89-715A7A5F0740}"/>
              </a:ext>
            </a:extLst>
          </p:cNvPr>
          <p:cNvSpPr/>
          <p:nvPr/>
        </p:nvSpPr>
        <p:spPr>
          <a:xfrm>
            <a:off x="-153993" y="2651964"/>
            <a:ext cx="4493538" cy="523220"/>
          </a:xfrm>
          <a:prstGeom prst="rect">
            <a:avLst/>
          </a:prstGeom>
        </p:spPr>
        <p:txBody>
          <a:bodyPr wrap="none">
            <a:spAutoFit/>
          </a:bodyPr>
          <a:lstStyle/>
          <a:p>
            <a:pPr algn="ctr"/>
            <a:r>
              <a:rPr lang="en-US" altLang="zh-CN" sz="2800" b="1" dirty="0" smtClean="0">
                <a:solidFill>
                  <a:srgbClr val="C00000"/>
                </a:solidFill>
                <a:latin typeface="+mj-ea"/>
                <a:ea typeface="+mj-ea"/>
              </a:rPr>
              <a:t>《</a:t>
            </a:r>
            <a:r>
              <a:rPr lang="zh-CN" altLang="en-US" sz="2800" b="1" dirty="0" smtClean="0">
                <a:solidFill>
                  <a:srgbClr val="C00000"/>
                </a:solidFill>
                <a:latin typeface="+mj-ea"/>
                <a:ea typeface="+mj-ea"/>
              </a:rPr>
              <a:t>中华人民共和国监察法</a:t>
            </a:r>
            <a:r>
              <a:rPr lang="en-US" altLang="zh-CN" sz="2800" b="1" dirty="0" smtClean="0">
                <a:solidFill>
                  <a:srgbClr val="C00000"/>
                </a:solidFill>
                <a:latin typeface="+mj-ea"/>
                <a:ea typeface="+mj-ea"/>
              </a:rPr>
              <a:t>》</a:t>
            </a:r>
            <a:endParaRPr lang="zh-CN" altLang="en-US" sz="2800" b="1" dirty="0">
              <a:solidFill>
                <a:srgbClr val="C00000"/>
              </a:solidFill>
              <a:latin typeface="+mj-ea"/>
              <a:ea typeface="+mj-ea"/>
            </a:endParaRPr>
          </a:p>
        </p:txBody>
      </p:sp>
      <p:pic>
        <p:nvPicPr>
          <p:cNvPr id="26" name="图片 25">
            <a:extLst>
              <a:ext uri="{FF2B5EF4-FFF2-40B4-BE49-F238E27FC236}">
                <a16:creationId xmlns="" xmlns:a16="http://schemas.microsoft.com/office/drawing/2014/main" id="{110EB688-6935-4C5A-ACAA-0CD503481C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874" y="1395536"/>
            <a:ext cx="1036086" cy="1024947"/>
          </a:xfrm>
          <a:prstGeom prst="rect">
            <a:avLst/>
          </a:prstGeom>
        </p:spPr>
      </p:pic>
      <p:sp>
        <p:nvSpPr>
          <p:cNvPr id="28" name="矩形 27">
            <a:extLst>
              <a:ext uri="{FF2B5EF4-FFF2-40B4-BE49-F238E27FC236}">
                <a16:creationId xmlns="" xmlns:a16="http://schemas.microsoft.com/office/drawing/2014/main" id="{095AA6E3-06FE-4688-9E89-715A7A5F0740}"/>
              </a:ext>
            </a:extLst>
          </p:cNvPr>
          <p:cNvSpPr/>
          <p:nvPr/>
        </p:nvSpPr>
        <p:spPr>
          <a:xfrm>
            <a:off x="554569" y="3370684"/>
            <a:ext cx="3140603" cy="523220"/>
          </a:xfrm>
          <a:prstGeom prst="rect">
            <a:avLst/>
          </a:prstGeom>
        </p:spPr>
        <p:txBody>
          <a:bodyPr wrap="none">
            <a:spAutoFit/>
          </a:bodyPr>
          <a:lstStyle/>
          <a:p>
            <a:pPr algn="ctr"/>
            <a:r>
              <a:rPr lang="zh-CN" altLang="en-US" sz="2800" b="1" dirty="0" smtClean="0">
                <a:solidFill>
                  <a:srgbClr val="C00000"/>
                </a:solidFill>
                <a:latin typeface="+mj-ea"/>
                <a:ea typeface="+mj-ea"/>
              </a:rPr>
              <a:t>（共九章，</a:t>
            </a:r>
            <a:r>
              <a:rPr lang="en-US" altLang="zh-CN" sz="2800" b="1" dirty="0" smtClean="0">
                <a:solidFill>
                  <a:srgbClr val="C00000"/>
                </a:solidFill>
                <a:latin typeface="+mj-ea"/>
                <a:ea typeface="+mj-ea"/>
              </a:rPr>
              <a:t>69</a:t>
            </a:r>
            <a:r>
              <a:rPr lang="zh-CN" altLang="en-US" sz="2800" b="1" dirty="0" smtClean="0">
                <a:solidFill>
                  <a:srgbClr val="C00000"/>
                </a:solidFill>
                <a:latin typeface="+mj-ea"/>
                <a:ea typeface="+mj-ea"/>
              </a:rPr>
              <a:t>条）</a:t>
            </a:r>
            <a:endParaRPr lang="zh-CN" altLang="en-US" sz="2800" b="1" dirty="0">
              <a:solidFill>
                <a:srgbClr val="C00000"/>
              </a:solidFill>
              <a:latin typeface="+mj-ea"/>
              <a:ea typeface="+mj-ea"/>
            </a:endParaRPr>
          </a:p>
        </p:txBody>
      </p:sp>
      <p:sp>
        <p:nvSpPr>
          <p:cNvPr id="3" name="矩形 2"/>
          <p:cNvSpPr/>
          <p:nvPr/>
        </p:nvSpPr>
        <p:spPr>
          <a:xfrm>
            <a:off x="4134131" y="1412846"/>
            <a:ext cx="4618925" cy="3683060"/>
          </a:xfrm>
          <a:prstGeom prst="rect">
            <a:avLst/>
          </a:prstGeom>
        </p:spPr>
        <p:txBody>
          <a:bodyPr wrap="square">
            <a:spAutoFit/>
          </a:bodyPr>
          <a:lstStyle/>
          <a:p>
            <a:pPr>
              <a:lnSpc>
                <a:spcPts val="3500"/>
              </a:lnSpc>
            </a:pPr>
            <a:r>
              <a:rPr lang="en-US" altLang="zh-CN" sz="1600" dirty="0" smtClean="0"/>
              <a:t>     《</a:t>
            </a:r>
            <a:r>
              <a:rPr lang="zh-CN" altLang="en-US" sz="1600" dirty="0" smtClean="0"/>
              <a:t>监察法</a:t>
            </a:r>
            <a:r>
              <a:rPr lang="en-US" altLang="zh-CN" sz="1600" dirty="0" smtClean="0"/>
              <a:t>》</a:t>
            </a:r>
            <a:r>
              <a:rPr lang="zh-CN" altLang="en-US" sz="1600" dirty="0" smtClean="0"/>
              <a:t>规定：监察</a:t>
            </a:r>
            <a:r>
              <a:rPr lang="zh-CN" altLang="en-US" sz="1600" dirty="0"/>
              <a:t>机关及其工作人员有违反规定发生办案安全事故或者发生安全事故后隐瞒不报、报告失实、处置不当等</a:t>
            </a:r>
            <a:r>
              <a:rPr lang="en-US" altLang="zh-CN" sz="1600" dirty="0"/>
              <a:t>9</a:t>
            </a:r>
            <a:r>
              <a:rPr lang="zh-CN" altLang="en-US" sz="1600" dirty="0"/>
              <a:t>种行为之一的，对负有责任的领导人员和直接责任人员依法给予处理（第六十五条）。还规定：监察机关及其工作人员行使职权，侵犯公民、法人和其他组织的合法权益，造成损害的，依法给予国家</a:t>
            </a:r>
            <a:r>
              <a:rPr lang="zh-CN" altLang="en-US" sz="1600" dirty="0" smtClean="0"/>
              <a:t>赔偿。</a:t>
            </a:r>
            <a:endParaRPr lang="zh-CN" altLang="en-US" sz="1600" dirty="0"/>
          </a:p>
          <a:p>
            <a:pPr>
              <a:lnSpc>
                <a:spcPts val="3500"/>
              </a:lnSpc>
            </a:pPr>
            <a:r>
              <a:rPr lang="zh-CN" altLang="en-US" sz="1600" dirty="0" smtClean="0">
                <a:solidFill>
                  <a:srgbClr val="C00000"/>
                </a:solidFill>
              </a:rPr>
              <a:t>（</a:t>
            </a:r>
            <a:r>
              <a:rPr lang="en-US" altLang="zh-CN" sz="1600" dirty="0" smtClean="0">
                <a:solidFill>
                  <a:srgbClr val="C00000"/>
                </a:solidFill>
              </a:rPr>
              <a:t>《</a:t>
            </a:r>
            <a:r>
              <a:rPr lang="zh-CN" altLang="en-US" sz="1600" dirty="0" smtClean="0">
                <a:solidFill>
                  <a:srgbClr val="C00000"/>
                </a:solidFill>
              </a:rPr>
              <a:t>监察法</a:t>
            </a:r>
            <a:r>
              <a:rPr lang="en-US" altLang="zh-CN" sz="1600" dirty="0" smtClean="0">
                <a:solidFill>
                  <a:srgbClr val="C00000"/>
                </a:solidFill>
              </a:rPr>
              <a:t>》</a:t>
            </a:r>
            <a:r>
              <a:rPr lang="zh-CN" altLang="en-US" sz="1600" dirty="0" smtClean="0">
                <a:solidFill>
                  <a:srgbClr val="C00000"/>
                </a:solidFill>
              </a:rPr>
              <a:t>第六十七</a:t>
            </a:r>
            <a:r>
              <a:rPr lang="zh-CN" altLang="en-US" sz="1600" dirty="0">
                <a:solidFill>
                  <a:srgbClr val="C00000"/>
                </a:solidFill>
              </a:rPr>
              <a:t>条</a:t>
            </a:r>
            <a:r>
              <a:rPr lang="zh-CN" altLang="en-US" sz="1600" dirty="0" smtClean="0">
                <a:solidFill>
                  <a:srgbClr val="C00000"/>
                </a:solidFill>
              </a:rPr>
              <a:t>）</a:t>
            </a:r>
            <a:endParaRPr lang="zh-CN" altLang="en-US" sz="1600" dirty="0">
              <a:solidFill>
                <a:srgbClr val="C00000"/>
              </a:solidFill>
            </a:endParaRPr>
          </a:p>
        </p:txBody>
      </p:sp>
    </p:spTree>
    <p:extLst>
      <p:ext uri="{BB962C8B-B14F-4D97-AF65-F5344CB8AC3E}">
        <p14:creationId xmlns:p14="http://schemas.microsoft.com/office/powerpoint/2010/main" val="231345263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Scale>
                                      <p:cBhvr>
                                        <p:cTn id="7" dur="75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750" decel="50000" fill="hold">
                                          <p:stCondLst>
                                            <p:cond delay="0"/>
                                          </p:stCondLst>
                                        </p:cTn>
                                        <p:tgtEl>
                                          <p:spTgt spid="26"/>
                                        </p:tgtEl>
                                        <p:attrNameLst>
                                          <p:attrName>ppt_x</p:attrName>
                                          <p:attrName>ppt_y</p:attrName>
                                        </p:attrNameLst>
                                      </p:cBhvr>
                                    </p:animMotion>
                                    <p:animEffect transition="in" filter="fade">
                                      <p:cBhvr>
                                        <p:cTn id="9" dur="750"/>
                                        <p:tgtEl>
                                          <p:spTgt spid="26"/>
                                        </p:tgtEl>
                                      </p:cBhvr>
                                    </p:animEffect>
                                  </p:childTnLst>
                                </p:cTn>
                              </p:par>
                            </p:childTnLst>
                          </p:cTn>
                        </p:par>
                        <p:par>
                          <p:cTn id="10" fill="hold">
                            <p:stCondLst>
                              <p:cond delay="75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750"/>
                                        <p:tgtEl>
                                          <p:spTgt spid="2"/>
                                        </p:tgtEl>
                                      </p:cBhvr>
                                    </p:animEffect>
                                    <p:anim calcmode="lin" valueType="num">
                                      <p:cBhvr>
                                        <p:cTn id="14" dur="750" fill="hold"/>
                                        <p:tgtEl>
                                          <p:spTgt spid="2"/>
                                        </p:tgtEl>
                                        <p:attrNameLst>
                                          <p:attrName>ppt_x</p:attrName>
                                        </p:attrNameLst>
                                      </p:cBhvr>
                                      <p:tavLst>
                                        <p:tav tm="0">
                                          <p:val>
                                            <p:strVal val="#ppt_x"/>
                                          </p:val>
                                        </p:tav>
                                        <p:tav tm="100000">
                                          <p:val>
                                            <p:strVal val="#ppt_x"/>
                                          </p:val>
                                        </p:tav>
                                      </p:tavLst>
                                    </p:anim>
                                    <p:anim calcmode="lin" valueType="num">
                                      <p:cBhvr>
                                        <p:cTn id="15" dur="75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325"/>
                            </p:stCondLst>
                            <p:childTnLst>
                              <p:par>
                                <p:cTn id="17" presetID="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par>
                          <p:cTn id="21" fill="hold">
                            <p:stCondLst>
                              <p:cond delay="2825"/>
                            </p:stCondLst>
                            <p:childTnLst>
                              <p:par>
                                <p:cTn id="22" presetID="47" presetClass="entr" presetSubtype="0" fill="hold" grpId="0" nodeType="afterEffect">
                                  <p:stCondLst>
                                    <p:cond delay="0"/>
                                  </p:stCondLst>
                                  <p:iterate type="lt">
                                    <p:tmPct val="10000"/>
                                  </p:iterate>
                                  <p:childTnLst>
                                    <p:set>
                                      <p:cBhvr>
                                        <p:cTn id="23" dur="1" fill="hold">
                                          <p:stCondLst>
                                            <p:cond delay="0"/>
                                          </p:stCondLst>
                                        </p:cTn>
                                        <p:tgtEl>
                                          <p:spTgt spid="28"/>
                                        </p:tgtEl>
                                        <p:attrNameLst>
                                          <p:attrName>style.visibility</p:attrName>
                                        </p:attrNameLst>
                                      </p:cBhvr>
                                      <p:to>
                                        <p:strVal val="visible"/>
                                      </p:to>
                                    </p:set>
                                    <p:animEffect transition="in" filter="fade">
                                      <p:cBhvr>
                                        <p:cTn id="24" dur="750"/>
                                        <p:tgtEl>
                                          <p:spTgt spid="28"/>
                                        </p:tgtEl>
                                      </p:cBhvr>
                                    </p:animEffect>
                                    <p:anim calcmode="lin" valueType="num">
                                      <p:cBhvr>
                                        <p:cTn id="25" dur="750" fill="hold"/>
                                        <p:tgtEl>
                                          <p:spTgt spid="28"/>
                                        </p:tgtEl>
                                        <p:attrNameLst>
                                          <p:attrName>ppt_x</p:attrName>
                                        </p:attrNameLst>
                                      </p:cBhvr>
                                      <p:tavLst>
                                        <p:tav tm="0">
                                          <p:val>
                                            <p:strVal val="#ppt_x"/>
                                          </p:val>
                                        </p:tav>
                                        <p:tav tm="100000">
                                          <p:val>
                                            <p:strVal val="#ppt_x"/>
                                          </p:val>
                                        </p:tav>
                                      </p:tavLst>
                                    </p:anim>
                                    <p:anim calcmode="lin" valueType="num">
                                      <p:cBhvr>
                                        <p:cTn id="26" dur="75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2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645D6B07-1F06-433D-901E-C2721DF57F8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61" t="-726" r="3168" b="2851"/>
          <a:stretch/>
        </p:blipFill>
        <p:spPr>
          <a:xfrm>
            <a:off x="0" y="998196"/>
            <a:ext cx="9144000" cy="4145304"/>
          </a:xfrm>
          <a:prstGeom prst="rect">
            <a:avLst/>
          </a:prstGeom>
        </p:spPr>
      </p:pic>
      <p:sp>
        <p:nvSpPr>
          <p:cNvPr id="8" name="文本框 7">
            <a:extLst>
              <a:ext uri="{FF2B5EF4-FFF2-40B4-BE49-F238E27FC236}">
                <a16:creationId xmlns="" xmlns:a16="http://schemas.microsoft.com/office/drawing/2014/main" id="{691DC3B8-182E-49D6-A08F-BE940CC676CD}"/>
              </a:ext>
            </a:extLst>
          </p:cNvPr>
          <p:cNvSpPr txBox="1"/>
          <p:nvPr/>
        </p:nvSpPr>
        <p:spPr>
          <a:xfrm>
            <a:off x="1929810" y="1791231"/>
            <a:ext cx="4801315" cy="553998"/>
          </a:xfrm>
          <a:prstGeom prst="rect">
            <a:avLst/>
          </a:prstGeom>
          <a:noFill/>
        </p:spPr>
        <p:txBody>
          <a:bodyPr wrap="none" rtlCol="0">
            <a:spAutoFit/>
          </a:bodyPr>
          <a:lstStyle/>
          <a:p>
            <a:pPr algn="ctr"/>
            <a:r>
              <a:rPr lang="zh-CN" altLang="en-US" sz="3000" b="1" dirty="0" smtClean="0">
                <a:latin typeface="+mj-ea"/>
                <a:ea typeface="+mj-ea"/>
              </a:rPr>
              <a:t>碰触</a:t>
            </a:r>
            <a:r>
              <a:rPr lang="en-US" altLang="zh-CN" sz="3000" b="1" dirty="0" smtClean="0">
                <a:latin typeface="+mj-ea"/>
                <a:ea typeface="+mj-ea"/>
              </a:rPr>
              <a:t>《</a:t>
            </a:r>
            <a:r>
              <a:rPr lang="zh-CN" altLang="en-US" sz="3000" b="1" dirty="0">
                <a:latin typeface="+mj-ea"/>
                <a:ea typeface="+mj-ea"/>
              </a:rPr>
              <a:t>监察</a:t>
            </a:r>
            <a:r>
              <a:rPr lang="zh-CN" altLang="en-US" sz="3000" b="1" dirty="0" smtClean="0">
                <a:latin typeface="+mj-ea"/>
                <a:ea typeface="+mj-ea"/>
              </a:rPr>
              <a:t>法</a:t>
            </a:r>
            <a:r>
              <a:rPr lang="en-US" altLang="zh-CN" sz="3000" b="1" dirty="0">
                <a:latin typeface="+mj-ea"/>
                <a:ea typeface="+mj-ea"/>
              </a:rPr>
              <a:t>》</a:t>
            </a:r>
            <a:r>
              <a:rPr lang="zh-CN" altLang="en-US" sz="3000" b="1" dirty="0" smtClean="0">
                <a:solidFill>
                  <a:srgbClr val="C00000"/>
                </a:solidFill>
                <a:latin typeface="+mj-ea"/>
                <a:ea typeface="+mj-ea"/>
              </a:rPr>
              <a:t>红线</a:t>
            </a:r>
            <a:r>
              <a:rPr lang="zh-CN" altLang="en-US" sz="3000" b="1" dirty="0" smtClean="0">
                <a:latin typeface="+mj-ea"/>
                <a:ea typeface="+mj-ea"/>
              </a:rPr>
              <a:t>第一案</a:t>
            </a:r>
            <a:endParaRPr lang="zh-CN" altLang="en-US" sz="3000" b="1" dirty="0">
              <a:latin typeface="+mj-ea"/>
              <a:ea typeface="+mj-ea"/>
            </a:endParaRPr>
          </a:p>
        </p:txBody>
      </p:sp>
      <p:pic>
        <p:nvPicPr>
          <p:cNvPr id="5" name="图片 4">
            <a:extLst>
              <a:ext uri="{FF2B5EF4-FFF2-40B4-BE49-F238E27FC236}">
                <a16:creationId xmlns="" xmlns:a16="http://schemas.microsoft.com/office/drawing/2014/main" id="{8DDD9EA5-BE61-49A8-8A6B-81086DB48F3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619" t="1809" r="2500" b="10264"/>
          <a:stretch/>
        </p:blipFill>
        <p:spPr>
          <a:xfrm>
            <a:off x="0" y="0"/>
            <a:ext cx="3242406" cy="1167123"/>
          </a:xfrm>
          <a:prstGeom prst="rect">
            <a:avLst/>
          </a:prstGeom>
        </p:spPr>
      </p:pic>
    </p:spTree>
    <p:extLst>
      <p:ext uri="{BB962C8B-B14F-4D97-AF65-F5344CB8AC3E}">
        <p14:creationId xmlns:p14="http://schemas.microsoft.com/office/powerpoint/2010/main" val="381209742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750"/>
                                        <p:tgtEl>
                                          <p:spTgt spid="7"/>
                                        </p:tgtEl>
                                      </p:cBhvr>
                                    </p:animEffect>
                                  </p:childTnLst>
                                </p:cTn>
                              </p:par>
                            </p:childTnLst>
                          </p:cTn>
                        </p:par>
                        <p:par>
                          <p:cTn id="8" fill="hold">
                            <p:stCondLst>
                              <p:cond delay="750"/>
                            </p:stCondLst>
                            <p:childTnLst>
                              <p:par>
                                <p:cTn id="9" presetID="12" presetClass="entr" presetSubtype="4" fill="hold" grpId="0"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ppt_y</p:attrName>
                                        </p:attrNameLst>
                                      </p:cBhvr>
                                      <p:tavLst>
                                        <p:tav tm="0">
                                          <p:val>
                                            <p:strVal val="#ppt_y+#ppt_h*1.125000"/>
                                          </p:val>
                                        </p:tav>
                                        <p:tav tm="100000">
                                          <p:val>
                                            <p:strVal val="#ppt_y"/>
                                          </p:val>
                                        </p:tav>
                                      </p:tavLst>
                                    </p:anim>
                                    <p:animEffect transition="in" filter="wipe(up)">
                                      <p:cBhvr>
                                        <p:cTn id="12" dur="500"/>
                                        <p:tgtEl>
                                          <p:spTgt spid="8"/>
                                        </p:tgtEl>
                                      </p:cBhvr>
                                    </p:animEffect>
                                  </p:childTnLst>
                                </p:cTn>
                              </p:par>
                            </p:childTnLst>
                          </p:cTn>
                        </p:par>
                        <p:par>
                          <p:cTn id="13" fill="hold">
                            <p:stCondLst>
                              <p:cond delay="1800"/>
                            </p:stCondLst>
                            <p:childTnLst>
                              <p:par>
                                <p:cTn id="14" presetID="14" presetClass="entr" presetSubtype="1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 xmlns:a16="http://schemas.microsoft.com/office/drawing/2014/main" id="{7084A84C-5203-4A7A-A6E5-D93CEACC834F}"/>
              </a:ext>
            </a:extLst>
          </p:cNvPr>
          <p:cNvSpPr/>
          <p:nvPr/>
        </p:nvSpPr>
        <p:spPr>
          <a:xfrm>
            <a:off x="713694" y="159932"/>
            <a:ext cx="5109091" cy="461665"/>
          </a:xfrm>
          <a:prstGeom prst="rect">
            <a:avLst/>
          </a:prstGeom>
        </p:spPr>
        <p:txBody>
          <a:bodyPr wrap="none">
            <a:spAutoFit/>
          </a:bodyPr>
          <a:lstStyle/>
          <a:p>
            <a:r>
              <a:rPr lang="en-US" altLang="zh-CN" sz="2400" b="1" dirty="0">
                <a:latin typeface="+mj-ea"/>
              </a:rPr>
              <a:t>《</a:t>
            </a:r>
            <a:r>
              <a:rPr lang="zh-CN" altLang="en-US" sz="2400" b="1" dirty="0">
                <a:latin typeface="+mj-ea"/>
              </a:rPr>
              <a:t>监察法出台的重要历史意义</a:t>
            </a:r>
            <a:r>
              <a:rPr lang="en-US" altLang="zh-CN" sz="2400" b="1" dirty="0" smtClean="0">
                <a:latin typeface="+mj-ea"/>
              </a:rPr>
              <a:t>》</a:t>
            </a:r>
            <a:r>
              <a:rPr lang="zh-CN" altLang="en-US" sz="2400" b="1" dirty="0" smtClean="0">
                <a:latin typeface="+mj-ea"/>
              </a:rPr>
              <a:t>之一</a:t>
            </a:r>
            <a:endParaRPr lang="zh-CN" altLang="en-US" sz="2400" b="1" dirty="0">
              <a:latin typeface="+mj-ea"/>
              <a:ea typeface="+mj-ea"/>
            </a:endParaRPr>
          </a:p>
        </p:txBody>
      </p:sp>
      <p:sp>
        <p:nvSpPr>
          <p:cNvPr id="9" name="矩形 8">
            <a:extLst>
              <a:ext uri="{FF2B5EF4-FFF2-40B4-BE49-F238E27FC236}">
                <a16:creationId xmlns="" xmlns:a16="http://schemas.microsoft.com/office/drawing/2014/main" id="{522B66C1-4F5D-4EB8-9303-85D9FD58AAC4}"/>
              </a:ext>
            </a:extLst>
          </p:cNvPr>
          <p:cNvSpPr/>
          <p:nvPr/>
        </p:nvSpPr>
        <p:spPr>
          <a:xfrm>
            <a:off x="102348" y="1195707"/>
            <a:ext cx="8657339" cy="830997"/>
          </a:xfrm>
          <a:prstGeom prst="rect">
            <a:avLst/>
          </a:prstGeom>
        </p:spPr>
        <p:txBody>
          <a:bodyPr wrap="square">
            <a:spAutoFit/>
          </a:bodyPr>
          <a:lstStyle/>
          <a:p>
            <a:r>
              <a:rPr lang="zh-CN" altLang="zh-CN" sz="2400" b="1" dirty="0">
                <a:solidFill>
                  <a:schemeClr val="accent1"/>
                </a:solidFill>
                <a:latin typeface="+mn-ea"/>
              </a:rPr>
              <a:t>制定监察法</a:t>
            </a:r>
            <a:r>
              <a:rPr lang="zh-CN" altLang="en-US" sz="2400" b="1" dirty="0" smtClean="0">
                <a:solidFill>
                  <a:srgbClr val="C00000"/>
                </a:solidFill>
                <a:latin typeface="微软雅黑" panose="020B0503020204020204" pitchFamily="34" charset="-122"/>
                <a:ea typeface="微软雅黑" panose="020B0503020204020204" pitchFamily="34" charset="-122"/>
              </a:rPr>
              <a:t>是贯彻</a:t>
            </a:r>
            <a:r>
              <a:rPr lang="zh-CN" altLang="en-US" sz="2400" b="1" dirty="0">
                <a:solidFill>
                  <a:srgbClr val="C00000"/>
                </a:solidFill>
                <a:latin typeface="微软雅黑" panose="020B0503020204020204" pitchFamily="34" charset="-122"/>
                <a:ea typeface="微软雅黑" panose="020B0503020204020204" pitchFamily="34" charset="-122"/>
              </a:rPr>
              <a:t>落实党中央关于深化国家监察体制改革决策部署的重大举措</a:t>
            </a:r>
          </a:p>
        </p:txBody>
      </p:sp>
      <p:grpSp>
        <p:nvGrpSpPr>
          <p:cNvPr id="11" name="组合 10">
            <a:extLst>
              <a:ext uri="{FF2B5EF4-FFF2-40B4-BE49-F238E27FC236}">
                <a16:creationId xmlns="" xmlns:a16="http://schemas.microsoft.com/office/drawing/2014/main" id="{7A5271E6-7BF0-4C25-9F0E-5EC0FE44A10B}"/>
              </a:ext>
            </a:extLst>
          </p:cNvPr>
          <p:cNvGrpSpPr/>
          <p:nvPr/>
        </p:nvGrpSpPr>
        <p:grpSpPr>
          <a:xfrm flipV="1">
            <a:off x="269927" y="852432"/>
            <a:ext cx="224744" cy="298764"/>
            <a:chOff x="460375" y="1145304"/>
            <a:chExt cx="224744" cy="386843"/>
          </a:xfrm>
        </p:grpSpPr>
        <p:cxnSp>
          <p:nvCxnSpPr>
            <p:cNvPr id="12" name="直接连接符 11">
              <a:extLst>
                <a:ext uri="{FF2B5EF4-FFF2-40B4-BE49-F238E27FC236}">
                  <a16:creationId xmlns="" xmlns:a16="http://schemas.microsoft.com/office/drawing/2014/main" id="{31950DD4-F40B-46FE-8D8A-20D2D8799855}"/>
                </a:ext>
              </a:extLst>
            </p:cNvPr>
            <p:cNvCxnSpPr/>
            <p:nvPr/>
          </p:nvCxnSpPr>
          <p:spPr>
            <a:xfrm>
              <a:off x="460375" y="1145304"/>
              <a:ext cx="0" cy="38684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 xmlns:a16="http://schemas.microsoft.com/office/drawing/2014/main" id="{28D325F1-AD2E-401F-8A5E-E4F3D8204BAC}"/>
                </a:ext>
              </a:extLst>
            </p:cNvPr>
            <p:cNvCxnSpPr>
              <a:cxnSpLocks/>
            </p:cNvCxnSpPr>
            <p:nvPr/>
          </p:nvCxnSpPr>
          <p:spPr>
            <a:xfrm>
              <a:off x="574675" y="1145304"/>
              <a:ext cx="0" cy="297734"/>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 xmlns:a16="http://schemas.microsoft.com/office/drawing/2014/main" id="{55A659C5-91B1-4F83-81EE-2776B2D1C4C8}"/>
                </a:ext>
              </a:extLst>
            </p:cNvPr>
            <p:cNvCxnSpPr>
              <a:cxnSpLocks/>
            </p:cNvCxnSpPr>
            <p:nvPr/>
          </p:nvCxnSpPr>
          <p:spPr>
            <a:xfrm>
              <a:off x="685119" y="1145304"/>
              <a:ext cx="0" cy="183434"/>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6" name="矩形 18">
            <a:extLst>
              <a:ext uri="{FF2B5EF4-FFF2-40B4-BE49-F238E27FC236}">
                <a16:creationId xmlns="" xmlns:a16="http://schemas.microsoft.com/office/drawing/2014/main" id="{74C078D2-9B25-4F85-8A84-D328BD73A21D}"/>
              </a:ext>
            </a:extLst>
          </p:cNvPr>
          <p:cNvSpPr>
            <a:spLocks noChangeArrowheads="1"/>
          </p:cNvSpPr>
          <p:nvPr/>
        </p:nvSpPr>
        <p:spPr bwMode="auto">
          <a:xfrm>
            <a:off x="384227" y="2028576"/>
            <a:ext cx="807845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2000" b="1" dirty="0" smtClean="0">
                <a:latin typeface="微软雅黑" panose="020B0503020204020204" pitchFamily="34" charset="-122"/>
                <a:ea typeface="微软雅黑" panose="020B0503020204020204" pitchFamily="34" charset="-122"/>
              </a:rPr>
              <a:t>       制定</a:t>
            </a:r>
            <a:r>
              <a:rPr lang="zh-CN" altLang="en-US" sz="2000" b="1" dirty="0">
                <a:latin typeface="微软雅黑" panose="020B0503020204020204" pitchFamily="34" charset="-122"/>
                <a:ea typeface="微软雅黑" panose="020B0503020204020204" pitchFamily="34" charset="-122"/>
              </a:rPr>
              <a:t>监察</a:t>
            </a:r>
            <a:r>
              <a:rPr lang="zh-CN" altLang="en-US" sz="2000" b="1" dirty="0" smtClean="0">
                <a:latin typeface="微软雅黑" panose="020B0503020204020204" pitchFamily="34" charset="-122"/>
                <a:ea typeface="微软雅黑" panose="020B0503020204020204" pitchFamily="34" charset="-122"/>
              </a:rPr>
              <a:t>法，能有效贯彻</a:t>
            </a:r>
            <a:r>
              <a:rPr lang="zh-CN" altLang="en-US" sz="2000" b="1" dirty="0">
                <a:latin typeface="微软雅黑" panose="020B0503020204020204" pitchFamily="34" charset="-122"/>
                <a:ea typeface="微软雅黑" panose="020B0503020204020204" pitchFamily="34" charset="-122"/>
              </a:rPr>
              <a:t>落实党中央关于深化国家监察体制改革决策部署，使党的主张通过法定程序成为国家意志，对于创新和完善国家监察制度，实现立法与改革相衔接，以法治思维和法治方式开展反腐败</a:t>
            </a:r>
            <a:r>
              <a:rPr lang="zh-CN" altLang="en-US" sz="2000" b="1" dirty="0" smtClean="0">
                <a:latin typeface="微软雅黑" panose="020B0503020204020204" pitchFamily="34" charset="-122"/>
                <a:ea typeface="微软雅黑" panose="020B0503020204020204" pitchFamily="34" charset="-122"/>
              </a:rPr>
              <a:t>工作具有重要的实践意义。</a:t>
            </a:r>
            <a:endParaRPr lang="zh-CN" altLang="en-US" sz="2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5645107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iterate type="lt">
                                    <p:tmPct val="5882"/>
                                  </p:iterate>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ppt_y</p:attrName>
                                        </p:attrNameLst>
                                      </p:cBhvr>
                                      <p:tavLst>
                                        <p:tav tm="0">
                                          <p:val>
                                            <p:strVal val="#ppt_y+#ppt_h*1.125000"/>
                                          </p:val>
                                        </p:tav>
                                        <p:tav tm="100000">
                                          <p:val>
                                            <p:strVal val="#ppt_y"/>
                                          </p:val>
                                        </p:tav>
                                      </p:tavLst>
                                    </p:anim>
                                    <p:animEffect transition="in" filter="wipe(up)">
                                      <p:cBhvr>
                                        <p:cTn id="13" dur="500"/>
                                        <p:tgtEl>
                                          <p:spTgt spid="9"/>
                                        </p:tgtEl>
                                      </p:cBhvr>
                                    </p:animEffect>
                                  </p:childTnLst>
                                </p:cTn>
                              </p:par>
                            </p:childTnLst>
                          </p:cTn>
                        </p:par>
                        <p:par>
                          <p:cTn id="14" fill="hold">
                            <p:stCondLst>
                              <p:cond delay="1971"/>
                            </p:stCondLst>
                            <p:childTnLst>
                              <p:par>
                                <p:cTn id="15" presetID="42" presetClass="entr" presetSubtype="0" fill="hold" grpId="0" nodeType="afterEffect">
                                  <p:stCondLst>
                                    <p:cond delay="0"/>
                                  </p:stCondLst>
                                  <p:iterate type="lt">
                                    <p:tmPct val="816"/>
                                  </p:iterate>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anim calcmode="lin" valueType="num">
                                      <p:cBhvr>
                                        <p:cTn id="18" dur="500" fill="hold"/>
                                        <p:tgtEl>
                                          <p:spTgt spid="16"/>
                                        </p:tgtEl>
                                        <p:attrNameLst>
                                          <p:attrName>ppt_x</p:attrName>
                                        </p:attrNameLst>
                                      </p:cBhvr>
                                      <p:tavLst>
                                        <p:tav tm="0">
                                          <p:val>
                                            <p:strVal val="#ppt_x"/>
                                          </p:val>
                                        </p:tav>
                                        <p:tav tm="100000">
                                          <p:val>
                                            <p:strVal val="#ppt_x"/>
                                          </p:val>
                                        </p:tav>
                                      </p:tavLst>
                                    </p:anim>
                                    <p:anim calcmode="lin" valueType="num">
                                      <p:cBhvr>
                                        <p:cTn id="1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 xmlns:a16="http://schemas.microsoft.com/office/drawing/2014/main" id="{7084A84C-5203-4A7A-A6E5-D93CEACC834F}"/>
              </a:ext>
            </a:extLst>
          </p:cNvPr>
          <p:cNvSpPr/>
          <p:nvPr/>
        </p:nvSpPr>
        <p:spPr>
          <a:xfrm>
            <a:off x="713694" y="159932"/>
            <a:ext cx="3969356" cy="461665"/>
          </a:xfrm>
          <a:prstGeom prst="rect">
            <a:avLst/>
          </a:prstGeom>
        </p:spPr>
        <p:txBody>
          <a:bodyPr wrap="none">
            <a:spAutoFit/>
          </a:bodyPr>
          <a:lstStyle/>
          <a:p>
            <a:r>
              <a:rPr lang="zh-CN" altLang="en-US" sz="2400" b="1" dirty="0" smtClean="0">
                <a:latin typeface="+mj-ea"/>
                <a:ea typeface="+mj-ea"/>
              </a:rPr>
              <a:t>碰触</a:t>
            </a:r>
            <a:r>
              <a:rPr lang="en-US" altLang="zh-CN" sz="2400" b="1" dirty="0" smtClean="0">
                <a:latin typeface="+mj-ea"/>
                <a:ea typeface="+mj-ea"/>
              </a:rPr>
              <a:t>《</a:t>
            </a:r>
            <a:r>
              <a:rPr lang="zh-CN" altLang="en-US" sz="2400" b="1" dirty="0" smtClean="0">
                <a:latin typeface="+mj-ea"/>
                <a:ea typeface="+mj-ea"/>
              </a:rPr>
              <a:t>监察法</a:t>
            </a:r>
            <a:r>
              <a:rPr lang="en-US" altLang="zh-CN" sz="2400" b="1" dirty="0" smtClean="0">
                <a:latin typeface="+mj-ea"/>
                <a:ea typeface="+mj-ea"/>
              </a:rPr>
              <a:t>》</a:t>
            </a:r>
            <a:r>
              <a:rPr lang="zh-CN" altLang="en-US" sz="2400" b="1" dirty="0" smtClean="0">
                <a:latin typeface="+mj-ea"/>
                <a:ea typeface="+mj-ea"/>
              </a:rPr>
              <a:t>红线 </a:t>
            </a:r>
            <a:r>
              <a:rPr lang="zh-CN" altLang="en-US" sz="2400" b="1" dirty="0" smtClean="0">
                <a:solidFill>
                  <a:srgbClr val="C00000"/>
                </a:solidFill>
                <a:latin typeface="+mj-ea"/>
                <a:ea typeface="+mj-ea"/>
              </a:rPr>
              <a:t>第一案</a:t>
            </a:r>
            <a:endParaRPr lang="zh-CN" altLang="en-US" sz="2400" b="1" dirty="0">
              <a:solidFill>
                <a:srgbClr val="C00000"/>
              </a:solidFill>
              <a:latin typeface="+mj-ea"/>
              <a:ea typeface="+mj-ea"/>
            </a:endParaRPr>
          </a:p>
        </p:txBody>
      </p:sp>
      <p:sp>
        <p:nvSpPr>
          <p:cNvPr id="8" name="矩形 7">
            <a:extLst>
              <a:ext uri="{FF2B5EF4-FFF2-40B4-BE49-F238E27FC236}">
                <a16:creationId xmlns="" xmlns:a16="http://schemas.microsoft.com/office/drawing/2014/main" id="{954EA8AB-C53B-4CB5-8EC8-6F3728F032AF}"/>
              </a:ext>
            </a:extLst>
          </p:cNvPr>
          <p:cNvSpPr/>
          <p:nvPr/>
        </p:nvSpPr>
        <p:spPr>
          <a:xfrm>
            <a:off x="331305" y="993913"/>
            <a:ext cx="8282608" cy="3657600"/>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530088" y="1085805"/>
            <a:ext cx="7991060" cy="3890809"/>
          </a:xfrm>
          <a:prstGeom prst="rect">
            <a:avLst/>
          </a:prstGeom>
        </p:spPr>
        <p:txBody>
          <a:bodyPr wrap="square">
            <a:spAutoFit/>
          </a:bodyPr>
          <a:lstStyle/>
          <a:p>
            <a:pPr>
              <a:lnSpc>
                <a:spcPts val="2300"/>
              </a:lnSpc>
            </a:pPr>
            <a:r>
              <a:rPr lang="en-US" altLang="zh-CN" b="1" dirty="0"/>
              <a:t> </a:t>
            </a:r>
            <a:r>
              <a:rPr lang="en-US" altLang="zh-CN" b="1" dirty="0" smtClean="0"/>
              <a:t>                                     </a:t>
            </a:r>
            <a:r>
              <a:rPr lang="zh-CN" altLang="en-US" b="1" dirty="0" smtClean="0">
                <a:solidFill>
                  <a:srgbClr val="C00000"/>
                </a:solidFill>
              </a:rPr>
              <a:t>杨</a:t>
            </a:r>
            <a:r>
              <a:rPr lang="zh-CN" altLang="en-US" b="1" dirty="0">
                <a:solidFill>
                  <a:srgbClr val="C00000"/>
                </a:solidFill>
              </a:rPr>
              <a:t>某</a:t>
            </a:r>
            <a:r>
              <a:rPr lang="zh-CN" altLang="en-US" b="1" dirty="0" smtClean="0">
                <a:solidFill>
                  <a:srgbClr val="C00000"/>
                </a:solidFill>
              </a:rPr>
              <a:t>受贿</a:t>
            </a:r>
            <a:r>
              <a:rPr lang="zh-CN" altLang="en-US" b="1" dirty="0">
                <a:solidFill>
                  <a:srgbClr val="C00000"/>
                </a:solidFill>
              </a:rPr>
              <a:t>近</a:t>
            </a:r>
            <a:r>
              <a:rPr lang="en-US" altLang="zh-CN" b="1" dirty="0">
                <a:solidFill>
                  <a:srgbClr val="C00000"/>
                </a:solidFill>
              </a:rPr>
              <a:t>60</a:t>
            </a:r>
            <a:r>
              <a:rPr lang="zh-CN" altLang="en-US" b="1" dirty="0" smtClean="0">
                <a:solidFill>
                  <a:srgbClr val="C00000"/>
                </a:solidFill>
              </a:rPr>
              <a:t>万，被</a:t>
            </a:r>
            <a:r>
              <a:rPr lang="zh-CN" altLang="en-US" b="1" dirty="0">
                <a:solidFill>
                  <a:srgbClr val="C00000"/>
                </a:solidFill>
              </a:rPr>
              <a:t>依法留置</a:t>
            </a:r>
            <a:endParaRPr lang="en-US" altLang="zh-CN" b="1" dirty="0">
              <a:solidFill>
                <a:srgbClr val="C00000"/>
              </a:solidFill>
            </a:endParaRPr>
          </a:p>
          <a:p>
            <a:pPr>
              <a:lnSpc>
                <a:spcPts val="2300"/>
              </a:lnSpc>
            </a:pPr>
            <a:r>
              <a:rPr lang="en-US" altLang="zh-CN" dirty="0" smtClean="0"/>
              <a:t>       2015</a:t>
            </a:r>
            <a:r>
              <a:rPr lang="zh-CN" altLang="en-US" dirty="0"/>
              <a:t>年至</a:t>
            </a:r>
            <a:r>
              <a:rPr lang="en-US" altLang="zh-CN" dirty="0"/>
              <a:t>2017</a:t>
            </a:r>
            <a:r>
              <a:rPr lang="zh-CN" altLang="en-US" dirty="0"/>
              <a:t>年间，被告人杨某在担任广州市白云区太和镇城管辅助执法队队员期间，利用负责巡查、管控辖区内违章建筑的职务便利，为他人加高楼层、加宽面积、违章建设提供帮助或不予查处，先后多次收受谢某才、冯某标等多人贿送的款项</a:t>
            </a:r>
            <a:r>
              <a:rPr lang="zh-CN" altLang="en-US" dirty="0" smtClean="0"/>
              <a:t>。</a:t>
            </a:r>
            <a:endParaRPr lang="en-US" altLang="zh-CN" dirty="0" smtClean="0"/>
          </a:p>
          <a:p>
            <a:pPr>
              <a:lnSpc>
                <a:spcPts val="2300"/>
              </a:lnSpc>
            </a:pPr>
            <a:r>
              <a:rPr lang="en-US" altLang="zh-CN" dirty="0" smtClean="0"/>
              <a:t>       2018</a:t>
            </a:r>
            <a:r>
              <a:rPr lang="zh-CN" altLang="en-US" dirty="0"/>
              <a:t>年</a:t>
            </a:r>
            <a:r>
              <a:rPr lang="en-US" altLang="zh-CN" dirty="0"/>
              <a:t>2</a:t>
            </a:r>
            <a:r>
              <a:rPr lang="zh-CN" altLang="en-US" dirty="0"/>
              <a:t>月</a:t>
            </a:r>
            <a:r>
              <a:rPr lang="en-US" altLang="zh-CN" dirty="0"/>
              <a:t>3</a:t>
            </a:r>
            <a:r>
              <a:rPr lang="zh-CN" altLang="en-US" dirty="0"/>
              <a:t>日，被告人杨某向广州市白云区监察委员会主动交代上述事实，并退缴违法所得</a:t>
            </a:r>
            <a:r>
              <a:rPr lang="en-US" altLang="zh-CN" dirty="0"/>
              <a:t>57.4</a:t>
            </a:r>
            <a:r>
              <a:rPr lang="zh-CN" altLang="en-US" dirty="0"/>
              <a:t>万元。</a:t>
            </a:r>
          </a:p>
          <a:p>
            <a:pPr>
              <a:lnSpc>
                <a:spcPts val="2300"/>
              </a:lnSpc>
            </a:pPr>
            <a:r>
              <a:rPr lang="en-US" altLang="zh-CN" dirty="0" smtClean="0"/>
              <a:t>       2</a:t>
            </a:r>
            <a:r>
              <a:rPr lang="zh-CN" altLang="en-US" dirty="0"/>
              <a:t>月</a:t>
            </a:r>
            <a:r>
              <a:rPr lang="en-US" altLang="zh-CN" dirty="0"/>
              <a:t>4</a:t>
            </a:r>
            <a:r>
              <a:rPr lang="zh-CN" altLang="en-US" dirty="0"/>
              <a:t>日，</a:t>
            </a:r>
            <a:r>
              <a:rPr lang="zh-CN" altLang="en-US" dirty="0">
                <a:solidFill>
                  <a:srgbClr val="C00000"/>
                </a:solidFill>
              </a:rPr>
              <a:t>白云区监察委员会对杨某蓝依法留置</a:t>
            </a:r>
            <a:r>
              <a:rPr lang="zh-CN" altLang="en-US" dirty="0"/>
              <a:t>。</a:t>
            </a:r>
            <a:r>
              <a:rPr lang="en-US" altLang="zh-CN" dirty="0"/>
              <a:t>2</a:t>
            </a:r>
            <a:r>
              <a:rPr lang="zh-CN" altLang="en-US" dirty="0"/>
              <a:t>月</a:t>
            </a:r>
            <a:r>
              <a:rPr lang="en-US" altLang="zh-CN" dirty="0"/>
              <a:t>12</a:t>
            </a:r>
            <a:r>
              <a:rPr lang="zh-CN" altLang="en-US" dirty="0"/>
              <a:t>日，白云区检察院决定对被告人杨某蓝执行逮捕。</a:t>
            </a:r>
            <a:r>
              <a:rPr lang="en-US" altLang="zh-CN" dirty="0"/>
              <a:t>3</a:t>
            </a:r>
            <a:r>
              <a:rPr lang="zh-CN" altLang="en-US" dirty="0"/>
              <a:t>月</a:t>
            </a:r>
            <a:r>
              <a:rPr lang="en-US" altLang="zh-CN" dirty="0"/>
              <a:t>6</a:t>
            </a:r>
            <a:r>
              <a:rPr lang="zh-CN" altLang="en-US" dirty="0"/>
              <a:t>日，白云区检察院以被告人杨某蓝涉嫌受贿罪向白云区法院提起公诉。</a:t>
            </a:r>
          </a:p>
          <a:p>
            <a:pPr>
              <a:lnSpc>
                <a:spcPts val="2300"/>
              </a:lnSpc>
            </a:pPr>
            <a:r>
              <a:rPr lang="zh-CN" altLang="en-US" dirty="0" smtClean="0"/>
              <a:t>       被告人杨某蓝对公诉机关指控的事实和罪名不持异议，当庭表示悔过，请求法庭从宽处理。</a:t>
            </a:r>
          </a:p>
          <a:p>
            <a:endParaRPr lang="zh-CN" altLang="en-US" dirty="0"/>
          </a:p>
        </p:txBody>
      </p:sp>
      <p:grpSp>
        <p:nvGrpSpPr>
          <p:cNvPr id="7" name="组合 6"/>
          <p:cNvGrpSpPr/>
          <p:nvPr/>
        </p:nvGrpSpPr>
        <p:grpSpPr>
          <a:xfrm>
            <a:off x="641028" y="724973"/>
            <a:ext cx="1722781" cy="445989"/>
            <a:chOff x="641028" y="724973"/>
            <a:chExt cx="1722781" cy="445989"/>
          </a:xfrm>
        </p:grpSpPr>
        <p:grpSp>
          <p:nvGrpSpPr>
            <p:cNvPr id="6" name="组合 5"/>
            <p:cNvGrpSpPr/>
            <p:nvPr/>
          </p:nvGrpSpPr>
          <p:grpSpPr>
            <a:xfrm>
              <a:off x="641028" y="724973"/>
              <a:ext cx="1722781" cy="445989"/>
              <a:chOff x="433156" y="2121402"/>
              <a:chExt cx="1722781" cy="445989"/>
            </a:xfrm>
          </p:grpSpPr>
          <p:sp>
            <p:nvSpPr>
              <p:cNvPr id="12" name="圆角矩形 26">
                <a:extLst>
                  <a:ext uri="{FF2B5EF4-FFF2-40B4-BE49-F238E27FC236}">
                    <a16:creationId xmlns="" xmlns:a16="http://schemas.microsoft.com/office/drawing/2014/main" id="{686D82A9-F61D-4F9F-9CD3-970C45C04411}"/>
                  </a:ext>
                </a:extLst>
              </p:cNvPr>
              <p:cNvSpPr>
                <a:spLocks noChangeArrowheads="1"/>
              </p:cNvSpPr>
              <p:nvPr/>
            </p:nvSpPr>
            <p:spPr bwMode="auto">
              <a:xfrm>
                <a:off x="433156" y="2121402"/>
                <a:ext cx="1362983" cy="445989"/>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200">
                  <a:solidFill>
                    <a:schemeClr val="bg1"/>
                  </a:solidFill>
                </a:endParaRPr>
              </a:p>
            </p:txBody>
          </p:sp>
          <p:sp>
            <p:nvSpPr>
              <p:cNvPr id="13" name="矩形 16">
                <a:extLst>
                  <a:ext uri="{FF2B5EF4-FFF2-40B4-BE49-F238E27FC236}">
                    <a16:creationId xmlns="" xmlns:a16="http://schemas.microsoft.com/office/drawing/2014/main" id="{DD3BB87C-8791-4C7E-88B0-69958E5EAB5E}"/>
                  </a:ext>
                </a:extLst>
              </p:cNvPr>
              <p:cNvSpPr>
                <a:spLocks noChangeArrowheads="1"/>
              </p:cNvSpPr>
              <p:nvPr/>
            </p:nvSpPr>
            <p:spPr bwMode="auto">
              <a:xfrm>
                <a:off x="996213" y="2178414"/>
                <a:ext cx="1159724" cy="33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1" dirty="0" smtClean="0">
                    <a:solidFill>
                      <a:schemeClr val="bg1"/>
                    </a:solidFill>
                    <a:latin typeface="微软雅黑" panose="020B0503020204020204" pitchFamily="34" charset="-122"/>
                    <a:ea typeface="微软雅黑" panose="020B0503020204020204" pitchFamily="34" charset="-122"/>
                  </a:rPr>
                  <a:t>案例</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4" name="椭圆 18">
                <a:extLst>
                  <a:ext uri="{FF2B5EF4-FFF2-40B4-BE49-F238E27FC236}">
                    <a16:creationId xmlns="" xmlns:a16="http://schemas.microsoft.com/office/drawing/2014/main" id="{7FCCFEDA-0B63-449A-96DA-ED32BD1F6F7F}"/>
                  </a:ext>
                </a:extLst>
              </p:cNvPr>
              <p:cNvSpPr>
                <a:spLocks noChangeArrowheads="1"/>
              </p:cNvSpPr>
              <p:nvPr/>
            </p:nvSpPr>
            <p:spPr bwMode="auto">
              <a:xfrm>
                <a:off x="601063" y="2185218"/>
                <a:ext cx="356804" cy="356284"/>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200"/>
              </a:p>
            </p:txBody>
          </p:sp>
        </p:grpSp>
        <p:sp>
          <p:nvSpPr>
            <p:cNvPr id="15" name="Freeform 5">
              <a:extLst>
                <a:ext uri="{FF2B5EF4-FFF2-40B4-BE49-F238E27FC236}">
                  <a16:creationId xmlns="" xmlns:a16="http://schemas.microsoft.com/office/drawing/2014/main" id="{571CF537-A5FB-475A-B15F-F2EB91844ABC}"/>
                </a:ext>
              </a:extLst>
            </p:cNvPr>
            <p:cNvSpPr>
              <a:spLocks noEditPoints="1" noChangeArrowheads="1"/>
            </p:cNvSpPr>
            <p:nvPr/>
          </p:nvSpPr>
          <p:spPr bwMode="auto">
            <a:xfrm>
              <a:off x="844287" y="858915"/>
              <a:ext cx="262420" cy="216661"/>
            </a:xfrm>
            <a:custGeom>
              <a:avLst/>
              <a:gdLst>
                <a:gd name="T0" fmla="*/ 100527 w 1753"/>
                <a:gd name="T1" fmla="*/ 110766 h 1464"/>
                <a:gd name="T2" fmla="*/ 338118 w 1753"/>
                <a:gd name="T3" fmla="*/ 110766 h 1464"/>
                <a:gd name="T4" fmla="*/ 338118 w 1753"/>
                <a:gd name="T5" fmla="*/ 275486 h 1464"/>
                <a:gd name="T6" fmla="*/ 100527 w 1753"/>
                <a:gd name="T7" fmla="*/ 275486 h 1464"/>
                <a:gd name="T8" fmla="*/ 100527 w 1753"/>
                <a:gd name="T9" fmla="*/ 110766 h 1464"/>
                <a:gd name="T10" fmla="*/ 152958 w 1753"/>
                <a:gd name="T11" fmla="*/ 181886 h 1464"/>
                <a:gd name="T12" fmla="*/ 175458 w 1753"/>
                <a:gd name="T13" fmla="*/ 159610 h 1464"/>
                <a:gd name="T14" fmla="*/ 152958 w 1753"/>
                <a:gd name="T15" fmla="*/ 137334 h 1464"/>
                <a:gd name="T16" fmla="*/ 130458 w 1753"/>
                <a:gd name="T17" fmla="*/ 159610 h 1464"/>
                <a:gd name="T18" fmla="*/ 152958 w 1753"/>
                <a:gd name="T19" fmla="*/ 181886 h 1464"/>
                <a:gd name="T20" fmla="*/ 291260 w 1753"/>
                <a:gd name="T21" fmla="*/ 174529 h 1464"/>
                <a:gd name="T22" fmla="*/ 272269 w 1753"/>
                <a:gd name="T23" fmla="*/ 180864 h 1464"/>
                <a:gd name="T24" fmla="*/ 255756 w 1753"/>
                <a:gd name="T25" fmla="*/ 150005 h 1464"/>
                <a:gd name="T26" fmla="*/ 202499 w 1753"/>
                <a:gd name="T27" fmla="*/ 226029 h 1464"/>
                <a:gd name="T28" fmla="*/ 174013 w 1753"/>
                <a:gd name="T29" fmla="*/ 207840 h 1464"/>
                <a:gd name="T30" fmla="*/ 129220 w 1753"/>
                <a:gd name="T31" fmla="*/ 256071 h 1464"/>
                <a:gd name="T32" fmla="*/ 316650 w 1753"/>
                <a:gd name="T33" fmla="*/ 256071 h 1464"/>
                <a:gd name="T34" fmla="*/ 291260 w 1753"/>
                <a:gd name="T35" fmla="*/ 174529 h 1464"/>
                <a:gd name="T36" fmla="*/ 30757 w 1753"/>
                <a:gd name="T37" fmla="*/ 114854 h 1464"/>
                <a:gd name="T38" fmla="*/ 76789 w 1753"/>
                <a:gd name="T39" fmla="*/ 97278 h 1464"/>
                <a:gd name="T40" fmla="*/ 76789 w 1753"/>
                <a:gd name="T41" fmla="*/ 233386 h 1464"/>
                <a:gd name="T42" fmla="*/ 30757 w 1753"/>
                <a:gd name="T43" fmla="*/ 114854 h 1464"/>
                <a:gd name="T44" fmla="*/ 274540 w 1753"/>
                <a:gd name="T45" fmla="*/ 87264 h 1464"/>
                <a:gd name="T46" fmla="*/ 103210 w 1753"/>
                <a:gd name="T47" fmla="*/ 87264 h 1464"/>
                <a:gd name="T48" fmla="*/ 252453 w 1753"/>
                <a:gd name="T49" fmla="*/ 30451 h 1464"/>
                <a:gd name="T50" fmla="*/ 274540 w 1753"/>
                <a:gd name="T51" fmla="*/ 87264 h 1464"/>
                <a:gd name="T52" fmla="*/ 299930 w 1753"/>
                <a:gd name="T53" fmla="*/ 87264 h 1464"/>
                <a:gd name="T54" fmla="*/ 266077 w 1753"/>
                <a:gd name="T55" fmla="*/ 0 h 1464"/>
                <a:gd name="T56" fmla="*/ 0 w 1753"/>
                <a:gd name="T57" fmla="*/ 101366 h 1464"/>
                <a:gd name="T58" fmla="*/ 76789 w 1753"/>
                <a:gd name="T59" fmla="*/ 298988 h 1464"/>
                <a:gd name="T60" fmla="*/ 76789 w 1753"/>
                <a:gd name="T61" fmla="*/ 299192 h 1464"/>
                <a:gd name="T62" fmla="*/ 361856 w 1753"/>
                <a:gd name="T63" fmla="*/ 299192 h 1464"/>
                <a:gd name="T64" fmla="*/ 361856 w 1753"/>
                <a:gd name="T65" fmla="*/ 87264 h 1464"/>
                <a:gd name="T66" fmla="*/ 299930 w 1753"/>
                <a:gd name="T67" fmla="*/ 87264 h 14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53" h="1464">
                  <a:moveTo>
                    <a:pt x="487" y="542"/>
                  </a:moveTo>
                  <a:lnTo>
                    <a:pt x="1638" y="542"/>
                  </a:lnTo>
                  <a:lnTo>
                    <a:pt x="1638" y="1348"/>
                  </a:lnTo>
                  <a:lnTo>
                    <a:pt x="487" y="1348"/>
                  </a:lnTo>
                  <a:lnTo>
                    <a:pt x="487" y="542"/>
                  </a:lnTo>
                  <a:close/>
                  <a:moveTo>
                    <a:pt x="741" y="890"/>
                  </a:moveTo>
                  <a:cubicBezTo>
                    <a:pt x="801" y="890"/>
                    <a:pt x="850" y="841"/>
                    <a:pt x="850" y="781"/>
                  </a:cubicBezTo>
                  <a:cubicBezTo>
                    <a:pt x="850" y="721"/>
                    <a:pt x="801" y="672"/>
                    <a:pt x="741" y="672"/>
                  </a:cubicBezTo>
                  <a:cubicBezTo>
                    <a:pt x="680" y="672"/>
                    <a:pt x="632" y="721"/>
                    <a:pt x="632" y="781"/>
                  </a:cubicBezTo>
                  <a:cubicBezTo>
                    <a:pt x="632" y="841"/>
                    <a:pt x="680" y="890"/>
                    <a:pt x="741" y="890"/>
                  </a:cubicBezTo>
                  <a:close/>
                  <a:moveTo>
                    <a:pt x="1411" y="854"/>
                  </a:moveTo>
                  <a:lnTo>
                    <a:pt x="1319" y="885"/>
                  </a:lnTo>
                  <a:lnTo>
                    <a:pt x="1239" y="734"/>
                  </a:lnTo>
                  <a:lnTo>
                    <a:pt x="981" y="1106"/>
                  </a:lnTo>
                  <a:lnTo>
                    <a:pt x="843" y="1017"/>
                  </a:lnTo>
                  <a:lnTo>
                    <a:pt x="626" y="1253"/>
                  </a:lnTo>
                  <a:lnTo>
                    <a:pt x="1534" y="1253"/>
                  </a:lnTo>
                  <a:lnTo>
                    <a:pt x="1411" y="854"/>
                  </a:lnTo>
                  <a:close/>
                  <a:moveTo>
                    <a:pt x="149" y="562"/>
                  </a:moveTo>
                  <a:lnTo>
                    <a:pt x="372" y="476"/>
                  </a:lnTo>
                  <a:lnTo>
                    <a:pt x="372" y="1142"/>
                  </a:lnTo>
                  <a:lnTo>
                    <a:pt x="149" y="562"/>
                  </a:lnTo>
                  <a:close/>
                  <a:moveTo>
                    <a:pt x="1330" y="427"/>
                  </a:moveTo>
                  <a:lnTo>
                    <a:pt x="500" y="427"/>
                  </a:lnTo>
                  <a:lnTo>
                    <a:pt x="1223" y="149"/>
                  </a:lnTo>
                  <a:lnTo>
                    <a:pt x="1330" y="427"/>
                  </a:lnTo>
                  <a:close/>
                  <a:moveTo>
                    <a:pt x="1453" y="427"/>
                  </a:moveTo>
                  <a:lnTo>
                    <a:pt x="1289" y="0"/>
                  </a:lnTo>
                  <a:lnTo>
                    <a:pt x="0" y="496"/>
                  </a:lnTo>
                  <a:lnTo>
                    <a:pt x="372" y="1463"/>
                  </a:lnTo>
                  <a:lnTo>
                    <a:pt x="372" y="1464"/>
                  </a:lnTo>
                  <a:lnTo>
                    <a:pt x="1753" y="1464"/>
                  </a:lnTo>
                  <a:lnTo>
                    <a:pt x="1753" y="427"/>
                  </a:lnTo>
                  <a:lnTo>
                    <a:pt x="1453" y="427"/>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200" dirty="0"/>
            </a:p>
          </p:txBody>
        </p:sp>
      </p:grpSp>
    </p:spTree>
    <p:extLst>
      <p:ext uri="{BB962C8B-B14F-4D97-AF65-F5344CB8AC3E}">
        <p14:creationId xmlns:p14="http://schemas.microsoft.com/office/powerpoint/2010/main" val="362604466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100000">
                                          <p:val>
                                            <p:strVal val="#ppt_x"/>
                                          </p:val>
                                        </p:tav>
                                      </p:tavLst>
                                    </p:anim>
                                    <p:anim calcmode="lin" valueType="num">
                                      <p:cBhvr>
                                        <p:cTn id="8" dur="500" fill="hold"/>
                                        <p:tgtEl>
                                          <p:spTgt spid="8"/>
                                        </p:tgtEl>
                                        <p:attrNameLst>
                                          <p:attrName>ppt_y</p:attrName>
                                        </p:attrNameLst>
                                      </p:cBhvr>
                                      <p:tavLst>
                                        <p:tav tm="0">
                                          <p:val>
                                            <p:strVal val="#ppt_y-#ppt_h/2"/>
                                          </p:val>
                                        </p:tav>
                                        <p:tav tm="100000">
                                          <p:val>
                                            <p:strVal val="#ppt_y"/>
                                          </p:val>
                                        </p:tav>
                                      </p:tavLst>
                                    </p:anim>
                                    <p:anim calcmode="lin" valueType="num">
                                      <p:cBhvr>
                                        <p:cTn id="9" dur="500" fill="hold"/>
                                        <p:tgtEl>
                                          <p:spTgt spid="8"/>
                                        </p:tgtEl>
                                        <p:attrNameLst>
                                          <p:attrName>ppt_w</p:attrName>
                                        </p:attrNameLst>
                                      </p:cBhvr>
                                      <p:tavLst>
                                        <p:tav tm="0">
                                          <p:val>
                                            <p:strVal val="#ppt_w"/>
                                          </p:val>
                                        </p:tav>
                                        <p:tav tm="100000">
                                          <p:val>
                                            <p:strVal val="#ppt_w"/>
                                          </p:val>
                                        </p:tav>
                                      </p:tavLst>
                                    </p:anim>
                                    <p:anim calcmode="lin" valueType="num">
                                      <p:cBhvr>
                                        <p:cTn id="10"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 xmlns:a16="http://schemas.microsoft.com/office/drawing/2014/main" id="{7084A84C-5203-4A7A-A6E5-D93CEACC834F}"/>
              </a:ext>
            </a:extLst>
          </p:cNvPr>
          <p:cNvSpPr/>
          <p:nvPr/>
        </p:nvSpPr>
        <p:spPr>
          <a:xfrm>
            <a:off x="713694" y="159932"/>
            <a:ext cx="3969356" cy="461665"/>
          </a:xfrm>
          <a:prstGeom prst="rect">
            <a:avLst/>
          </a:prstGeom>
        </p:spPr>
        <p:txBody>
          <a:bodyPr wrap="none">
            <a:spAutoFit/>
          </a:bodyPr>
          <a:lstStyle/>
          <a:p>
            <a:r>
              <a:rPr lang="zh-CN" altLang="en-US" sz="2400" b="1" dirty="0" smtClean="0">
                <a:latin typeface="+mj-ea"/>
                <a:ea typeface="+mj-ea"/>
              </a:rPr>
              <a:t>碰触</a:t>
            </a:r>
            <a:r>
              <a:rPr lang="en-US" altLang="zh-CN" sz="2400" b="1" dirty="0" smtClean="0">
                <a:latin typeface="+mj-ea"/>
                <a:ea typeface="+mj-ea"/>
              </a:rPr>
              <a:t>《</a:t>
            </a:r>
            <a:r>
              <a:rPr lang="zh-CN" altLang="en-US" sz="2400" b="1" dirty="0" smtClean="0">
                <a:latin typeface="+mj-ea"/>
                <a:ea typeface="+mj-ea"/>
              </a:rPr>
              <a:t>监察法</a:t>
            </a:r>
            <a:r>
              <a:rPr lang="en-US" altLang="zh-CN" sz="2400" b="1" dirty="0" smtClean="0">
                <a:latin typeface="+mj-ea"/>
                <a:ea typeface="+mj-ea"/>
              </a:rPr>
              <a:t>》</a:t>
            </a:r>
            <a:r>
              <a:rPr lang="zh-CN" altLang="en-US" sz="2400" b="1" dirty="0" smtClean="0">
                <a:latin typeface="+mj-ea"/>
                <a:ea typeface="+mj-ea"/>
              </a:rPr>
              <a:t>红线 </a:t>
            </a:r>
            <a:r>
              <a:rPr lang="zh-CN" altLang="en-US" sz="2400" b="1" dirty="0" smtClean="0">
                <a:solidFill>
                  <a:srgbClr val="C00000"/>
                </a:solidFill>
                <a:latin typeface="+mj-ea"/>
                <a:ea typeface="+mj-ea"/>
              </a:rPr>
              <a:t>第一案</a:t>
            </a:r>
            <a:endParaRPr lang="zh-CN" altLang="en-US" sz="2400" b="1" dirty="0">
              <a:solidFill>
                <a:srgbClr val="C00000"/>
              </a:solidFill>
              <a:latin typeface="+mj-ea"/>
              <a:ea typeface="+mj-ea"/>
            </a:endParaRPr>
          </a:p>
        </p:txBody>
      </p:sp>
      <p:sp>
        <p:nvSpPr>
          <p:cNvPr id="8" name="矩形 7">
            <a:extLst>
              <a:ext uri="{FF2B5EF4-FFF2-40B4-BE49-F238E27FC236}">
                <a16:creationId xmlns="" xmlns:a16="http://schemas.microsoft.com/office/drawing/2014/main" id="{954EA8AB-C53B-4CB5-8EC8-6F3728F032AF}"/>
              </a:ext>
            </a:extLst>
          </p:cNvPr>
          <p:cNvSpPr/>
          <p:nvPr/>
        </p:nvSpPr>
        <p:spPr>
          <a:xfrm>
            <a:off x="331305" y="993913"/>
            <a:ext cx="8282608" cy="3657600"/>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530088" y="1085805"/>
            <a:ext cx="7991060" cy="3447098"/>
          </a:xfrm>
          <a:prstGeom prst="rect">
            <a:avLst/>
          </a:prstGeom>
        </p:spPr>
        <p:txBody>
          <a:bodyPr wrap="square">
            <a:spAutoFit/>
          </a:bodyPr>
          <a:lstStyle/>
          <a:p>
            <a:pPr>
              <a:lnSpc>
                <a:spcPts val="3000"/>
              </a:lnSpc>
            </a:pPr>
            <a:r>
              <a:rPr lang="zh-CN" altLang="en-US" dirty="0" smtClean="0"/>
              <a:t>       </a:t>
            </a:r>
            <a:r>
              <a:rPr lang="en-US" altLang="zh-CN" dirty="0"/>
              <a:t>2018</a:t>
            </a:r>
            <a:r>
              <a:rPr lang="zh-CN" altLang="en-US" dirty="0"/>
              <a:t>年</a:t>
            </a:r>
            <a:r>
              <a:rPr lang="en-US" altLang="zh-CN" dirty="0"/>
              <a:t>3</a:t>
            </a:r>
            <a:r>
              <a:rPr lang="zh-CN" altLang="en-US" dirty="0"/>
              <a:t>月</a:t>
            </a:r>
            <a:r>
              <a:rPr lang="en-US" altLang="zh-CN" dirty="0"/>
              <a:t>22</a:t>
            </a:r>
            <a:r>
              <a:rPr lang="zh-CN" altLang="en-US" dirty="0"/>
              <a:t>日上午，广州市白云区人民法院对被告人杨某蓝受贿一案进行公开宣判。</a:t>
            </a:r>
          </a:p>
          <a:p>
            <a:pPr>
              <a:lnSpc>
                <a:spcPts val="3000"/>
              </a:lnSpc>
            </a:pPr>
            <a:r>
              <a:rPr lang="zh-CN" altLang="en-US" dirty="0" smtClean="0">
                <a:solidFill>
                  <a:srgbClr val="C00000"/>
                </a:solidFill>
              </a:rPr>
              <a:t>       白云区法院认为</a:t>
            </a:r>
            <a:r>
              <a:rPr lang="zh-CN" altLang="en-US" dirty="0" smtClean="0"/>
              <a:t>，被告人杨某无视国家法律，利用职务上的便利，非法收受他人财物，为他人谋取利益，数额巨大，其行为已构成受贿罪。</a:t>
            </a:r>
          </a:p>
          <a:p>
            <a:pPr>
              <a:lnSpc>
                <a:spcPts val="3000"/>
              </a:lnSpc>
            </a:pPr>
            <a:r>
              <a:rPr lang="zh-CN" altLang="en-US" dirty="0" smtClean="0"/>
              <a:t>       在</a:t>
            </a:r>
            <a:r>
              <a:rPr lang="zh-CN" altLang="en-US" dirty="0"/>
              <a:t>量刑方面，杨某犯罪后主动投案自首、积极退赃，辩护人提出杨某的家庭状况及悔罪表现等意见，白云法院予以采纳并综合考量，决定对杨某蓝减轻处罚，判处有期徒刑二年六个月，并处罚金</a:t>
            </a:r>
            <a:r>
              <a:rPr lang="en-US" altLang="zh-CN" dirty="0"/>
              <a:t>10</a:t>
            </a:r>
            <a:r>
              <a:rPr lang="zh-CN" altLang="en-US" dirty="0"/>
              <a:t>万元；被告人杨某退缴的违法所得共计</a:t>
            </a:r>
            <a:r>
              <a:rPr lang="en-US" altLang="zh-CN" dirty="0"/>
              <a:t>57.4</a:t>
            </a:r>
            <a:r>
              <a:rPr lang="zh-CN" altLang="en-US" dirty="0"/>
              <a:t>万元，予以没收，上缴国库</a:t>
            </a:r>
            <a:r>
              <a:rPr lang="zh-CN" altLang="en-US" dirty="0" smtClean="0"/>
              <a:t>。</a:t>
            </a:r>
            <a:endParaRPr lang="en-US" altLang="zh-CN" dirty="0" smtClean="0"/>
          </a:p>
          <a:p>
            <a:endParaRPr lang="zh-CN" altLang="en-US" dirty="0"/>
          </a:p>
        </p:txBody>
      </p:sp>
      <p:grpSp>
        <p:nvGrpSpPr>
          <p:cNvPr id="7" name="组合 6"/>
          <p:cNvGrpSpPr/>
          <p:nvPr/>
        </p:nvGrpSpPr>
        <p:grpSpPr>
          <a:xfrm>
            <a:off x="641028" y="724973"/>
            <a:ext cx="1722781" cy="445989"/>
            <a:chOff x="641028" y="724973"/>
            <a:chExt cx="1722781" cy="445989"/>
          </a:xfrm>
        </p:grpSpPr>
        <p:grpSp>
          <p:nvGrpSpPr>
            <p:cNvPr id="9" name="组合 8"/>
            <p:cNvGrpSpPr/>
            <p:nvPr/>
          </p:nvGrpSpPr>
          <p:grpSpPr>
            <a:xfrm>
              <a:off x="641028" y="724973"/>
              <a:ext cx="1722781" cy="445989"/>
              <a:chOff x="433156" y="2121402"/>
              <a:chExt cx="1722781" cy="445989"/>
            </a:xfrm>
          </p:grpSpPr>
          <p:sp>
            <p:nvSpPr>
              <p:cNvPr id="11" name="圆角矩形 26">
                <a:extLst>
                  <a:ext uri="{FF2B5EF4-FFF2-40B4-BE49-F238E27FC236}">
                    <a16:creationId xmlns="" xmlns:a16="http://schemas.microsoft.com/office/drawing/2014/main" id="{686D82A9-F61D-4F9F-9CD3-970C45C04411}"/>
                  </a:ext>
                </a:extLst>
              </p:cNvPr>
              <p:cNvSpPr>
                <a:spLocks noChangeArrowheads="1"/>
              </p:cNvSpPr>
              <p:nvPr/>
            </p:nvSpPr>
            <p:spPr bwMode="auto">
              <a:xfrm>
                <a:off x="433156" y="2121402"/>
                <a:ext cx="1362983" cy="445989"/>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200">
                  <a:solidFill>
                    <a:schemeClr val="bg1"/>
                  </a:solidFill>
                </a:endParaRPr>
              </a:p>
            </p:txBody>
          </p:sp>
          <p:sp>
            <p:nvSpPr>
              <p:cNvPr id="12" name="矩形 16">
                <a:extLst>
                  <a:ext uri="{FF2B5EF4-FFF2-40B4-BE49-F238E27FC236}">
                    <a16:creationId xmlns="" xmlns:a16="http://schemas.microsoft.com/office/drawing/2014/main" id="{DD3BB87C-8791-4C7E-88B0-69958E5EAB5E}"/>
                  </a:ext>
                </a:extLst>
              </p:cNvPr>
              <p:cNvSpPr>
                <a:spLocks noChangeArrowheads="1"/>
              </p:cNvSpPr>
              <p:nvPr/>
            </p:nvSpPr>
            <p:spPr bwMode="auto">
              <a:xfrm>
                <a:off x="996213" y="2178414"/>
                <a:ext cx="1159724" cy="33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1" dirty="0" smtClean="0">
                    <a:solidFill>
                      <a:schemeClr val="bg1"/>
                    </a:solidFill>
                    <a:latin typeface="微软雅黑" panose="020B0503020204020204" pitchFamily="34" charset="-122"/>
                    <a:ea typeface="微软雅黑" panose="020B0503020204020204" pitchFamily="34" charset="-122"/>
                  </a:rPr>
                  <a:t>案例</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3" name="椭圆 18">
                <a:extLst>
                  <a:ext uri="{FF2B5EF4-FFF2-40B4-BE49-F238E27FC236}">
                    <a16:creationId xmlns="" xmlns:a16="http://schemas.microsoft.com/office/drawing/2014/main" id="{7FCCFEDA-0B63-449A-96DA-ED32BD1F6F7F}"/>
                  </a:ext>
                </a:extLst>
              </p:cNvPr>
              <p:cNvSpPr>
                <a:spLocks noChangeArrowheads="1"/>
              </p:cNvSpPr>
              <p:nvPr/>
            </p:nvSpPr>
            <p:spPr bwMode="auto">
              <a:xfrm>
                <a:off x="601063" y="2185218"/>
                <a:ext cx="356804" cy="356284"/>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200"/>
              </a:p>
            </p:txBody>
          </p:sp>
        </p:grpSp>
        <p:sp>
          <p:nvSpPr>
            <p:cNvPr id="10" name="Freeform 5">
              <a:extLst>
                <a:ext uri="{FF2B5EF4-FFF2-40B4-BE49-F238E27FC236}">
                  <a16:creationId xmlns="" xmlns:a16="http://schemas.microsoft.com/office/drawing/2014/main" id="{571CF537-A5FB-475A-B15F-F2EB91844ABC}"/>
                </a:ext>
              </a:extLst>
            </p:cNvPr>
            <p:cNvSpPr>
              <a:spLocks noEditPoints="1" noChangeArrowheads="1"/>
            </p:cNvSpPr>
            <p:nvPr/>
          </p:nvSpPr>
          <p:spPr bwMode="auto">
            <a:xfrm>
              <a:off x="844287" y="858915"/>
              <a:ext cx="262420" cy="216661"/>
            </a:xfrm>
            <a:custGeom>
              <a:avLst/>
              <a:gdLst>
                <a:gd name="T0" fmla="*/ 100527 w 1753"/>
                <a:gd name="T1" fmla="*/ 110766 h 1464"/>
                <a:gd name="T2" fmla="*/ 338118 w 1753"/>
                <a:gd name="T3" fmla="*/ 110766 h 1464"/>
                <a:gd name="T4" fmla="*/ 338118 w 1753"/>
                <a:gd name="T5" fmla="*/ 275486 h 1464"/>
                <a:gd name="T6" fmla="*/ 100527 w 1753"/>
                <a:gd name="T7" fmla="*/ 275486 h 1464"/>
                <a:gd name="T8" fmla="*/ 100527 w 1753"/>
                <a:gd name="T9" fmla="*/ 110766 h 1464"/>
                <a:gd name="T10" fmla="*/ 152958 w 1753"/>
                <a:gd name="T11" fmla="*/ 181886 h 1464"/>
                <a:gd name="T12" fmla="*/ 175458 w 1753"/>
                <a:gd name="T13" fmla="*/ 159610 h 1464"/>
                <a:gd name="T14" fmla="*/ 152958 w 1753"/>
                <a:gd name="T15" fmla="*/ 137334 h 1464"/>
                <a:gd name="T16" fmla="*/ 130458 w 1753"/>
                <a:gd name="T17" fmla="*/ 159610 h 1464"/>
                <a:gd name="T18" fmla="*/ 152958 w 1753"/>
                <a:gd name="T19" fmla="*/ 181886 h 1464"/>
                <a:gd name="T20" fmla="*/ 291260 w 1753"/>
                <a:gd name="T21" fmla="*/ 174529 h 1464"/>
                <a:gd name="T22" fmla="*/ 272269 w 1753"/>
                <a:gd name="T23" fmla="*/ 180864 h 1464"/>
                <a:gd name="T24" fmla="*/ 255756 w 1753"/>
                <a:gd name="T25" fmla="*/ 150005 h 1464"/>
                <a:gd name="T26" fmla="*/ 202499 w 1753"/>
                <a:gd name="T27" fmla="*/ 226029 h 1464"/>
                <a:gd name="T28" fmla="*/ 174013 w 1753"/>
                <a:gd name="T29" fmla="*/ 207840 h 1464"/>
                <a:gd name="T30" fmla="*/ 129220 w 1753"/>
                <a:gd name="T31" fmla="*/ 256071 h 1464"/>
                <a:gd name="T32" fmla="*/ 316650 w 1753"/>
                <a:gd name="T33" fmla="*/ 256071 h 1464"/>
                <a:gd name="T34" fmla="*/ 291260 w 1753"/>
                <a:gd name="T35" fmla="*/ 174529 h 1464"/>
                <a:gd name="T36" fmla="*/ 30757 w 1753"/>
                <a:gd name="T37" fmla="*/ 114854 h 1464"/>
                <a:gd name="T38" fmla="*/ 76789 w 1753"/>
                <a:gd name="T39" fmla="*/ 97278 h 1464"/>
                <a:gd name="T40" fmla="*/ 76789 w 1753"/>
                <a:gd name="T41" fmla="*/ 233386 h 1464"/>
                <a:gd name="T42" fmla="*/ 30757 w 1753"/>
                <a:gd name="T43" fmla="*/ 114854 h 1464"/>
                <a:gd name="T44" fmla="*/ 274540 w 1753"/>
                <a:gd name="T45" fmla="*/ 87264 h 1464"/>
                <a:gd name="T46" fmla="*/ 103210 w 1753"/>
                <a:gd name="T47" fmla="*/ 87264 h 1464"/>
                <a:gd name="T48" fmla="*/ 252453 w 1753"/>
                <a:gd name="T49" fmla="*/ 30451 h 1464"/>
                <a:gd name="T50" fmla="*/ 274540 w 1753"/>
                <a:gd name="T51" fmla="*/ 87264 h 1464"/>
                <a:gd name="T52" fmla="*/ 299930 w 1753"/>
                <a:gd name="T53" fmla="*/ 87264 h 1464"/>
                <a:gd name="T54" fmla="*/ 266077 w 1753"/>
                <a:gd name="T55" fmla="*/ 0 h 1464"/>
                <a:gd name="T56" fmla="*/ 0 w 1753"/>
                <a:gd name="T57" fmla="*/ 101366 h 1464"/>
                <a:gd name="T58" fmla="*/ 76789 w 1753"/>
                <a:gd name="T59" fmla="*/ 298988 h 1464"/>
                <a:gd name="T60" fmla="*/ 76789 w 1753"/>
                <a:gd name="T61" fmla="*/ 299192 h 1464"/>
                <a:gd name="T62" fmla="*/ 361856 w 1753"/>
                <a:gd name="T63" fmla="*/ 299192 h 1464"/>
                <a:gd name="T64" fmla="*/ 361856 w 1753"/>
                <a:gd name="T65" fmla="*/ 87264 h 1464"/>
                <a:gd name="T66" fmla="*/ 299930 w 1753"/>
                <a:gd name="T67" fmla="*/ 87264 h 14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53" h="1464">
                  <a:moveTo>
                    <a:pt x="487" y="542"/>
                  </a:moveTo>
                  <a:lnTo>
                    <a:pt x="1638" y="542"/>
                  </a:lnTo>
                  <a:lnTo>
                    <a:pt x="1638" y="1348"/>
                  </a:lnTo>
                  <a:lnTo>
                    <a:pt x="487" y="1348"/>
                  </a:lnTo>
                  <a:lnTo>
                    <a:pt x="487" y="542"/>
                  </a:lnTo>
                  <a:close/>
                  <a:moveTo>
                    <a:pt x="741" y="890"/>
                  </a:moveTo>
                  <a:cubicBezTo>
                    <a:pt x="801" y="890"/>
                    <a:pt x="850" y="841"/>
                    <a:pt x="850" y="781"/>
                  </a:cubicBezTo>
                  <a:cubicBezTo>
                    <a:pt x="850" y="721"/>
                    <a:pt x="801" y="672"/>
                    <a:pt x="741" y="672"/>
                  </a:cubicBezTo>
                  <a:cubicBezTo>
                    <a:pt x="680" y="672"/>
                    <a:pt x="632" y="721"/>
                    <a:pt x="632" y="781"/>
                  </a:cubicBezTo>
                  <a:cubicBezTo>
                    <a:pt x="632" y="841"/>
                    <a:pt x="680" y="890"/>
                    <a:pt x="741" y="890"/>
                  </a:cubicBezTo>
                  <a:close/>
                  <a:moveTo>
                    <a:pt x="1411" y="854"/>
                  </a:moveTo>
                  <a:lnTo>
                    <a:pt x="1319" y="885"/>
                  </a:lnTo>
                  <a:lnTo>
                    <a:pt x="1239" y="734"/>
                  </a:lnTo>
                  <a:lnTo>
                    <a:pt x="981" y="1106"/>
                  </a:lnTo>
                  <a:lnTo>
                    <a:pt x="843" y="1017"/>
                  </a:lnTo>
                  <a:lnTo>
                    <a:pt x="626" y="1253"/>
                  </a:lnTo>
                  <a:lnTo>
                    <a:pt x="1534" y="1253"/>
                  </a:lnTo>
                  <a:lnTo>
                    <a:pt x="1411" y="854"/>
                  </a:lnTo>
                  <a:close/>
                  <a:moveTo>
                    <a:pt x="149" y="562"/>
                  </a:moveTo>
                  <a:lnTo>
                    <a:pt x="372" y="476"/>
                  </a:lnTo>
                  <a:lnTo>
                    <a:pt x="372" y="1142"/>
                  </a:lnTo>
                  <a:lnTo>
                    <a:pt x="149" y="562"/>
                  </a:lnTo>
                  <a:close/>
                  <a:moveTo>
                    <a:pt x="1330" y="427"/>
                  </a:moveTo>
                  <a:lnTo>
                    <a:pt x="500" y="427"/>
                  </a:lnTo>
                  <a:lnTo>
                    <a:pt x="1223" y="149"/>
                  </a:lnTo>
                  <a:lnTo>
                    <a:pt x="1330" y="427"/>
                  </a:lnTo>
                  <a:close/>
                  <a:moveTo>
                    <a:pt x="1453" y="427"/>
                  </a:moveTo>
                  <a:lnTo>
                    <a:pt x="1289" y="0"/>
                  </a:lnTo>
                  <a:lnTo>
                    <a:pt x="0" y="496"/>
                  </a:lnTo>
                  <a:lnTo>
                    <a:pt x="372" y="1463"/>
                  </a:lnTo>
                  <a:lnTo>
                    <a:pt x="372" y="1464"/>
                  </a:lnTo>
                  <a:lnTo>
                    <a:pt x="1753" y="1464"/>
                  </a:lnTo>
                  <a:lnTo>
                    <a:pt x="1753" y="427"/>
                  </a:lnTo>
                  <a:lnTo>
                    <a:pt x="1453" y="427"/>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200" dirty="0"/>
            </a:p>
          </p:txBody>
        </p:sp>
      </p:grpSp>
    </p:spTree>
    <p:extLst>
      <p:ext uri="{BB962C8B-B14F-4D97-AF65-F5344CB8AC3E}">
        <p14:creationId xmlns:p14="http://schemas.microsoft.com/office/powerpoint/2010/main" val="143366723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100000">
                                          <p:val>
                                            <p:strVal val="#ppt_x"/>
                                          </p:val>
                                        </p:tav>
                                      </p:tavLst>
                                    </p:anim>
                                    <p:anim calcmode="lin" valueType="num">
                                      <p:cBhvr>
                                        <p:cTn id="8" dur="500" fill="hold"/>
                                        <p:tgtEl>
                                          <p:spTgt spid="8"/>
                                        </p:tgtEl>
                                        <p:attrNameLst>
                                          <p:attrName>ppt_y</p:attrName>
                                        </p:attrNameLst>
                                      </p:cBhvr>
                                      <p:tavLst>
                                        <p:tav tm="0">
                                          <p:val>
                                            <p:strVal val="#ppt_y-#ppt_h/2"/>
                                          </p:val>
                                        </p:tav>
                                        <p:tav tm="100000">
                                          <p:val>
                                            <p:strVal val="#ppt_y"/>
                                          </p:val>
                                        </p:tav>
                                      </p:tavLst>
                                    </p:anim>
                                    <p:anim calcmode="lin" valueType="num">
                                      <p:cBhvr>
                                        <p:cTn id="9" dur="500" fill="hold"/>
                                        <p:tgtEl>
                                          <p:spTgt spid="8"/>
                                        </p:tgtEl>
                                        <p:attrNameLst>
                                          <p:attrName>ppt_w</p:attrName>
                                        </p:attrNameLst>
                                      </p:cBhvr>
                                      <p:tavLst>
                                        <p:tav tm="0">
                                          <p:val>
                                            <p:strVal val="#ppt_w"/>
                                          </p:val>
                                        </p:tav>
                                        <p:tav tm="100000">
                                          <p:val>
                                            <p:strVal val="#ppt_w"/>
                                          </p:val>
                                        </p:tav>
                                      </p:tavLst>
                                    </p:anim>
                                    <p:anim calcmode="lin" valueType="num">
                                      <p:cBhvr>
                                        <p:cTn id="10"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 xmlns:a16="http://schemas.microsoft.com/office/drawing/2014/main" id="{8B17FA29-30BD-442C-A087-8A380CA205E9}"/>
              </a:ext>
            </a:extLst>
          </p:cNvPr>
          <p:cNvPicPr>
            <a:picLocks noChangeAspect="1"/>
          </p:cNvPicPr>
          <p:nvPr/>
        </p:nvPicPr>
        <p:blipFill rotWithShape="1">
          <a:blip r:embed="rId3">
            <a:extLst>
              <a:ext uri="{28A0092B-C50C-407E-A947-70E740481C1C}">
                <a14:useLocalDpi xmlns:a14="http://schemas.microsoft.com/office/drawing/2010/main" val="0"/>
              </a:ext>
            </a:extLst>
          </a:blip>
          <a:srcRect l="1201" r="36991" b="2780"/>
          <a:stretch/>
        </p:blipFill>
        <p:spPr>
          <a:xfrm>
            <a:off x="0" y="839259"/>
            <a:ext cx="5267325" cy="4304241"/>
          </a:xfrm>
          <a:prstGeom prst="rect">
            <a:avLst/>
          </a:prstGeom>
        </p:spPr>
      </p:pic>
      <p:pic>
        <p:nvPicPr>
          <p:cNvPr id="8" name="图片 7">
            <a:extLst>
              <a:ext uri="{FF2B5EF4-FFF2-40B4-BE49-F238E27FC236}">
                <a16:creationId xmlns="" xmlns:a16="http://schemas.microsoft.com/office/drawing/2014/main" id="{3135F9D4-1CF8-4476-93C0-E594ED25CDC7}"/>
              </a:ext>
            </a:extLst>
          </p:cNvPr>
          <p:cNvPicPr>
            <a:picLocks noChangeAspect="1"/>
          </p:cNvPicPr>
          <p:nvPr/>
        </p:nvPicPr>
        <p:blipFill rotWithShape="1">
          <a:blip r:embed="rId4">
            <a:extLst>
              <a:ext uri="{28A0092B-C50C-407E-A947-70E740481C1C}">
                <a14:useLocalDpi xmlns:a14="http://schemas.microsoft.com/office/drawing/2010/main" val="0"/>
              </a:ext>
            </a:extLst>
          </a:blip>
          <a:srcRect r="13875" b="8347"/>
          <a:stretch/>
        </p:blipFill>
        <p:spPr>
          <a:xfrm>
            <a:off x="5259862" y="1917269"/>
            <a:ext cx="3884138" cy="3226230"/>
          </a:xfrm>
          <a:prstGeom prst="rect">
            <a:avLst/>
          </a:prstGeom>
        </p:spPr>
      </p:pic>
      <p:sp>
        <p:nvSpPr>
          <p:cNvPr id="5" name="矩形 4">
            <a:extLst>
              <a:ext uri="{FF2B5EF4-FFF2-40B4-BE49-F238E27FC236}">
                <a16:creationId xmlns="" xmlns:a16="http://schemas.microsoft.com/office/drawing/2014/main" id="{9481B30B-5D63-4E42-8263-4CD172A4A5C2}"/>
              </a:ext>
            </a:extLst>
          </p:cNvPr>
          <p:cNvSpPr/>
          <p:nvPr/>
        </p:nvSpPr>
        <p:spPr>
          <a:xfrm>
            <a:off x="1435857" y="300534"/>
            <a:ext cx="5085633" cy="1446550"/>
          </a:xfrm>
          <a:prstGeom prst="rect">
            <a:avLst/>
          </a:prstGeom>
        </p:spPr>
        <p:txBody>
          <a:bodyPr wrap="square">
            <a:spAutoFit/>
          </a:bodyPr>
          <a:lstStyle/>
          <a:p>
            <a:pPr algn="ctr"/>
            <a:r>
              <a:rPr lang="zh-CN" altLang="en-US" sz="8800" b="1" dirty="0" smtClean="0">
                <a:ln>
                  <a:solidFill>
                    <a:schemeClr val="bg1"/>
                  </a:solidFill>
                </a:ln>
                <a:solidFill>
                  <a:srgbClr val="C00000"/>
                </a:solidFill>
                <a:latin typeface="+mj-ea"/>
                <a:ea typeface="+mj-ea"/>
              </a:rPr>
              <a:t>感谢听讲</a:t>
            </a:r>
            <a:endParaRPr lang="en-US" altLang="zh-CN" sz="8800" b="1" dirty="0">
              <a:ln>
                <a:solidFill>
                  <a:schemeClr val="bg1"/>
                </a:solidFill>
              </a:ln>
              <a:solidFill>
                <a:srgbClr val="C00000"/>
              </a:solidFill>
              <a:latin typeface="+mj-ea"/>
              <a:ea typeface="+mj-ea"/>
            </a:endParaRPr>
          </a:p>
        </p:txBody>
      </p:sp>
      <p:sp>
        <p:nvSpPr>
          <p:cNvPr id="2" name="矩形 1"/>
          <p:cNvSpPr/>
          <p:nvPr/>
        </p:nvSpPr>
        <p:spPr>
          <a:xfrm>
            <a:off x="1586763" y="2149219"/>
            <a:ext cx="5757237" cy="1200329"/>
          </a:xfrm>
          <a:prstGeom prst="rect">
            <a:avLst/>
          </a:prstGeom>
        </p:spPr>
        <p:txBody>
          <a:bodyPr wrap="square">
            <a:spAutoFit/>
          </a:bodyPr>
          <a:lstStyle/>
          <a:p>
            <a:r>
              <a:rPr lang="zh-CN" altLang="en-US" b="1" dirty="0" smtClean="0">
                <a:latin typeface="+mn-ea"/>
              </a:rPr>
              <a:t>单位：山西华闻律师事务所</a:t>
            </a:r>
            <a:endParaRPr lang="en-US" altLang="zh-CN" b="1" dirty="0">
              <a:latin typeface="+mn-ea"/>
            </a:endParaRPr>
          </a:p>
          <a:p>
            <a:r>
              <a:rPr lang="zh-CN" altLang="en-US" b="1" dirty="0">
                <a:latin typeface="+mn-ea"/>
              </a:rPr>
              <a:t>地址</a:t>
            </a:r>
            <a:r>
              <a:rPr lang="zh-CN" altLang="en-US" b="1" dirty="0" smtClean="0">
                <a:latin typeface="+mn-ea"/>
              </a:rPr>
              <a:t>：太原市</a:t>
            </a:r>
            <a:r>
              <a:rPr lang="zh-CN" altLang="en-US" b="1" dirty="0">
                <a:latin typeface="+mn-ea"/>
              </a:rPr>
              <a:t>小店区亲贤北</a:t>
            </a:r>
            <a:r>
              <a:rPr lang="zh-CN" altLang="en-US" b="1" dirty="0" smtClean="0">
                <a:latin typeface="+mn-ea"/>
              </a:rPr>
              <a:t>街</a:t>
            </a:r>
            <a:r>
              <a:rPr lang="en-US" altLang="zh-CN" b="1" dirty="0" smtClean="0">
                <a:latin typeface="+mn-ea"/>
              </a:rPr>
              <a:t>56</a:t>
            </a:r>
            <a:r>
              <a:rPr lang="zh-CN" altLang="en-US" b="1" dirty="0" smtClean="0">
                <a:latin typeface="+mn-ea"/>
              </a:rPr>
              <a:t>号  怡和</a:t>
            </a:r>
            <a:r>
              <a:rPr lang="zh-CN" altLang="en-US" b="1" dirty="0">
                <a:latin typeface="+mn-ea"/>
              </a:rPr>
              <a:t>国际</a:t>
            </a:r>
            <a:r>
              <a:rPr lang="zh-CN" altLang="en-US" b="1" dirty="0" smtClean="0">
                <a:latin typeface="+mn-ea"/>
              </a:rPr>
              <a:t>广场  </a:t>
            </a:r>
            <a:r>
              <a:rPr lang="en-US" altLang="zh-CN" b="1" dirty="0" smtClean="0">
                <a:latin typeface="+mn-ea"/>
              </a:rPr>
              <a:t>902</a:t>
            </a:r>
            <a:endParaRPr lang="en-US" altLang="zh-CN" b="1" dirty="0">
              <a:latin typeface="+mn-ea"/>
            </a:endParaRPr>
          </a:p>
          <a:p>
            <a:r>
              <a:rPr lang="zh-CN" altLang="en-US" b="1" dirty="0">
                <a:latin typeface="+mn-ea"/>
              </a:rPr>
              <a:t>电话：</a:t>
            </a:r>
            <a:r>
              <a:rPr lang="en-US" altLang="zh-CN" b="1" dirty="0" smtClean="0">
                <a:latin typeface="+mn-ea"/>
              </a:rPr>
              <a:t>0351-2712561   </a:t>
            </a:r>
            <a:r>
              <a:rPr lang="en-US" altLang="zh-CN" b="1" dirty="0" smtClean="0">
                <a:latin typeface="+mn-ea"/>
              </a:rPr>
              <a:t>    </a:t>
            </a:r>
            <a:r>
              <a:rPr lang="zh-CN" altLang="en-US" b="1" dirty="0" smtClean="0">
                <a:latin typeface="+mn-ea"/>
              </a:rPr>
              <a:t>传真</a:t>
            </a:r>
            <a:r>
              <a:rPr lang="zh-CN" altLang="en-US" b="1" dirty="0">
                <a:latin typeface="+mn-ea"/>
              </a:rPr>
              <a:t>：</a:t>
            </a:r>
            <a:r>
              <a:rPr lang="en-US" altLang="zh-CN" b="1" dirty="0">
                <a:latin typeface="+mn-ea"/>
              </a:rPr>
              <a:t>0351-2712561</a:t>
            </a:r>
          </a:p>
          <a:p>
            <a:r>
              <a:rPr lang="en-US" altLang="zh-CN" b="1" dirty="0">
                <a:latin typeface="+mn-ea"/>
              </a:rPr>
              <a:t>E-mail</a:t>
            </a:r>
            <a:r>
              <a:rPr lang="zh-CN" altLang="en-US" b="1" dirty="0">
                <a:latin typeface="+mn-ea"/>
              </a:rPr>
              <a:t>：</a:t>
            </a:r>
            <a:r>
              <a:rPr lang="en-US" altLang="zh-CN" b="1" dirty="0">
                <a:latin typeface="+mn-ea"/>
              </a:rPr>
              <a:t>sxhuawen@163.com</a:t>
            </a:r>
          </a:p>
        </p:txBody>
      </p:sp>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4000" y="0"/>
            <a:ext cx="1800000" cy="2047619"/>
          </a:xfrm>
          <a:prstGeom prst="rect">
            <a:avLst/>
          </a:prstGeom>
        </p:spPr>
      </p:pic>
    </p:spTree>
    <p:extLst>
      <p:ext uri="{BB962C8B-B14F-4D97-AF65-F5344CB8AC3E}">
        <p14:creationId xmlns:p14="http://schemas.microsoft.com/office/powerpoint/2010/main" val="361780247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750"/>
                                        <p:tgtEl>
                                          <p:spTgt spid="9"/>
                                        </p:tgtEl>
                                      </p:cBhvr>
                                    </p:animEffect>
                                  </p:childTnLst>
                                </p:cTn>
                              </p:par>
                              <p:par>
                                <p:cTn id="8" presetID="22" presetClass="entr" presetSubtype="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750"/>
                                        <p:tgtEl>
                                          <p:spTgt spid="8"/>
                                        </p:tgtEl>
                                      </p:cBhvr>
                                    </p:animEffect>
                                  </p:childTnLst>
                                </p:cTn>
                              </p:par>
                            </p:childTnLst>
                          </p:cTn>
                        </p:par>
                        <p:par>
                          <p:cTn id="11" fill="hold">
                            <p:stCondLst>
                              <p:cond delay="750"/>
                            </p:stCondLst>
                            <p:childTnLst>
                              <p:par>
                                <p:cTn id="12" presetID="23" presetClass="entr" presetSubtype="32" fill="hold" grpId="0" nodeType="afterEffect">
                                  <p:stCondLst>
                                    <p:cond delay="0"/>
                                  </p:stCondLst>
                                  <p:iterate type="lt">
                                    <p:tmPct val="2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strVal val="4*#ppt_w"/>
                                          </p:val>
                                        </p:tav>
                                        <p:tav tm="100000">
                                          <p:val>
                                            <p:strVal val="#ppt_w"/>
                                          </p:val>
                                        </p:tav>
                                      </p:tavLst>
                                    </p:anim>
                                    <p:anim calcmode="lin" valueType="num">
                                      <p:cBhvr>
                                        <p:cTn id="15" dur="500" fill="hold"/>
                                        <p:tgtEl>
                                          <p:spTgt spid="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6="http://schemas.microsoft.com/office/drawing/2014/main" id="{7A5271E6-7BF0-4C25-9F0E-5EC0FE44A10B}"/>
              </a:ext>
            </a:extLst>
          </p:cNvPr>
          <p:cNvGrpSpPr/>
          <p:nvPr/>
        </p:nvGrpSpPr>
        <p:grpSpPr>
          <a:xfrm flipV="1">
            <a:off x="378506" y="1011458"/>
            <a:ext cx="224744" cy="298764"/>
            <a:chOff x="460375" y="1145304"/>
            <a:chExt cx="224744" cy="386843"/>
          </a:xfrm>
        </p:grpSpPr>
        <p:cxnSp>
          <p:nvCxnSpPr>
            <p:cNvPr id="4" name="直接连接符 3">
              <a:extLst>
                <a:ext uri="{FF2B5EF4-FFF2-40B4-BE49-F238E27FC236}">
                  <a16:creationId xmlns="" xmlns:a16="http://schemas.microsoft.com/office/drawing/2014/main" id="{31950DD4-F40B-46FE-8D8A-20D2D8799855}"/>
                </a:ext>
              </a:extLst>
            </p:cNvPr>
            <p:cNvCxnSpPr/>
            <p:nvPr/>
          </p:nvCxnSpPr>
          <p:spPr>
            <a:xfrm>
              <a:off x="460375" y="1145304"/>
              <a:ext cx="0" cy="38684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 xmlns:a16="http://schemas.microsoft.com/office/drawing/2014/main" id="{28D325F1-AD2E-401F-8A5E-E4F3D8204BAC}"/>
                </a:ext>
              </a:extLst>
            </p:cNvPr>
            <p:cNvCxnSpPr>
              <a:cxnSpLocks/>
            </p:cNvCxnSpPr>
            <p:nvPr/>
          </p:nvCxnSpPr>
          <p:spPr>
            <a:xfrm>
              <a:off x="574675" y="1145304"/>
              <a:ext cx="0" cy="297734"/>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 xmlns:a16="http://schemas.microsoft.com/office/drawing/2014/main" id="{55A659C5-91B1-4F83-81EE-2776B2D1C4C8}"/>
                </a:ext>
              </a:extLst>
            </p:cNvPr>
            <p:cNvCxnSpPr>
              <a:cxnSpLocks/>
            </p:cNvCxnSpPr>
            <p:nvPr/>
          </p:nvCxnSpPr>
          <p:spPr>
            <a:xfrm>
              <a:off x="685119" y="1145304"/>
              <a:ext cx="0" cy="183434"/>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7" name="矩形 6">
            <a:extLst>
              <a:ext uri="{FF2B5EF4-FFF2-40B4-BE49-F238E27FC236}">
                <a16:creationId xmlns="" xmlns:a16="http://schemas.microsoft.com/office/drawing/2014/main" id="{7084A84C-5203-4A7A-A6E5-D93CEACC834F}"/>
              </a:ext>
            </a:extLst>
          </p:cNvPr>
          <p:cNvSpPr/>
          <p:nvPr/>
        </p:nvSpPr>
        <p:spPr>
          <a:xfrm>
            <a:off x="713694" y="159932"/>
            <a:ext cx="5109091" cy="461665"/>
          </a:xfrm>
          <a:prstGeom prst="rect">
            <a:avLst/>
          </a:prstGeom>
        </p:spPr>
        <p:txBody>
          <a:bodyPr wrap="none">
            <a:spAutoFit/>
          </a:bodyPr>
          <a:lstStyle/>
          <a:p>
            <a:r>
              <a:rPr lang="en-US" altLang="zh-CN" sz="2400" b="1" dirty="0">
                <a:latin typeface="+mj-ea"/>
              </a:rPr>
              <a:t>《</a:t>
            </a:r>
            <a:r>
              <a:rPr lang="zh-CN" altLang="en-US" sz="2400" b="1" dirty="0">
                <a:latin typeface="+mj-ea"/>
              </a:rPr>
              <a:t>监察法出台的重要历史意义</a:t>
            </a:r>
            <a:r>
              <a:rPr lang="en-US" altLang="zh-CN" sz="2400" b="1" dirty="0" smtClean="0">
                <a:latin typeface="+mj-ea"/>
              </a:rPr>
              <a:t>》</a:t>
            </a:r>
            <a:r>
              <a:rPr lang="zh-CN" altLang="en-US" sz="2400" b="1" dirty="0" smtClean="0">
                <a:latin typeface="+mj-ea"/>
              </a:rPr>
              <a:t>之一</a:t>
            </a:r>
            <a:endParaRPr lang="zh-CN" altLang="en-US" sz="2400" b="1" dirty="0">
              <a:latin typeface="+mj-ea"/>
              <a:ea typeface="+mj-ea"/>
            </a:endParaRPr>
          </a:p>
        </p:txBody>
      </p:sp>
      <p:sp>
        <p:nvSpPr>
          <p:cNvPr id="9" name="矩形 17">
            <a:extLst>
              <a:ext uri="{FF2B5EF4-FFF2-40B4-BE49-F238E27FC236}">
                <a16:creationId xmlns="" xmlns:a16="http://schemas.microsoft.com/office/drawing/2014/main" id="{3DFB285E-7B96-44FC-A5D4-90679FBB5C10}"/>
              </a:ext>
            </a:extLst>
          </p:cNvPr>
          <p:cNvSpPr>
            <a:spLocks noChangeArrowheads="1"/>
          </p:cNvSpPr>
          <p:nvPr/>
        </p:nvSpPr>
        <p:spPr bwMode="auto">
          <a:xfrm>
            <a:off x="146050" y="1173436"/>
            <a:ext cx="8280400" cy="3834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2000" b="1" dirty="0" smtClean="0">
                <a:solidFill>
                  <a:srgbClr val="C00000"/>
                </a:solidFill>
                <a:latin typeface="微软雅黑" panose="020B0503020204020204" pitchFamily="34" charset="-122"/>
                <a:ea typeface="微软雅黑" panose="020B0503020204020204" pitchFamily="34" charset="-122"/>
              </a:rPr>
              <a:t>      </a:t>
            </a:r>
            <a:r>
              <a:rPr lang="zh-CN" altLang="en-US" sz="1600" b="1" dirty="0" smtClean="0">
                <a:solidFill>
                  <a:srgbClr val="C00000"/>
                </a:solidFill>
                <a:latin typeface="微软雅黑" panose="020B0503020204020204" pitchFamily="34" charset="-122"/>
                <a:ea typeface="微软雅黑" panose="020B0503020204020204" pitchFamily="34" charset="-122"/>
              </a:rPr>
              <a:t>有利于</a:t>
            </a:r>
            <a:r>
              <a:rPr lang="zh-CN" altLang="en-US" sz="1600" b="1" dirty="0">
                <a:solidFill>
                  <a:srgbClr val="C00000"/>
                </a:solidFill>
                <a:latin typeface="微软雅黑" panose="020B0503020204020204" pitchFamily="34" charset="-122"/>
                <a:ea typeface="微软雅黑" panose="020B0503020204020204" pitchFamily="34" charset="-122"/>
              </a:rPr>
              <a:t>推进党和国家治理体系和治理能力现代化。</a:t>
            </a:r>
            <a:r>
              <a:rPr lang="zh-CN" altLang="en-US" sz="1600" b="1" dirty="0">
                <a:latin typeface="微软雅黑" panose="020B0503020204020204" pitchFamily="34" charset="-122"/>
                <a:ea typeface="微软雅黑" panose="020B0503020204020204" pitchFamily="34" charset="-122"/>
              </a:rPr>
              <a:t>紧紧围绕“四个全面”战略布局，统筹全面深化改革、全面依法治国、全面从严治党三大战略举措，积极稳妥深化国家监察体制改革，着力强化体制机制制度建设，推进党和国家治理体系和治理能力现代化。通过上下联动、持续发力的改革，有效解决了现有监察体制机制方面的突出问题，实现了组织创新和制度创新，推动建立了国家监察委员会和地方各级监察委员会，国家监察委员会由全国人民代表大会产生，对全国人大及其常委会负责并受其监督，县级以上地方各级监察委员会由同级人大产生，对同级人大和上一级监察委员会负责并受其监督，形成和发展了中国特色社会主义国家监察体系。形成集中统一、权威高效的国家监察体系，有利于健全中国特色社会主义法治体系和监督体系，提升党和国家治理能力，实现党和国家治理体系和治理能力现代化。</a:t>
            </a:r>
          </a:p>
        </p:txBody>
      </p:sp>
    </p:spTree>
    <p:extLst>
      <p:ext uri="{BB962C8B-B14F-4D97-AF65-F5344CB8AC3E}">
        <p14:creationId xmlns:p14="http://schemas.microsoft.com/office/powerpoint/2010/main" val="332998037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iterate type="lt">
                                    <p:tmPct val="1942"/>
                                  </p:iterate>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6="http://schemas.microsoft.com/office/drawing/2014/main" id="{7A5271E6-7BF0-4C25-9F0E-5EC0FE44A10B}"/>
              </a:ext>
            </a:extLst>
          </p:cNvPr>
          <p:cNvGrpSpPr/>
          <p:nvPr/>
        </p:nvGrpSpPr>
        <p:grpSpPr>
          <a:xfrm flipV="1">
            <a:off x="345375" y="910474"/>
            <a:ext cx="224744" cy="298764"/>
            <a:chOff x="460375" y="1145304"/>
            <a:chExt cx="224744" cy="386843"/>
          </a:xfrm>
        </p:grpSpPr>
        <p:cxnSp>
          <p:nvCxnSpPr>
            <p:cNvPr id="4" name="直接连接符 3">
              <a:extLst>
                <a:ext uri="{FF2B5EF4-FFF2-40B4-BE49-F238E27FC236}">
                  <a16:creationId xmlns="" xmlns:a16="http://schemas.microsoft.com/office/drawing/2014/main" id="{31950DD4-F40B-46FE-8D8A-20D2D8799855}"/>
                </a:ext>
              </a:extLst>
            </p:cNvPr>
            <p:cNvCxnSpPr/>
            <p:nvPr/>
          </p:nvCxnSpPr>
          <p:spPr>
            <a:xfrm>
              <a:off x="460375" y="1145304"/>
              <a:ext cx="0" cy="38684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 xmlns:a16="http://schemas.microsoft.com/office/drawing/2014/main" id="{28D325F1-AD2E-401F-8A5E-E4F3D8204BAC}"/>
                </a:ext>
              </a:extLst>
            </p:cNvPr>
            <p:cNvCxnSpPr>
              <a:cxnSpLocks/>
            </p:cNvCxnSpPr>
            <p:nvPr/>
          </p:nvCxnSpPr>
          <p:spPr>
            <a:xfrm>
              <a:off x="574675" y="1145304"/>
              <a:ext cx="0" cy="297734"/>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 xmlns:a16="http://schemas.microsoft.com/office/drawing/2014/main" id="{55A659C5-91B1-4F83-81EE-2776B2D1C4C8}"/>
                </a:ext>
              </a:extLst>
            </p:cNvPr>
            <p:cNvCxnSpPr>
              <a:cxnSpLocks/>
            </p:cNvCxnSpPr>
            <p:nvPr/>
          </p:nvCxnSpPr>
          <p:spPr>
            <a:xfrm>
              <a:off x="685119" y="1145304"/>
              <a:ext cx="0" cy="183434"/>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7" name="矩形 17">
            <a:extLst>
              <a:ext uri="{FF2B5EF4-FFF2-40B4-BE49-F238E27FC236}">
                <a16:creationId xmlns="" xmlns:a16="http://schemas.microsoft.com/office/drawing/2014/main" id="{3DFB285E-7B96-44FC-A5D4-90679FBB5C10}"/>
              </a:ext>
            </a:extLst>
          </p:cNvPr>
          <p:cNvSpPr>
            <a:spLocks noChangeArrowheads="1"/>
          </p:cNvSpPr>
          <p:nvPr/>
        </p:nvSpPr>
        <p:spPr bwMode="auto">
          <a:xfrm>
            <a:off x="205685" y="1352341"/>
            <a:ext cx="8280400" cy="2634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1600" b="1" dirty="0" smtClean="0">
                <a:solidFill>
                  <a:srgbClr val="C00000"/>
                </a:solidFill>
                <a:latin typeface="微软雅黑" panose="020B0503020204020204" pitchFamily="34" charset="-122"/>
                <a:ea typeface="微软雅黑" panose="020B0503020204020204" pitchFamily="34" charset="-122"/>
              </a:rPr>
              <a:t>      有利于</a:t>
            </a:r>
            <a:r>
              <a:rPr lang="zh-CN" altLang="en-US" sz="1600" b="1" dirty="0">
                <a:solidFill>
                  <a:srgbClr val="C00000"/>
                </a:solidFill>
                <a:latin typeface="微软雅黑" panose="020B0503020204020204" pitchFamily="34" charset="-122"/>
                <a:ea typeface="微软雅黑" panose="020B0503020204020204" pitchFamily="34" charset="-122"/>
              </a:rPr>
              <a:t>实现对所有行使公权力的公职人员监察全覆盖。</a:t>
            </a:r>
            <a:r>
              <a:rPr lang="zh-CN" altLang="en-US" sz="1600" b="1" dirty="0">
                <a:latin typeface="微软雅黑" panose="020B0503020204020204" pitchFamily="34" charset="-122"/>
                <a:ea typeface="微软雅黑" panose="020B0503020204020204" pitchFamily="34" charset="-122"/>
              </a:rPr>
              <a:t>监察全</a:t>
            </a:r>
            <a:r>
              <a:rPr lang="zh-CN" altLang="en-US" sz="1600" b="1" dirty="0" smtClean="0">
                <a:latin typeface="微软雅黑" panose="020B0503020204020204" pitchFamily="34" charset="-122"/>
                <a:ea typeface="微软雅黑" panose="020B0503020204020204" pitchFamily="34" charset="-122"/>
              </a:rPr>
              <a:t>覆盖有效促进了党内</a:t>
            </a:r>
            <a:r>
              <a:rPr lang="zh-CN" altLang="en-US" sz="1600" b="1" dirty="0">
                <a:latin typeface="微软雅黑" panose="020B0503020204020204" pitchFamily="34" charset="-122"/>
                <a:ea typeface="微软雅黑" panose="020B0503020204020204" pitchFamily="34" charset="-122"/>
              </a:rPr>
              <a:t>监督和国家</a:t>
            </a:r>
            <a:r>
              <a:rPr lang="zh-CN" altLang="en-US" sz="1600" b="1" dirty="0" smtClean="0">
                <a:latin typeface="微软雅黑" panose="020B0503020204020204" pitchFamily="34" charset="-122"/>
                <a:ea typeface="微软雅黑" panose="020B0503020204020204" pitchFamily="34" charset="-122"/>
              </a:rPr>
              <a:t>监察的有机</a:t>
            </a:r>
            <a:r>
              <a:rPr lang="zh-CN" altLang="en-US" sz="1600" b="1" dirty="0">
                <a:latin typeface="微软雅黑" panose="020B0503020204020204" pitchFamily="34" charset="-122"/>
                <a:ea typeface="微软雅黑" panose="020B0503020204020204" pitchFamily="34" charset="-122"/>
              </a:rPr>
              <a:t>统一。党内监督与国家监察是一体两面，具有高度的内在一致性</a:t>
            </a:r>
            <a:r>
              <a:rPr lang="zh-CN" altLang="en-US" sz="1600" b="1" dirty="0" smtClean="0">
                <a:latin typeface="微软雅黑" panose="020B0503020204020204" pitchFamily="34" charset="-122"/>
                <a:ea typeface="微软雅黑" panose="020B0503020204020204" pitchFamily="34" charset="-122"/>
              </a:rPr>
              <a:t>。</a:t>
            </a:r>
            <a:r>
              <a:rPr lang="en-US" altLang="zh-CN" sz="1600" b="1" dirty="0" smtClean="0">
                <a:latin typeface="微软雅黑" panose="020B0503020204020204" pitchFamily="34" charset="-122"/>
                <a:ea typeface="微软雅黑" panose="020B0503020204020204" pitchFamily="34" charset="-122"/>
              </a:rPr>
              <a:t>《</a:t>
            </a:r>
            <a:r>
              <a:rPr lang="zh-CN" altLang="en-US" sz="1600" b="1" dirty="0" smtClean="0">
                <a:latin typeface="微软雅黑" panose="020B0503020204020204" pitchFamily="34" charset="-122"/>
                <a:ea typeface="微软雅黑" panose="020B0503020204020204" pitchFamily="34" charset="-122"/>
              </a:rPr>
              <a:t>监察法</a:t>
            </a:r>
            <a:r>
              <a:rPr lang="en-US" altLang="zh-CN" sz="1600" b="1" dirty="0" smtClean="0">
                <a:latin typeface="微软雅黑" panose="020B0503020204020204" pitchFamily="34" charset="-122"/>
                <a:ea typeface="微软雅黑" panose="020B0503020204020204" pitchFamily="34" charset="-122"/>
              </a:rPr>
              <a:t>》</a:t>
            </a:r>
            <a:r>
              <a:rPr lang="zh-CN" altLang="en-US" sz="1600" b="1" dirty="0" smtClean="0">
                <a:latin typeface="微软雅黑" panose="020B0503020204020204" pitchFamily="34" charset="-122"/>
                <a:ea typeface="微软雅黑" panose="020B0503020204020204" pitchFamily="34" charset="-122"/>
              </a:rPr>
              <a:t>的出台是</a:t>
            </a:r>
            <a:r>
              <a:rPr lang="zh-CN" altLang="en-US" sz="1600" b="1" dirty="0">
                <a:latin typeface="微软雅黑" panose="020B0503020204020204" pitchFamily="34" charset="-122"/>
                <a:ea typeface="微软雅黑" panose="020B0503020204020204" pitchFamily="34" charset="-122"/>
              </a:rPr>
              <a:t>对</a:t>
            </a:r>
            <a:r>
              <a:rPr lang="en-US" altLang="zh-CN" sz="1600" b="1" dirty="0">
                <a:latin typeface="微软雅黑" panose="020B0503020204020204" pitchFamily="34" charset="-122"/>
                <a:ea typeface="微软雅黑" panose="020B0503020204020204" pitchFamily="34" charset="-122"/>
              </a:rPr>
              <a:t>1993</a:t>
            </a:r>
            <a:r>
              <a:rPr lang="zh-CN" altLang="en-US" sz="1600" b="1" dirty="0">
                <a:latin typeface="微软雅黑" panose="020B0503020204020204" pitchFamily="34" charset="-122"/>
                <a:ea typeface="微软雅黑" panose="020B0503020204020204" pitchFamily="34" charset="-122"/>
              </a:rPr>
              <a:t>年以来实行的纪检监察合署办公体制的延续和发展，按照改革蓝图，监察委员会的监察范围扩大</a:t>
            </a:r>
            <a:r>
              <a:rPr lang="zh-CN" altLang="en-US" sz="1600" b="1" dirty="0" smtClean="0">
                <a:latin typeface="微软雅黑" panose="020B0503020204020204" pitchFamily="34" charset="-122"/>
                <a:ea typeface="微软雅黑" panose="020B0503020204020204" pitchFamily="34" charset="-122"/>
              </a:rPr>
              <a:t>到了各</a:t>
            </a:r>
            <a:r>
              <a:rPr lang="zh-CN" altLang="en-US" sz="1600" b="1" dirty="0">
                <a:latin typeface="微软雅黑" panose="020B0503020204020204" pitchFamily="34" charset="-122"/>
                <a:ea typeface="微软雅黑" panose="020B0503020204020204" pitchFamily="34" charset="-122"/>
              </a:rPr>
              <a:t>类机关团体、企业事业单位和其他组织中所有行使公权力的公职人员，消除了以往的监督死角和盲区，实现了全覆盖</a:t>
            </a:r>
            <a:r>
              <a:rPr lang="zh-CN" altLang="en-US" sz="1600" b="1" dirty="0" smtClean="0">
                <a:latin typeface="微软雅黑" panose="020B0503020204020204" pitchFamily="34" charset="-122"/>
                <a:ea typeface="微软雅黑" panose="020B0503020204020204" pitchFamily="34" charset="-122"/>
              </a:rPr>
              <a:t>。</a:t>
            </a:r>
            <a:r>
              <a:rPr lang="en-US" altLang="zh-CN" sz="1600" b="1" dirty="0" smtClean="0">
                <a:latin typeface="微软雅黑" panose="020B0503020204020204" pitchFamily="34" charset="-122"/>
                <a:ea typeface="微软雅黑" panose="020B0503020204020204" pitchFamily="34" charset="-122"/>
              </a:rPr>
              <a:t>《</a:t>
            </a:r>
            <a:r>
              <a:rPr lang="zh-CN" altLang="en-US" sz="1600" b="1" dirty="0" smtClean="0">
                <a:latin typeface="微软雅黑" panose="020B0503020204020204" pitchFamily="34" charset="-122"/>
                <a:ea typeface="微软雅黑" panose="020B0503020204020204" pitchFamily="34" charset="-122"/>
              </a:rPr>
              <a:t>监察法</a:t>
            </a:r>
            <a:r>
              <a:rPr lang="en-US" altLang="zh-CN" sz="1600" b="1" dirty="0" smtClean="0">
                <a:latin typeface="微软雅黑" panose="020B0503020204020204" pitchFamily="34" charset="-122"/>
                <a:ea typeface="微软雅黑" panose="020B0503020204020204" pitchFamily="34" charset="-122"/>
              </a:rPr>
              <a:t>》</a:t>
            </a:r>
            <a:r>
              <a:rPr lang="zh-CN" altLang="en-US" sz="1600" b="1" dirty="0" smtClean="0">
                <a:latin typeface="微软雅黑" panose="020B0503020204020204" pitchFamily="34" charset="-122"/>
                <a:ea typeface="微软雅黑" panose="020B0503020204020204" pitchFamily="34" charset="-122"/>
              </a:rPr>
              <a:t>的出台把</a:t>
            </a:r>
            <a:r>
              <a:rPr lang="zh-CN" altLang="en-US" sz="1600" b="1" dirty="0">
                <a:latin typeface="微软雅黑" panose="020B0503020204020204" pitchFamily="34" charset="-122"/>
                <a:ea typeface="微软雅黑" panose="020B0503020204020204" pitchFamily="34" charset="-122"/>
              </a:rPr>
              <a:t>执纪与执法贯通起来，保证了党内监督和国家</a:t>
            </a:r>
            <a:r>
              <a:rPr lang="zh-CN" altLang="en-US" sz="1600" b="1" dirty="0" smtClean="0">
                <a:latin typeface="微软雅黑" panose="020B0503020204020204" pitchFamily="34" charset="-122"/>
                <a:ea typeface="微软雅黑" panose="020B0503020204020204" pitchFamily="34" charset="-122"/>
              </a:rPr>
              <a:t>监察的无缝</a:t>
            </a:r>
            <a:r>
              <a:rPr lang="zh-CN" altLang="en-US" sz="1600" b="1" dirty="0">
                <a:latin typeface="微软雅黑" panose="020B0503020204020204" pitchFamily="34" charset="-122"/>
                <a:ea typeface="微软雅黑" panose="020B0503020204020204" pitchFamily="34" charset="-122"/>
              </a:rPr>
              <a:t>衔接、同向发力、形成合力，有利于强化对权力运行的制约和监督，把权力全面关进制度的笼子。</a:t>
            </a:r>
            <a:endParaRPr lang="zh-CN" altLang="en-US" sz="1200" b="1" dirty="0">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 xmlns:a16="http://schemas.microsoft.com/office/drawing/2014/main" id="{7084A84C-5203-4A7A-A6E5-D93CEACC834F}"/>
              </a:ext>
            </a:extLst>
          </p:cNvPr>
          <p:cNvSpPr/>
          <p:nvPr/>
        </p:nvSpPr>
        <p:spPr>
          <a:xfrm>
            <a:off x="713694" y="159932"/>
            <a:ext cx="5109091" cy="461665"/>
          </a:xfrm>
          <a:prstGeom prst="rect">
            <a:avLst/>
          </a:prstGeom>
        </p:spPr>
        <p:txBody>
          <a:bodyPr wrap="none">
            <a:spAutoFit/>
          </a:bodyPr>
          <a:lstStyle/>
          <a:p>
            <a:r>
              <a:rPr lang="en-US" altLang="zh-CN" sz="2400" b="1" dirty="0">
                <a:latin typeface="+mj-ea"/>
              </a:rPr>
              <a:t>《</a:t>
            </a:r>
            <a:r>
              <a:rPr lang="zh-CN" altLang="en-US" sz="2400" b="1" dirty="0">
                <a:latin typeface="+mj-ea"/>
              </a:rPr>
              <a:t>监察法出台的重要历史意义</a:t>
            </a:r>
            <a:r>
              <a:rPr lang="en-US" altLang="zh-CN" sz="2400" b="1" dirty="0" smtClean="0">
                <a:latin typeface="+mj-ea"/>
              </a:rPr>
              <a:t>》</a:t>
            </a:r>
            <a:r>
              <a:rPr lang="zh-CN" altLang="en-US" sz="2400" b="1" dirty="0">
                <a:latin typeface="+mj-ea"/>
              </a:rPr>
              <a:t>之一</a:t>
            </a:r>
            <a:endParaRPr lang="zh-CN" altLang="en-US" sz="2400" b="1" dirty="0">
              <a:latin typeface="+mj-ea"/>
              <a:ea typeface="+mj-ea"/>
            </a:endParaRPr>
          </a:p>
        </p:txBody>
      </p:sp>
    </p:spTree>
    <p:extLst>
      <p:ext uri="{BB962C8B-B14F-4D97-AF65-F5344CB8AC3E}">
        <p14:creationId xmlns:p14="http://schemas.microsoft.com/office/powerpoint/2010/main" val="146541062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iterate type="lt">
                                    <p:tmPct val="1942"/>
                                  </p:iterate>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anim calcmode="lin" valueType="num">
                                      <p:cBhvr>
                                        <p:cTn id="12" dur="500" fill="hold"/>
                                        <p:tgtEl>
                                          <p:spTgt spid="7"/>
                                        </p:tgtEl>
                                        <p:attrNameLst>
                                          <p:attrName>ppt_x</p:attrName>
                                        </p:attrNameLst>
                                      </p:cBhvr>
                                      <p:tavLst>
                                        <p:tav tm="0">
                                          <p:val>
                                            <p:strVal val="#ppt_x"/>
                                          </p:val>
                                        </p:tav>
                                        <p:tav tm="100000">
                                          <p:val>
                                            <p:strVal val="#ppt_x"/>
                                          </p:val>
                                        </p:tav>
                                      </p:tavLst>
                                    </p:anim>
                                    <p:anim calcmode="lin" valueType="num">
                                      <p:cBhvr>
                                        <p:cTn id="13"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 xmlns:a16="http://schemas.microsoft.com/office/drawing/2014/main" id="{7084A84C-5203-4A7A-A6E5-D93CEACC834F}"/>
              </a:ext>
            </a:extLst>
          </p:cNvPr>
          <p:cNvSpPr/>
          <p:nvPr/>
        </p:nvSpPr>
        <p:spPr>
          <a:xfrm>
            <a:off x="713694" y="159932"/>
            <a:ext cx="5109091" cy="461665"/>
          </a:xfrm>
          <a:prstGeom prst="rect">
            <a:avLst/>
          </a:prstGeom>
        </p:spPr>
        <p:txBody>
          <a:bodyPr wrap="none">
            <a:spAutoFit/>
          </a:bodyPr>
          <a:lstStyle/>
          <a:p>
            <a:r>
              <a:rPr lang="en-US" altLang="zh-CN" sz="2400" b="1" dirty="0" smtClean="0">
                <a:latin typeface="+mj-ea"/>
                <a:ea typeface="+mj-ea"/>
              </a:rPr>
              <a:t>《</a:t>
            </a:r>
            <a:r>
              <a:rPr lang="zh-CN" altLang="en-US" sz="2400" b="1" dirty="0" smtClean="0">
                <a:latin typeface="+mj-ea"/>
                <a:ea typeface="+mj-ea"/>
              </a:rPr>
              <a:t>监察法出台的重要历史意义</a:t>
            </a:r>
            <a:r>
              <a:rPr lang="en-US" altLang="zh-CN" sz="2400" b="1" dirty="0" smtClean="0">
                <a:latin typeface="+mj-ea"/>
                <a:ea typeface="+mj-ea"/>
              </a:rPr>
              <a:t>》</a:t>
            </a:r>
            <a:r>
              <a:rPr lang="zh-CN" altLang="en-US" sz="2400" b="1" dirty="0" smtClean="0">
                <a:latin typeface="+mj-ea"/>
                <a:ea typeface="+mj-ea"/>
              </a:rPr>
              <a:t>之二</a:t>
            </a:r>
            <a:endParaRPr lang="zh-CN" altLang="en-US" sz="2400" b="1" dirty="0">
              <a:latin typeface="+mj-ea"/>
              <a:ea typeface="+mj-ea"/>
            </a:endParaRPr>
          </a:p>
        </p:txBody>
      </p:sp>
      <p:sp>
        <p:nvSpPr>
          <p:cNvPr id="9" name="矩形 8">
            <a:extLst>
              <a:ext uri="{FF2B5EF4-FFF2-40B4-BE49-F238E27FC236}">
                <a16:creationId xmlns="" xmlns:a16="http://schemas.microsoft.com/office/drawing/2014/main" id="{522B66C1-4F5D-4EB8-9303-85D9FD58AAC4}"/>
              </a:ext>
            </a:extLst>
          </p:cNvPr>
          <p:cNvSpPr/>
          <p:nvPr/>
        </p:nvSpPr>
        <p:spPr>
          <a:xfrm>
            <a:off x="713694" y="969166"/>
            <a:ext cx="7204480" cy="830997"/>
          </a:xfrm>
          <a:prstGeom prst="rect">
            <a:avLst/>
          </a:prstGeom>
        </p:spPr>
        <p:txBody>
          <a:bodyPr wrap="square">
            <a:spAutoFit/>
          </a:bodyPr>
          <a:lstStyle/>
          <a:p>
            <a:r>
              <a:rPr lang="zh-CN" altLang="zh-CN" sz="2400" b="1" dirty="0" smtClean="0">
                <a:solidFill>
                  <a:schemeClr val="accent1"/>
                </a:solidFill>
                <a:latin typeface="+mn-ea"/>
              </a:rPr>
              <a:t>制定监察法是坚持和加强党对反腐败工作的领导，构建集中统一、权威高效的国家监察体系的必然要求</a:t>
            </a:r>
            <a:endParaRPr lang="zh-CN" altLang="zh-CN" sz="4000" b="1" dirty="0">
              <a:solidFill>
                <a:schemeClr val="accent1"/>
              </a:solidFill>
              <a:latin typeface="+mn-ea"/>
            </a:endParaRPr>
          </a:p>
        </p:txBody>
      </p:sp>
      <p:grpSp>
        <p:nvGrpSpPr>
          <p:cNvPr id="10" name="组合 9">
            <a:extLst>
              <a:ext uri="{FF2B5EF4-FFF2-40B4-BE49-F238E27FC236}">
                <a16:creationId xmlns="" xmlns:a16="http://schemas.microsoft.com/office/drawing/2014/main" id="{7A5271E6-7BF0-4C25-9F0E-5EC0FE44A10B}"/>
              </a:ext>
            </a:extLst>
          </p:cNvPr>
          <p:cNvGrpSpPr/>
          <p:nvPr/>
        </p:nvGrpSpPr>
        <p:grpSpPr>
          <a:xfrm flipV="1">
            <a:off x="269927" y="969166"/>
            <a:ext cx="224744" cy="298764"/>
            <a:chOff x="460375" y="1145304"/>
            <a:chExt cx="224744" cy="386843"/>
          </a:xfrm>
        </p:grpSpPr>
        <p:cxnSp>
          <p:nvCxnSpPr>
            <p:cNvPr id="11" name="直接连接符 10">
              <a:extLst>
                <a:ext uri="{FF2B5EF4-FFF2-40B4-BE49-F238E27FC236}">
                  <a16:creationId xmlns="" xmlns:a16="http://schemas.microsoft.com/office/drawing/2014/main" id="{31950DD4-F40B-46FE-8D8A-20D2D8799855}"/>
                </a:ext>
              </a:extLst>
            </p:cNvPr>
            <p:cNvCxnSpPr/>
            <p:nvPr/>
          </p:nvCxnSpPr>
          <p:spPr>
            <a:xfrm>
              <a:off x="460375" y="1145304"/>
              <a:ext cx="0" cy="38684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 xmlns:a16="http://schemas.microsoft.com/office/drawing/2014/main" id="{28D325F1-AD2E-401F-8A5E-E4F3D8204BAC}"/>
                </a:ext>
              </a:extLst>
            </p:cNvPr>
            <p:cNvCxnSpPr>
              <a:cxnSpLocks/>
            </p:cNvCxnSpPr>
            <p:nvPr/>
          </p:nvCxnSpPr>
          <p:spPr>
            <a:xfrm>
              <a:off x="574675" y="1145304"/>
              <a:ext cx="0" cy="297734"/>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 xmlns:a16="http://schemas.microsoft.com/office/drawing/2014/main" id="{55A659C5-91B1-4F83-81EE-2776B2D1C4C8}"/>
                </a:ext>
              </a:extLst>
            </p:cNvPr>
            <p:cNvCxnSpPr>
              <a:cxnSpLocks/>
            </p:cNvCxnSpPr>
            <p:nvPr/>
          </p:nvCxnSpPr>
          <p:spPr>
            <a:xfrm>
              <a:off x="685119" y="1145304"/>
              <a:ext cx="0" cy="183434"/>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8" name="矩形 17">
            <a:extLst>
              <a:ext uri="{FF2B5EF4-FFF2-40B4-BE49-F238E27FC236}">
                <a16:creationId xmlns="" xmlns:a16="http://schemas.microsoft.com/office/drawing/2014/main" id="{3DFB285E-7B96-44FC-A5D4-90679FBB5C10}"/>
              </a:ext>
            </a:extLst>
          </p:cNvPr>
          <p:cNvSpPr>
            <a:spLocks noChangeArrowheads="1"/>
          </p:cNvSpPr>
          <p:nvPr/>
        </p:nvSpPr>
        <p:spPr bwMode="auto">
          <a:xfrm>
            <a:off x="0" y="1886552"/>
            <a:ext cx="82804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2000" b="1" dirty="0" smtClean="0">
                <a:latin typeface="微软雅黑" panose="020B0503020204020204" pitchFamily="34" charset="-122"/>
                <a:ea typeface="微软雅黑" panose="020B0503020204020204" pitchFamily="34" charset="-122"/>
              </a:rPr>
              <a:t>       深化</a:t>
            </a:r>
            <a:r>
              <a:rPr lang="zh-CN" altLang="en-US" sz="2000" b="1" dirty="0">
                <a:latin typeface="微软雅黑" panose="020B0503020204020204" pitchFamily="34" charset="-122"/>
                <a:ea typeface="微软雅黑" panose="020B0503020204020204" pitchFamily="34" charset="-122"/>
              </a:rPr>
              <a:t>国家监察体制改革，就是要把分散的行政监察、查处贪污贿赂、失职渎职以及预防职务犯罪等部门工作力量整合起来，把执纪和执法有效衔接贯通起来，组建国家、省、市、县四级监察委员会，作为党统一领导下的国家反腐败工作机构。构建新的国家监察体系，攥指成拳，形成合力，是推动全面从严治党向基层延伸和夺取反腐败斗争压倒性胜利重大改革举措，有利于不断提高和强化党和国家的监督效能。</a:t>
            </a:r>
          </a:p>
        </p:txBody>
      </p:sp>
    </p:spTree>
    <p:extLst>
      <p:ext uri="{BB962C8B-B14F-4D97-AF65-F5344CB8AC3E}">
        <p14:creationId xmlns:p14="http://schemas.microsoft.com/office/powerpoint/2010/main" val="306848459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iterate type="lt">
                                    <p:tmPct val="5882"/>
                                  </p:iterate>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ppt_y</p:attrName>
                                        </p:attrNameLst>
                                      </p:cBhvr>
                                      <p:tavLst>
                                        <p:tav tm="0">
                                          <p:val>
                                            <p:strVal val="#ppt_y+#ppt_h*1.125000"/>
                                          </p:val>
                                        </p:tav>
                                        <p:tav tm="100000">
                                          <p:val>
                                            <p:strVal val="#ppt_y"/>
                                          </p:val>
                                        </p:tav>
                                      </p:tavLst>
                                    </p:anim>
                                    <p:animEffect transition="in" filter="wipe(up)">
                                      <p:cBhvr>
                                        <p:cTn id="13" dur="500"/>
                                        <p:tgtEl>
                                          <p:spTgt spid="9"/>
                                        </p:tgtEl>
                                      </p:cBhvr>
                                    </p:animEffect>
                                  </p:childTnLst>
                                </p:cTn>
                              </p:par>
                              <p:par>
                                <p:cTn id="14" presetID="42" presetClass="entr" presetSubtype="0" fill="hold" grpId="0" nodeType="withEffect">
                                  <p:stCondLst>
                                    <p:cond delay="0"/>
                                  </p:stCondLst>
                                  <p:iterate type="lt">
                                    <p:tmPct val="1942"/>
                                  </p:iterate>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anim calcmode="lin" valueType="num">
                                      <p:cBhvr>
                                        <p:cTn id="17" dur="500" fill="hold"/>
                                        <p:tgtEl>
                                          <p:spTgt spid="18"/>
                                        </p:tgtEl>
                                        <p:attrNameLst>
                                          <p:attrName>ppt_x</p:attrName>
                                        </p:attrNameLst>
                                      </p:cBhvr>
                                      <p:tavLst>
                                        <p:tav tm="0">
                                          <p:val>
                                            <p:strVal val="#ppt_x"/>
                                          </p:val>
                                        </p:tav>
                                        <p:tav tm="100000">
                                          <p:val>
                                            <p:strVal val="#ppt_x"/>
                                          </p:val>
                                        </p:tav>
                                      </p:tavLst>
                                    </p:anim>
                                    <p:anim calcmode="lin" valueType="num">
                                      <p:cBhvr>
                                        <p:cTn id="18"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7">
            <a:extLst>
              <a:ext uri="{FF2B5EF4-FFF2-40B4-BE49-F238E27FC236}">
                <a16:creationId xmlns="" xmlns:a16="http://schemas.microsoft.com/office/drawing/2014/main" id="{6F61386B-B08F-4682-8CA8-B0CAE84DF031}"/>
              </a:ext>
            </a:extLst>
          </p:cNvPr>
          <p:cNvSpPr>
            <a:spLocks noChangeArrowheads="1"/>
          </p:cNvSpPr>
          <p:nvPr/>
        </p:nvSpPr>
        <p:spPr bwMode="auto">
          <a:xfrm>
            <a:off x="2274611" y="2210435"/>
            <a:ext cx="4649650" cy="1754326"/>
          </a:xfrm>
          <a:prstGeom prst="rect">
            <a:avLst/>
          </a:prstGeom>
          <a:noFill/>
          <a:ln w="9525">
            <a:solidFill>
              <a:srgbClr val="B80B09"/>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400" b="1" dirty="0" smtClean="0">
                <a:latin typeface="微软雅黑" panose="020B0503020204020204" pitchFamily="34" charset="-122"/>
                <a:ea typeface="微软雅黑" panose="020B0503020204020204" pitchFamily="34" charset="-122"/>
              </a:rPr>
              <a:t>1</a:t>
            </a:r>
            <a:r>
              <a:rPr lang="zh-CN" altLang="en-US" sz="2400" b="1" dirty="0">
                <a:latin typeface="微软雅黑" panose="020B0503020204020204" pitchFamily="34" charset="-122"/>
                <a:ea typeface="微软雅黑" panose="020B0503020204020204" pitchFamily="34" charset="-122"/>
              </a:rPr>
              <a:t>、监察范围过</a:t>
            </a:r>
            <a:r>
              <a:rPr lang="zh-CN" altLang="en-US" sz="2400" b="1" dirty="0" smtClean="0">
                <a:latin typeface="微软雅黑" panose="020B0503020204020204" pitchFamily="34" charset="-122"/>
                <a:ea typeface="微软雅黑" panose="020B0503020204020204" pitchFamily="34" charset="-122"/>
              </a:rPr>
              <a:t>窄</a:t>
            </a:r>
            <a:endParaRPr lang="en-US" altLang="zh-CN" sz="2400" b="1" dirty="0" smtClean="0">
              <a:latin typeface="微软雅黑" panose="020B0503020204020204" pitchFamily="34" charset="-122"/>
              <a:ea typeface="微软雅黑" panose="020B0503020204020204" pitchFamily="34" charset="-122"/>
            </a:endParaRPr>
          </a:p>
          <a:p>
            <a:pPr>
              <a:lnSpc>
                <a:spcPct val="150000"/>
              </a:lnSpc>
            </a:pPr>
            <a:r>
              <a:rPr lang="zh-CN" altLang="en-US" sz="2400" b="1" dirty="0">
                <a:latin typeface="微软雅黑" panose="020B0503020204020204" pitchFamily="34" charset="-122"/>
                <a:ea typeface="微软雅黑" panose="020B0503020204020204" pitchFamily="34" charset="-122"/>
              </a:rPr>
              <a:t>2、反腐败力量</a:t>
            </a:r>
            <a:r>
              <a:rPr lang="zh-CN" altLang="en-US" sz="2400" b="1" dirty="0" smtClean="0">
                <a:latin typeface="微软雅黑" panose="020B0503020204020204" pitchFamily="34" charset="-122"/>
                <a:ea typeface="微软雅黑" panose="020B0503020204020204" pitchFamily="34" charset="-122"/>
              </a:rPr>
              <a:t>分散</a:t>
            </a:r>
            <a:endParaRPr lang="en-US" altLang="zh-CN" sz="2400" b="1" dirty="0" smtClean="0">
              <a:latin typeface="微软雅黑" panose="020B0503020204020204" pitchFamily="34" charset="-122"/>
              <a:ea typeface="微软雅黑" panose="020B0503020204020204" pitchFamily="34" charset="-122"/>
            </a:endParaRPr>
          </a:p>
          <a:p>
            <a:pPr>
              <a:lnSpc>
                <a:spcPct val="150000"/>
              </a:lnSpc>
            </a:pPr>
            <a:r>
              <a:rPr lang="zh-CN" altLang="en-US" sz="2400" b="1" dirty="0">
                <a:latin typeface="微软雅黑" panose="020B0503020204020204" pitchFamily="34" charset="-122"/>
                <a:ea typeface="微软雅黑" panose="020B0503020204020204" pitchFamily="34" charset="-122"/>
              </a:rPr>
              <a:t>3、体现专责和集中统一</a:t>
            </a:r>
            <a:r>
              <a:rPr lang="zh-CN" altLang="en-US" sz="2400" b="1" dirty="0" smtClean="0">
                <a:latin typeface="微软雅黑" panose="020B0503020204020204" pitchFamily="34" charset="-122"/>
                <a:ea typeface="微软雅黑" panose="020B0503020204020204" pitchFamily="34" charset="-122"/>
              </a:rPr>
              <a:t>不够</a:t>
            </a:r>
            <a:endParaRPr lang="en-US" altLang="zh-CN" sz="2400" b="1" dirty="0" smtClean="0">
              <a:latin typeface="微软雅黑" panose="020B0503020204020204" pitchFamily="34" charset="-122"/>
              <a:ea typeface="微软雅黑" panose="020B0503020204020204" pitchFamily="34" charset="-122"/>
            </a:endParaRPr>
          </a:p>
        </p:txBody>
      </p:sp>
      <p:sp>
        <p:nvSpPr>
          <p:cNvPr id="6" name="矩形 10">
            <a:extLst>
              <a:ext uri="{FF2B5EF4-FFF2-40B4-BE49-F238E27FC236}">
                <a16:creationId xmlns="" xmlns:a16="http://schemas.microsoft.com/office/drawing/2014/main" id="{2946D649-3DB9-4C04-9DD7-5EFB0790A83A}"/>
              </a:ext>
            </a:extLst>
          </p:cNvPr>
          <p:cNvSpPr>
            <a:spLocks noChangeArrowheads="1"/>
          </p:cNvSpPr>
          <p:nvPr/>
        </p:nvSpPr>
        <p:spPr bwMode="auto">
          <a:xfrm>
            <a:off x="2279373" y="1720236"/>
            <a:ext cx="4668593" cy="52322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800" b="1" dirty="0" smtClean="0">
                <a:solidFill>
                  <a:schemeClr val="bg2"/>
                </a:solidFill>
                <a:latin typeface="微软雅黑" panose="020B0503020204020204" pitchFamily="34" charset="-122"/>
                <a:ea typeface="微软雅黑" panose="020B0503020204020204" pitchFamily="34" charset="-122"/>
              </a:rPr>
              <a:t>《</a:t>
            </a:r>
            <a:r>
              <a:rPr lang="zh-CN" altLang="en-US" sz="2800" b="1" dirty="0" smtClean="0">
                <a:solidFill>
                  <a:schemeClr val="bg2"/>
                </a:solidFill>
                <a:latin typeface="微软雅黑" panose="020B0503020204020204" pitchFamily="34" charset="-122"/>
                <a:ea typeface="微软雅黑" panose="020B0503020204020204" pitchFamily="34" charset="-122"/>
              </a:rPr>
              <a:t>监察法</a:t>
            </a:r>
            <a:r>
              <a:rPr lang="en-US" altLang="zh-CN" sz="2800" b="1" dirty="0" smtClean="0">
                <a:solidFill>
                  <a:schemeClr val="bg2"/>
                </a:solidFill>
                <a:latin typeface="微软雅黑" panose="020B0503020204020204" pitchFamily="34" charset="-122"/>
                <a:ea typeface="微软雅黑" panose="020B0503020204020204" pitchFamily="34" charset="-122"/>
              </a:rPr>
              <a:t>》</a:t>
            </a:r>
            <a:r>
              <a:rPr lang="zh-CN" altLang="en-US" sz="2800" b="1" dirty="0" smtClean="0">
                <a:solidFill>
                  <a:schemeClr val="bg2"/>
                </a:solidFill>
                <a:latin typeface="微软雅黑" panose="020B0503020204020204" pitchFamily="34" charset="-122"/>
                <a:ea typeface="微软雅黑" panose="020B0503020204020204" pitchFamily="34" charset="-122"/>
              </a:rPr>
              <a:t>出台前</a:t>
            </a:r>
            <a:endParaRPr lang="en-US" altLang="zh-CN" sz="2800" b="1" dirty="0">
              <a:solidFill>
                <a:schemeClr val="bg2"/>
              </a:solidFill>
              <a:latin typeface="微软雅黑" panose="020B0503020204020204" pitchFamily="34" charset="-122"/>
              <a:ea typeface="微软雅黑" panose="020B0503020204020204" pitchFamily="34" charset="-122"/>
            </a:endParaRPr>
          </a:p>
        </p:txBody>
      </p:sp>
      <p:sp>
        <p:nvSpPr>
          <p:cNvPr id="2" name="矩形 1">
            <a:extLst>
              <a:ext uri="{FF2B5EF4-FFF2-40B4-BE49-F238E27FC236}">
                <a16:creationId xmlns="" xmlns:a16="http://schemas.microsoft.com/office/drawing/2014/main" id="{CFB157FE-51CA-499E-81A4-01A52E6620EE}"/>
              </a:ext>
            </a:extLst>
          </p:cNvPr>
          <p:cNvSpPr/>
          <p:nvPr/>
        </p:nvSpPr>
        <p:spPr>
          <a:xfrm>
            <a:off x="792434" y="976502"/>
            <a:ext cx="1415772" cy="461665"/>
          </a:xfrm>
          <a:prstGeom prst="rect">
            <a:avLst/>
          </a:prstGeom>
        </p:spPr>
        <p:txBody>
          <a:bodyPr wrap="none">
            <a:spAutoFit/>
          </a:bodyPr>
          <a:lstStyle/>
          <a:p>
            <a:r>
              <a:rPr lang="zh-CN" altLang="en-US" sz="2400" b="1" dirty="0" smtClean="0"/>
              <a:t>历史</a:t>
            </a:r>
            <a:r>
              <a:rPr lang="zh-CN" altLang="en-US" sz="2400" b="1" dirty="0" smtClean="0">
                <a:solidFill>
                  <a:srgbClr val="C00000"/>
                </a:solidFill>
              </a:rPr>
              <a:t>对比</a:t>
            </a:r>
            <a:endParaRPr lang="zh-CN" altLang="en-US" sz="2400" b="1" dirty="0">
              <a:solidFill>
                <a:srgbClr val="C00000"/>
              </a:solidFill>
            </a:endParaRPr>
          </a:p>
        </p:txBody>
      </p:sp>
      <p:grpSp>
        <p:nvGrpSpPr>
          <p:cNvPr id="16" name="组合 15">
            <a:extLst>
              <a:ext uri="{FF2B5EF4-FFF2-40B4-BE49-F238E27FC236}">
                <a16:creationId xmlns="" xmlns:a16="http://schemas.microsoft.com/office/drawing/2014/main" id="{AE74DF68-8573-4A16-8ADB-DA383607EC83}"/>
              </a:ext>
            </a:extLst>
          </p:cNvPr>
          <p:cNvGrpSpPr/>
          <p:nvPr/>
        </p:nvGrpSpPr>
        <p:grpSpPr>
          <a:xfrm flipV="1">
            <a:off x="460375" y="1048190"/>
            <a:ext cx="224744" cy="298764"/>
            <a:chOff x="460375" y="1145304"/>
            <a:chExt cx="224744" cy="386843"/>
          </a:xfrm>
        </p:grpSpPr>
        <p:cxnSp>
          <p:nvCxnSpPr>
            <p:cNvPr id="10" name="直接连接符 9">
              <a:extLst>
                <a:ext uri="{FF2B5EF4-FFF2-40B4-BE49-F238E27FC236}">
                  <a16:creationId xmlns="" xmlns:a16="http://schemas.microsoft.com/office/drawing/2014/main" id="{C9148577-0D23-4625-8EAF-F562A963940E}"/>
                </a:ext>
              </a:extLst>
            </p:cNvPr>
            <p:cNvCxnSpPr/>
            <p:nvPr/>
          </p:nvCxnSpPr>
          <p:spPr>
            <a:xfrm>
              <a:off x="460375" y="1145304"/>
              <a:ext cx="0" cy="38684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 xmlns:a16="http://schemas.microsoft.com/office/drawing/2014/main" id="{7A0D180D-A73C-4A11-830C-983DC38F2F8D}"/>
                </a:ext>
              </a:extLst>
            </p:cNvPr>
            <p:cNvCxnSpPr>
              <a:cxnSpLocks/>
            </p:cNvCxnSpPr>
            <p:nvPr/>
          </p:nvCxnSpPr>
          <p:spPr>
            <a:xfrm>
              <a:off x="574675" y="1145304"/>
              <a:ext cx="0" cy="297734"/>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 xmlns:a16="http://schemas.microsoft.com/office/drawing/2014/main" id="{C4197BE4-70CC-45AE-A6D3-B943F09D8682}"/>
                </a:ext>
              </a:extLst>
            </p:cNvPr>
            <p:cNvCxnSpPr>
              <a:cxnSpLocks/>
            </p:cNvCxnSpPr>
            <p:nvPr/>
          </p:nvCxnSpPr>
          <p:spPr>
            <a:xfrm>
              <a:off x="685119" y="1145304"/>
              <a:ext cx="0" cy="183434"/>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5" name="矩形 14">
            <a:extLst>
              <a:ext uri="{FF2B5EF4-FFF2-40B4-BE49-F238E27FC236}">
                <a16:creationId xmlns="" xmlns:a16="http://schemas.microsoft.com/office/drawing/2014/main" id="{7084A84C-5203-4A7A-A6E5-D93CEACC834F}"/>
              </a:ext>
            </a:extLst>
          </p:cNvPr>
          <p:cNvSpPr/>
          <p:nvPr/>
        </p:nvSpPr>
        <p:spPr>
          <a:xfrm>
            <a:off x="713694" y="159932"/>
            <a:ext cx="5109091" cy="461665"/>
          </a:xfrm>
          <a:prstGeom prst="rect">
            <a:avLst/>
          </a:prstGeom>
        </p:spPr>
        <p:txBody>
          <a:bodyPr wrap="none">
            <a:spAutoFit/>
          </a:bodyPr>
          <a:lstStyle/>
          <a:p>
            <a:r>
              <a:rPr lang="en-US" altLang="zh-CN" sz="2400" b="1" dirty="0" smtClean="0">
                <a:latin typeface="+mj-ea"/>
                <a:ea typeface="+mj-ea"/>
              </a:rPr>
              <a:t>《</a:t>
            </a:r>
            <a:r>
              <a:rPr lang="zh-CN" altLang="en-US" sz="2400" b="1" dirty="0" smtClean="0">
                <a:latin typeface="+mj-ea"/>
                <a:ea typeface="+mj-ea"/>
              </a:rPr>
              <a:t>监察法出台的重要历史意义</a:t>
            </a:r>
            <a:r>
              <a:rPr lang="en-US" altLang="zh-CN" sz="2400" b="1" dirty="0" smtClean="0">
                <a:latin typeface="+mj-ea"/>
                <a:ea typeface="+mj-ea"/>
              </a:rPr>
              <a:t>》</a:t>
            </a:r>
            <a:r>
              <a:rPr lang="zh-CN" altLang="en-US" sz="2400" b="1" dirty="0" smtClean="0">
                <a:latin typeface="+mj-ea"/>
                <a:ea typeface="+mj-ea"/>
              </a:rPr>
              <a:t>之二</a:t>
            </a:r>
            <a:endParaRPr lang="zh-CN" altLang="en-US" sz="2400" b="1" dirty="0">
              <a:latin typeface="+mj-ea"/>
              <a:ea typeface="+mj-ea"/>
            </a:endParaRPr>
          </a:p>
        </p:txBody>
      </p:sp>
    </p:spTree>
    <p:extLst>
      <p:ext uri="{BB962C8B-B14F-4D97-AF65-F5344CB8AC3E}">
        <p14:creationId xmlns:p14="http://schemas.microsoft.com/office/powerpoint/2010/main" val="242196737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iterate type="lt">
                                    <p:tmPct val="5882"/>
                                  </p:iterate>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up)">
                                      <p:cBhvr>
                                        <p:cTn id="13" dur="500"/>
                                        <p:tgtEl>
                                          <p:spTgt spid="2"/>
                                        </p:tgtEl>
                                      </p:cBhvr>
                                    </p:animEffect>
                                  </p:childTnLst>
                                </p:cTn>
                              </p:par>
                            </p:childTnLst>
                          </p:cTn>
                        </p:par>
                        <p:par>
                          <p:cTn id="14" fill="hold">
                            <p:stCondLst>
                              <p:cond delay="1088"/>
                            </p:stCondLst>
                            <p:childTnLst>
                              <p:par>
                                <p:cTn id="15" presetID="53" presetClass="entr" presetSubtype="52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anim calcmode="lin" valueType="num">
                                      <p:cBhvr>
                                        <p:cTn id="20" dur="500" fill="hold"/>
                                        <p:tgtEl>
                                          <p:spTgt spid="6"/>
                                        </p:tgtEl>
                                        <p:attrNameLst>
                                          <p:attrName>ppt_x</p:attrName>
                                        </p:attrNameLst>
                                      </p:cBhvr>
                                      <p:tavLst>
                                        <p:tav tm="0">
                                          <p:val>
                                            <p:fltVal val="0.5"/>
                                          </p:val>
                                        </p:tav>
                                        <p:tav tm="100000">
                                          <p:val>
                                            <p:strVal val="#ppt_x"/>
                                          </p:val>
                                        </p:tav>
                                      </p:tavLst>
                                    </p:anim>
                                    <p:anim calcmode="lin" valueType="num">
                                      <p:cBhvr>
                                        <p:cTn id="21" dur="500" fill="hold"/>
                                        <p:tgtEl>
                                          <p:spTgt spid="6"/>
                                        </p:tgtEl>
                                        <p:attrNameLst>
                                          <p:attrName>ppt_y</p:attrName>
                                        </p:attrNameLst>
                                      </p:cBhvr>
                                      <p:tavLst>
                                        <p:tav tm="0">
                                          <p:val>
                                            <p:fltVal val="0.5"/>
                                          </p:val>
                                        </p:tav>
                                        <p:tav tm="100000">
                                          <p:val>
                                            <p:strVal val="#ppt_y"/>
                                          </p:val>
                                        </p:tav>
                                      </p:tavLst>
                                    </p:anim>
                                  </p:childTnLst>
                                </p:cTn>
                              </p:par>
                            </p:childTnLst>
                          </p:cTn>
                        </p:par>
                        <p:par>
                          <p:cTn id="22" fill="hold">
                            <p:stCondLst>
                              <p:cond delay="1588"/>
                            </p:stCondLst>
                            <p:childTnLst>
                              <p:par>
                                <p:cTn id="23" presetID="2" presetClass="entr" presetSubtype="4"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党风廉政人员廉洁从业培训课程PPT模板"/>
</p:tagLst>
</file>

<file path=ppt/theme/theme1.xml><?xml version="1.0" encoding="utf-8"?>
<a:theme xmlns:a="http://schemas.openxmlformats.org/drawingml/2006/main" name="Office 主题​​">
  <a:themeElements>
    <a:clrScheme name="Office 主题​​">
      <a:dk1>
        <a:srgbClr val="000000"/>
      </a:dk1>
      <a:lt1>
        <a:srgbClr val="FFFFFF"/>
      </a:lt1>
      <a:dk2>
        <a:srgbClr val="778495"/>
      </a:dk2>
      <a:lt2>
        <a:srgbClr val="F0F0F0"/>
      </a:lt2>
      <a:accent1>
        <a:srgbClr val="B80106"/>
      </a:accent1>
      <a:accent2>
        <a:srgbClr val="F65050"/>
      </a:accent2>
      <a:accent3>
        <a:srgbClr val="FC7C7C"/>
      </a:accent3>
      <a:accent4>
        <a:srgbClr val="FE6666"/>
      </a:accent4>
      <a:accent5>
        <a:srgbClr val="EE2222"/>
      </a:accent5>
      <a:accent6>
        <a:srgbClr val="D22828"/>
      </a:accent6>
      <a:hlink>
        <a:srgbClr val="B80106"/>
      </a:hlink>
      <a:folHlink>
        <a:srgbClr val="BFBFBF"/>
      </a:folHlink>
    </a:clrScheme>
    <a:fontScheme name="自定义 6">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a:dk1>
      <a:srgbClr val="000000"/>
    </a:dk1>
    <a:lt1>
      <a:srgbClr val="FFFFFF"/>
    </a:lt1>
    <a:dk2>
      <a:srgbClr val="778495"/>
    </a:dk2>
    <a:lt2>
      <a:srgbClr val="F0F0F0"/>
    </a:lt2>
    <a:accent1>
      <a:srgbClr val="B80106"/>
    </a:accent1>
    <a:accent2>
      <a:srgbClr val="F65050"/>
    </a:accent2>
    <a:accent3>
      <a:srgbClr val="FC7C7C"/>
    </a:accent3>
    <a:accent4>
      <a:srgbClr val="FE6666"/>
    </a:accent4>
    <a:accent5>
      <a:srgbClr val="EE2222"/>
    </a:accent5>
    <a:accent6>
      <a:srgbClr val="D22828"/>
    </a:accent6>
    <a:hlink>
      <a:srgbClr val="B80106"/>
    </a:hlink>
    <a:folHlink>
      <a:srgbClr val="BFBFBF"/>
    </a:folHlink>
  </a:clrScheme>
</a:themeOverride>
</file>

<file path=ppt/theme/themeOverride2.xml><?xml version="1.0" encoding="utf-8"?>
<a:themeOverride xmlns:a="http://schemas.openxmlformats.org/drawingml/2006/main">
  <a:clrScheme name="Office 主题​​">
    <a:dk1>
      <a:srgbClr val="000000"/>
    </a:dk1>
    <a:lt1>
      <a:srgbClr val="FFFFFF"/>
    </a:lt1>
    <a:dk2>
      <a:srgbClr val="778495"/>
    </a:dk2>
    <a:lt2>
      <a:srgbClr val="F0F0F0"/>
    </a:lt2>
    <a:accent1>
      <a:srgbClr val="B80106"/>
    </a:accent1>
    <a:accent2>
      <a:srgbClr val="F65050"/>
    </a:accent2>
    <a:accent3>
      <a:srgbClr val="FC7C7C"/>
    </a:accent3>
    <a:accent4>
      <a:srgbClr val="FE6666"/>
    </a:accent4>
    <a:accent5>
      <a:srgbClr val="EE2222"/>
    </a:accent5>
    <a:accent6>
      <a:srgbClr val="D22828"/>
    </a:accent6>
    <a:hlink>
      <a:srgbClr val="B80106"/>
    </a:hlink>
    <a:folHlink>
      <a:srgbClr val="BFBFBF"/>
    </a:folHlink>
  </a:clrScheme>
</a:themeOverride>
</file>

<file path=ppt/theme/themeOverride3.xml><?xml version="1.0" encoding="utf-8"?>
<a:themeOverride xmlns:a="http://schemas.openxmlformats.org/drawingml/2006/main">
  <a:clrScheme name="Office 主题​​">
    <a:dk1>
      <a:srgbClr val="000000"/>
    </a:dk1>
    <a:lt1>
      <a:srgbClr val="FFFFFF"/>
    </a:lt1>
    <a:dk2>
      <a:srgbClr val="778495"/>
    </a:dk2>
    <a:lt2>
      <a:srgbClr val="F0F0F0"/>
    </a:lt2>
    <a:accent1>
      <a:srgbClr val="B80106"/>
    </a:accent1>
    <a:accent2>
      <a:srgbClr val="F65050"/>
    </a:accent2>
    <a:accent3>
      <a:srgbClr val="FC7C7C"/>
    </a:accent3>
    <a:accent4>
      <a:srgbClr val="FE6666"/>
    </a:accent4>
    <a:accent5>
      <a:srgbClr val="EE2222"/>
    </a:accent5>
    <a:accent6>
      <a:srgbClr val="D22828"/>
    </a:accent6>
    <a:hlink>
      <a:srgbClr val="B80106"/>
    </a:hlink>
    <a:folHlink>
      <a:srgbClr val="BFBFBF"/>
    </a:folHlink>
  </a:clrScheme>
</a:themeOverride>
</file>

<file path=ppt/theme/themeOverride4.xml><?xml version="1.0" encoding="utf-8"?>
<a:themeOverride xmlns:a="http://schemas.openxmlformats.org/drawingml/2006/main">
  <a:clrScheme name="Office 主题​​">
    <a:dk1>
      <a:srgbClr val="000000"/>
    </a:dk1>
    <a:lt1>
      <a:srgbClr val="FFFFFF"/>
    </a:lt1>
    <a:dk2>
      <a:srgbClr val="778495"/>
    </a:dk2>
    <a:lt2>
      <a:srgbClr val="F0F0F0"/>
    </a:lt2>
    <a:accent1>
      <a:srgbClr val="B80106"/>
    </a:accent1>
    <a:accent2>
      <a:srgbClr val="F65050"/>
    </a:accent2>
    <a:accent3>
      <a:srgbClr val="FC7C7C"/>
    </a:accent3>
    <a:accent4>
      <a:srgbClr val="FE6666"/>
    </a:accent4>
    <a:accent5>
      <a:srgbClr val="EE2222"/>
    </a:accent5>
    <a:accent6>
      <a:srgbClr val="D22828"/>
    </a:accent6>
    <a:hlink>
      <a:srgbClr val="B80106"/>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Office Theme</Template>
  <TotalTime>751</TotalTime>
  <Words>5066</Words>
  <Application>Microsoft Office PowerPoint</Application>
  <PresentationFormat>全屏显示(16:9)</PresentationFormat>
  <Paragraphs>330</Paragraphs>
  <Slides>52</Slides>
  <Notes>44</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52</vt:i4>
      </vt:variant>
    </vt:vector>
  </HeadingPairs>
  <TitlesOfParts>
    <vt:vector size="58" baseType="lpstr">
      <vt:lpstr>等线</vt:lpstr>
      <vt:lpstr>宋体</vt:lpstr>
      <vt:lpstr>微软雅黑</vt:lpstr>
      <vt:lpstr>Arial</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luoxiaolong</dc:title>
  <dc:creator>lenovo</dc:creator>
  <cp:lastModifiedBy>LUO-XL</cp:lastModifiedBy>
  <cp:revision>119</cp:revision>
  <dcterms:created xsi:type="dcterms:W3CDTF">2017-09-21T08:02:22Z</dcterms:created>
  <dcterms:modified xsi:type="dcterms:W3CDTF">2019-04-20T12:05:17Z</dcterms:modified>
</cp:coreProperties>
</file>