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500" r:id="rId3"/>
    <p:sldId id="459" r:id="rId4"/>
    <p:sldId id="460" r:id="rId5"/>
    <p:sldId id="461" r:id="rId6"/>
    <p:sldId id="462" r:id="rId7"/>
    <p:sldId id="258" r:id="rId8"/>
    <p:sldId id="463" r:id="rId9"/>
    <p:sldId id="464" r:id="rId10"/>
    <p:sldId id="465" r:id="rId11"/>
    <p:sldId id="466" r:id="rId12"/>
    <p:sldId id="471" r:id="rId13"/>
    <p:sldId id="476" r:id="rId14"/>
    <p:sldId id="477" r:id="rId15"/>
    <p:sldId id="490" r:id="rId16"/>
    <p:sldId id="472" r:id="rId17"/>
    <p:sldId id="478" r:id="rId18"/>
    <p:sldId id="479" r:id="rId19"/>
    <p:sldId id="491" r:id="rId20"/>
    <p:sldId id="473" r:id="rId21"/>
    <p:sldId id="480" r:id="rId22"/>
    <p:sldId id="484" r:id="rId23"/>
    <p:sldId id="481" r:id="rId24"/>
    <p:sldId id="492" r:id="rId25"/>
    <p:sldId id="474" r:id="rId26"/>
    <p:sldId id="482" r:id="rId27"/>
    <p:sldId id="483" r:id="rId28"/>
    <p:sldId id="493" r:id="rId29"/>
    <p:sldId id="494" r:id="rId30"/>
    <p:sldId id="475" r:id="rId31"/>
    <p:sldId id="485" r:id="rId32"/>
    <p:sldId id="486" r:id="rId33"/>
    <p:sldId id="487" r:id="rId34"/>
    <p:sldId id="488" r:id="rId35"/>
    <p:sldId id="489" r:id="rId36"/>
    <p:sldId id="495" r:id="rId37"/>
    <p:sldId id="496" r:id="rId38"/>
    <p:sldId id="497" r:id="rId39"/>
    <p:sldId id="498" r:id="rId40"/>
    <p:sldId id="454" r:id="rId4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30000"/>
      </a:lnSpc>
      <a:spcBef>
        <a:spcPts val="0"/>
      </a:spcBef>
      <a:spcAft>
        <a:spcPts val="0"/>
      </a:spcAft>
      <a:buClrTx/>
      <a:buSzTx/>
      <a:buFontTx/>
      <a:buNone/>
      <a:tabLst/>
      <a:defRPr kumimoji="0" sz="3600" b="0" i="0" u="none" strike="noStrike" cap="none" spc="107" normalizeH="0" baseline="0">
        <a:ln>
          <a:noFill/>
        </a:ln>
        <a:solidFill>
          <a:srgbClr val="FFFFFF"/>
        </a:solidFill>
        <a:effectLst/>
        <a:uFillTx/>
        <a:latin typeface="Source Han Sans CN Normal"/>
        <a:ea typeface="Source Han Sans CN Normal"/>
        <a:cs typeface="Source Han Sans CN Normal"/>
        <a:sym typeface="Source Han Sans CN Normal"/>
      </a:defRPr>
    </a:lvl1pPr>
    <a:lvl2pPr marL="0" marR="0" indent="457200" algn="ctr" defTabSz="825500" rtl="0" fontAlgn="auto" latinLnBrk="0" hangingPunct="0">
      <a:lnSpc>
        <a:spcPct val="130000"/>
      </a:lnSpc>
      <a:spcBef>
        <a:spcPts val="0"/>
      </a:spcBef>
      <a:spcAft>
        <a:spcPts val="0"/>
      </a:spcAft>
      <a:buClrTx/>
      <a:buSzTx/>
      <a:buFontTx/>
      <a:buNone/>
      <a:tabLst/>
      <a:defRPr kumimoji="0" sz="3600" b="0" i="0" u="none" strike="noStrike" cap="none" spc="107" normalizeH="0" baseline="0">
        <a:ln>
          <a:noFill/>
        </a:ln>
        <a:solidFill>
          <a:srgbClr val="FFFFFF"/>
        </a:solidFill>
        <a:effectLst/>
        <a:uFillTx/>
        <a:latin typeface="Source Han Sans CN Normal"/>
        <a:ea typeface="Source Han Sans CN Normal"/>
        <a:cs typeface="Source Han Sans CN Normal"/>
        <a:sym typeface="Source Han Sans CN Normal"/>
      </a:defRPr>
    </a:lvl2pPr>
    <a:lvl3pPr marL="0" marR="0" indent="914400" algn="ctr" defTabSz="825500" rtl="0" fontAlgn="auto" latinLnBrk="0" hangingPunct="0">
      <a:lnSpc>
        <a:spcPct val="130000"/>
      </a:lnSpc>
      <a:spcBef>
        <a:spcPts val="0"/>
      </a:spcBef>
      <a:spcAft>
        <a:spcPts val="0"/>
      </a:spcAft>
      <a:buClrTx/>
      <a:buSzTx/>
      <a:buFontTx/>
      <a:buNone/>
      <a:tabLst/>
      <a:defRPr kumimoji="0" sz="3600" b="0" i="0" u="none" strike="noStrike" cap="none" spc="107" normalizeH="0" baseline="0">
        <a:ln>
          <a:noFill/>
        </a:ln>
        <a:solidFill>
          <a:srgbClr val="FFFFFF"/>
        </a:solidFill>
        <a:effectLst/>
        <a:uFillTx/>
        <a:latin typeface="Source Han Sans CN Normal"/>
        <a:ea typeface="Source Han Sans CN Normal"/>
        <a:cs typeface="Source Han Sans CN Normal"/>
        <a:sym typeface="Source Han Sans CN Normal"/>
      </a:defRPr>
    </a:lvl3pPr>
    <a:lvl4pPr marL="0" marR="0" indent="1371600" algn="ctr" defTabSz="825500" rtl="0" fontAlgn="auto" latinLnBrk="0" hangingPunct="0">
      <a:lnSpc>
        <a:spcPct val="130000"/>
      </a:lnSpc>
      <a:spcBef>
        <a:spcPts val="0"/>
      </a:spcBef>
      <a:spcAft>
        <a:spcPts val="0"/>
      </a:spcAft>
      <a:buClrTx/>
      <a:buSzTx/>
      <a:buFontTx/>
      <a:buNone/>
      <a:tabLst/>
      <a:defRPr kumimoji="0" sz="3600" b="0" i="0" u="none" strike="noStrike" cap="none" spc="107" normalizeH="0" baseline="0">
        <a:ln>
          <a:noFill/>
        </a:ln>
        <a:solidFill>
          <a:srgbClr val="FFFFFF"/>
        </a:solidFill>
        <a:effectLst/>
        <a:uFillTx/>
        <a:latin typeface="Source Han Sans CN Normal"/>
        <a:ea typeface="Source Han Sans CN Normal"/>
        <a:cs typeface="Source Han Sans CN Normal"/>
        <a:sym typeface="Source Han Sans CN Normal"/>
      </a:defRPr>
    </a:lvl4pPr>
    <a:lvl5pPr marL="0" marR="0" indent="1828800" algn="ctr" defTabSz="825500" rtl="0" fontAlgn="auto" latinLnBrk="0" hangingPunct="0">
      <a:lnSpc>
        <a:spcPct val="130000"/>
      </a:lnSpc>
      <a:spcBef>
        <a:spcPts val="0"/>
      </a:spcBef>
      <a:spcAft>
        <a:spcPts val="0"/>
      </a:spcAft>
      <a:buClrTx/>
      <a:buSzTx/>
      <a:buFontTx/>
      <a:buNone/>
      <a:tabLst/>
      <a:defRPr kumimoji="0" sz="3600" b="0" i="0" u="none" strike="noStrike" cap="none" spc="107" normalizeH="0" baseline="0">
        <a:ln>
          <a:noFill/>
        </a:ln>
        <a:solidFill>
          <a:srgbClr val="FFFFFF"/>
        </a:solidFill>
        <a:effectLst/>
        <a:uFillTx/>
        <a:latin typeface="Source Han Sans CN Normal"/>
        <a:ea typeface="Source Han Sans CN Normal"/>
        <a:cs typeface="Source Han Sans CN Normal"/>
        <a:sym typeface="Source Han Sans CN Normal"/>
      </a:defRPr>
    </a:lvl5pPr>
    <a:lvl6pPr marL="0" marR="0" indent="2286000" algn="ctr" defTabSz="825500" rtl="0" fontAlgn="auto" latinLnBrk="0" hangingPunct="0">
      <a:lnSpc>
        <a:spcPct val="130000"/>
      </a:lnSpc>
      <a:spcBef>
        <a:spcPts val="0"/>
      </a:spcBef>
      <a:spcAft>
        <a:spcPts val="0"/>
      </a:spcAft>
      <a:buClrTx/>
      <a:buSzTx/>
      <a:buFontTx/>
      <a:buNone/>
      <a:tabLst/>
      <a:defRPr kumimoji="0" sz="3600" b="0" i="0" u="none" strike="noStrike" cap="none" spc="107" normalizeH="0" baseline="0">
        <a:ln>
          <a:noFill/>
        </a:ln>
        <a:solidFill>
          <a:srgbClr val="FFFFFF"/>
        </a:solidFill>
        <a:effectLst/>
        <a:uFillTx/>
        <a:latin typeface="Source Han Sans CN Normal"/>
        <a:ea typeface="Source Han Sans CN Normal"/>
        <a:cs typeface="Source Han Sans CN Normal"/>
        <a:sym typeface="Source Han Sans CN Normal"/>
      </a:defRPr>
    </a:lvl6pPr>
    <a:lvl7pPr marL="0" marR="0" indent="2743200" algn="ctr" defTabSz="825500" rtl="0" fontAlgn="auto" latinLnBrk="0" hangingPunct="0">
      <a:lnSpc>
        <a:spcPct val="130000"/>
      </a:lnSpc>
      <a:spcBef>
        <a:spcPts val="0"/>
      </a:spcBef>
      <a:spcAft>
        <a:spcPts val="0"/>
      </a:spcAft>
      <a:buClrTx/>
      <a:buSzTx/>
      <a:buFontTx/>
      <a:buNone/>
      <a:tabLst/>
      <a:defRPr kumimoji="0" sz="3600" b="0" i="0" u="none" strike="noStrike" cap="none" spc="107" normalizeH="0" baseline="0">
        <a:ln>
          <a:noFill/>
        </a:ln>
        <a:solidFill>
          <a:srgbClr val="FFFFFF"/>
        </a:solidFill>
        <a:effectLst/>
        <a:uFillTx/>
        <a:latin typeface="Source Han Sans CN Normal"/>
        <a:ea typeface="Source Han Sans CN Normal"/>
        <a:cs typeface="Source Han Sans CN Normal"/>
        <a:sym typeface="Source Han Sans CN Normal"/>
      </a:defRPr>
    </a:lvl7pPr>
    <a:lvl8pPr marL="0" marR="0" indent="3200400" algn="ctr" defTabSz="825500" rtl="0" fontAlgn="auto" latinLnBrk="0" hangingPunct="0">
      <a:lnSpc>
        <a:spcPct val="130000"/>
      </a:lnSpc>
      <a:spcBef>
        <a:spcPts val="0"/>
      </a:spcBef>
      <a:spcAft>
        <a:spcPts val="0"/>
      </a:spcAft>
      <a:buClrTx/>
      <a:buSzTx/>
      <a:buFontTx/>
      <a:buNone/>
      <a:tabLst/>
      <a:defRPr kumimoji="0" sz="3600" b="0" i="0" u="none" strike="noStrike" cap="none" spc="107" normalizeH="0" baseline="0">
        <a:ln>
          <a:noFill/>
        </a:ln>
        <a:solidFill>
          <a:srgbClr val="FFFFFF"/>
        </a:solidFill>
        <a:effectLst/>
        <a:uFillTx/>
        <a:latin typeface="Source Han Sans CN Normal"/>
        <a:ea typeface="Source Han Sans CN Normal"/>
        <a:cs typeface="Source Han Sans CN Normal"/>
        <a:sym typeface="Source Han Sans CN Normal"/>
      </a:defRPr>
    </a:lvl8pPr>
    <a:lvl9pPr marL="0" marR="0" indent="3657600" algn="ctr" defTabSz="825500" rtl="0" fontAlgn="auto" latinLnBrk="0" hangingPunct="0">
      <a:lnSpc>
        <a:spcPct val="130000"/>
      </a:lnSpc>
      <a:spcBef>
        <a:spcPts val="0"/>
      </a:spcBef>
      <a:spcAft>
        <a:spcPts val="0"/>
      </a:spcAft>
      <a:buClrTx/>
      <a:buSzTx/>
      <a:buFontTx/>
      <a:buNone/>
      <a:tabLst/>
      <a:defRPr kumimoji="0" sz="3600" b="0" i="0" u="none" strike="noStrike" cap="none" spc="107" normalizeH="0" baseline="0">
        <a:ln>
          <a:noFill/>
        </a:ln>
        <a:solidFill>
          <a:srgbClr val="FFFFFF"/>
        </a:solidFill>
        <a:effectLst/>
        <a:uFillTx/>
        <a:latin typeface="Source Han Sans CN Normal"/>
        <a:ea typeface="Source Han Sans CN Normal"/>
        <a:cs typeface="Source Han Sans CN Normal"/>
        <a:sym typeface="Source Han Sans CN Norm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365C0"/>
    <a:srgbClr val="C00000"/>
    <a:srgbClr val="222222"/>
    <a:srgbClr val="2D2D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wholeTbl>
    <a:band2H>
      <a:tcTxStyle/>
      <a:tcStyle>
        <a:tcBdr/>
        <a:fill>
          <a:solidFill>
            <a:srgbClr val="FFFFFF"/>
          </a:solidFill>
        </a:fill>
      </a:tcStyle>
    </a:band2H>
    <a:firstCol>
      <a:tcTxStyle b="off" i="off">
        <a:font>
          <a:latin typeface="Helvetica Light"/>
          <a:ea typeface="Helvetica Light"/>
          <a:cs typeface="Helvetica Ligh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Col>
    <a:lastRow>
      <a:tcTxStyle b="off" i="off">
        <a:font>
          <a:latin typeface="Helvetica Light"/>
          <a:ea typeface="Helvetica Light"/>
          <a:cs typeface="Helvetica Ligh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ff" i="off">
        <a:font>
          <a:latin typeface="Helvetica Light"/>
          <a:ea typeface="Helvetica Light"/>
          <a:cs typeface="Helvetica Ligh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8"/>
          </a:solidFill>
        </a:fill>
      </a:tcStyle>
    </a:wholeTbl>
    <a:band2H>
      <a:tcTxStyle/>
      <a:tcStyle>
        <a:tcBdr/>
        <a:fill>
          <a:solidFill>
            <a:srgbClr val="E6EA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E7CB"/>
          </a:solidFill>
        </a:fill>
      </a:tcStyle>
    </a:wholeTbl>
    <a:band2H>
      <a:tcTxStyle/>
      <a:tcStyle>
        <a:tcBdr/>
        <a:fill>
          <a:solidFill>
            <a:srgbClr val="F8F4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CDDE"/>
          </a:solidFill>
        </a:fill>
      </a:tcStyle>
    </a:wholeTbl>
    <a:band2H>
      <a:tcTxStyle/>
      <a:tcStyle>
        <a:tcBdr/>
        <a:fill>
          <a:solidFill>
            <a:srgbClr val="EBE8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79"/>
    <p:restoredTop sz="94624"/>
  </p:normalViewPr>
  <p:slideViewPr>
    <p:cSldViewPr snapToGrid="0" snapToObjects="1">
      <p:cViewPr varScale="1">
        <p:scale>
          <a:sx n="110" d="100"/>
          <a:sy n="110" d="100"/>
        </p:scale>
        <p:origin x="69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9" name="Shape 159"/>
          <p:cNvSpPr>
            <a:spLocks noGrp="1" noRot="1" noChangeAspect="1"/>
          </p:cNvSpPr>
          <p:nvPr>
            <p:ph type="sldImg"/>
          </p:nvPr>
        </p:nvSpPr>
        <p:spPr>
          <a:xfrm>
            <a:off x="1143000" y="685800"/>
            <a:ext cx="4572000" cy="3429000"/>
          </a:xfrm>
          <a:prstGeom prst="rect">
            <a:avLst/>
          </a:prstGeom>
        </p:spPr>
        <p:txBody>
          <a:bodyPr/>
          <a:lstStyle/>
          <a:p>
            <a:endParaRPr/>
          </a:p>
        </p:txBody>
      </p:sp>
      <p:sp>
        <p:nvSpPr>
          <p:cNvPr id="160" name="Shape 16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472665545"/>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Source Han Sans CN Bold Bold"/>
      </a:defRPr>
    </a:lvl1pPr>
    <a:lvl2pPr indent="228600" latinLnBrk="0">
      <a:defRPr sz="1200">
        <a:latin typeface="+mn-lt"/>
        <a:ea typeface="+mn-ea"/>
        <a:cs typeface="+mn-cs"/>
        <a:sym typeface="Source Han Sans CN Bold Bold"/>
      </a:defRPr>
    </a:lvl2pPr>
    <a:lvl3pPr indent="457200" latinLnBrk="0">
      <a:defRPr sz="1200">
        <a:latin typeface="+mn-lt"/>
        <a:ea typeface="+mn-ea"/>
        <a:cs typeface="+mn-cs"/>
        <a:sym typeface="Source Han Sans CN Bold Bold"/>
      </a:defRPr>
    </a:lvl3pPr>
    <a:lvl4pPr indent="685800" latinLnBrk="0">
      <a:defRPr sz="1200">
        <a:latin typeface="+mn-lt"/>
        <a:ea typeface="+mn-ea"/>
        <a:cs typeface="+mn-cs"/>
        <a:sym typeface="Source Han Sans CN Bold Bold"/>
      </a:defRPr>
    </a:lvl4pPr>
    <a:lvl5pPr indent="914400" latinLnBrk="0">
      <a:defRPr sz="1200">
        <a:latin typeface="+mn-lt"/>
        <a:ea typeface="+mn-ea"/>
        <a:cs typeface="+mn-cs"/>
        <a:sym typeface="Source Han Sans CN Bold Bold"/>
      </a:defRPr>
    </a:lvl5pPr>
    <a:lvl6pPr indent="1143000" latinLnBrk="0">
      <a:defRPr sz="1200">
        <a:latin typeface="+mn-lt"/>
        <a:ea typeface="+mn-ea"/>
        <a:cs typeface="+mn-cs"/>
        <a:sym typeface="Source Han Sans CN Bold Bold"/>
      </a:defRPr>
    </a:lvl6pPr>
    <a:lvl7pPr indent="1371600" latinLnBrk="0">
      <a:defRPr sz="1200">
        <a:latin typeface="+mn-lt"/>
        <a:ea typeface="+mn-ea"/>
        <a:cs typeface="+mn-cs"/>
        <a:sym typeface="Source Han Sans CN Bold Bold"/>
      </a:defRPr>
    </a:lvl7pPr>
    <a:lvl8pPr indent="1600200" latinLnBrk="0">
      <a:defRPr sz="1200">
        <a:latin typeface="+mn-lt"/>
        <a:ea typeface="+mn-ea"/>
        <a:cs typeface="+mn-cs"/>
        <a:sym typeface="Source Han Sans CN Bold Bold"/>
      </a:defRPr>
    </a:lvl8pPr>
    <a:lvl9pPr indent="1828800" latinLnBrk="0">
      <a:defRPr sz="1200">
        <a:latin typeface="+mn-lt"/>
        <a:ea typeface="+mn-ea"/>
        <a:cs typeface="+mn-cs"/>
        <a:sym typeface="Source Han Sans CN Bold Bold"/>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noRot="1" noChangeAspect="1"/>
          </p:cNvSpPr>
          <p:nvPr>
            <p:ph type="sldImg"/>
          </p:nvPr>
        </p:nvSpPr>
        <p:spPr>
          <a:xfrm>
            <a:off x="381000" y="685800"/>
            <a:ext cx="6096000" cy="3429000"/>
          </a:xfrm>
          <a:prstGeom prst="rect">
            <a:avLst/>
          </a:prstGeom>
        </p:spPr>
        <p:txBody>
          <a:bodyPr/>
          <a:lstStyle/>
          <a:p>
            <a:endParaRPr/>
          </a:p>
        </p:txBody>
      </p:sp>
      <p:sp>
        <p:nvSpPr>
          <p:cNvPr id="167" name="Shape 167"/>
          <p:cNvSpPr>
            <a:spLocks noGrp="1"/>
          </p:cNvSpPr>
          <p:nvPr>
            <p:ph type="body" sz="quarter" idx="1"/>
          </p:nvPr>
        </p:nvSpPr>
        <p:spPr>
          <a:prstGeom prst="rect">
            <a:avLst/>
          </a:prstGeom>
        </p:spPr>
        <p:txBody>
          <a:bodyPr/>
          <a:lstStyle/>
          <a:p>
            <a:r>
              <a:t>欢迎大家今天前来：</a:t>
            </a:r>
          </a:p>
          <a:p>
            <a:r>
              <a:t>今天我要分享的内容，是企业家的刑事责任风险与防范。</a:t>
            </a:r>
          </a:p>
          <a:p>
            <a:r>
              <a:t>在座诸位，你们的企业年营业额度在100万以上的请举一下手，请放下；企业员工在30人以上的请举手示意一下，请放下；年龄在35岁左右的请示意一下，请放下；企业有一名以上法务人员的请示意一下，请放下；有参加过法律培训相关课程的请举一下手，请放下；有了解关注过企业家刑事责任风险的请举手示意一下，请放下。</a:t>
            </a:r>
          </a:p>
        </p:txBody>
      </p:sp>
    </p:spTree>
    <p:extLst>
      <p:ext uri="{BB962C8B-B14F-4D97-AF65-F5344CB8AC3E}">
        <p14:creationId xmlns:p14="http://schemas.microsoft.com/office/powerpoint/2010/main" val="1344104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noRot="1" noChangeAspect="1"/>
          </p:cNvSpPr>
          <p:nvPr>
            <p:ph type="sldImg"/>
          </p:nvPr>
        </p:nvSpPr>
        <p:spPr>
          <a:xfrm>
            <a:off x="381000" y="685800"/>
            <a:ext cx="6096000" cy="3429000"/>
          </a:xfrm>
          <a:prstGeom prst="rect">
            <a:avLst/>
          </a:prstGeom>
        </p:spPr>
        <p:txBody>
          <a:bodyPr/>
          <a:lstStyle/>
          <a:p>
            <a:endParaRPr/>
          </a:p>
        </p:txBody>
      </p:sp>
      <p:sp>
        <p:nvSpPr>
          <p:cNvPr id="179" name="Shape 179"/>
          <p:cNvSpPr>
            <a:spLocks noGrp="1"/>
          </p:cNvSpPr>
          <p:nvPr>
            <p:ph type="body" sz="quarter" idx="1"/>
          </p:nvPr>
        </p:nvSpPr>
        <p:spPr>
          <a:prstGeom prst="rect">
            <a:avLst/>
          </a:prstGeom>
        </p:spPr>
        <p:txBody>
          <a:bodyPr/>
          <a:lstStyle/>
          <a:p>
            <a:r>
              <a:t>2016年中国企业家犯罪案件1458起，涉案人数1827人。</a:t>
            </a:r>
          </a:p>
        </p:txBody>
      </p:sp>
    </p:spTree>
    <p:extLst>
      <p:ext uri="{BB962C8B-B14F-4D97-AF65-F5344CB8AC3E}">
        <p14:creationId xmlns:p14="http://schemas.microsoft.com/office/powerpoint/2010/main" val="2680590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noRot="1" noChangeAspect="1"/>
          </p:cNvSpPr>
          <p:nvPr>
            <p:ph type="sldImg"/>
          </p:nvPr>
        </p:nvSpPr>
        <p:spPr>
          <a:xfrm>
            <a:off x="381000" y="685800"/>
            <a:ext cx="6096000" cy="3429000"/>
          </a:xfrm>
          <a:prstGeom prst="rect">
            <a:avLst/>
          </a:prstGeom>
        </p:spPr>
        <p:txBody>
          <a:bodyPr/>
          <a:lstStyle/>
          <a:p>
            <a:endParaRPr/>
          </a:p>
        </p:txBody>
      </p:sp>
      <p:sp>
        <p:nvSpPr>
          <p:cNvPr id="179" name="Shape 179"/>
          <p:cNvSpPr>
            <a:spLocks noGrp="1"/>
          </p:cNvSpPr>
          <p:nvPr>
            <p:ph type="body" sz="quarter" idx="1"/>
          </p:nvPr>
        </p:nvSpPr>
        <p:spPr>
          <a:prstGeom prst="rect">
            <a:avLst/>
          </a:prstGeom>
        </p:spPr>
        <p:txBody>
          <a:bodyPr/>
          <a:lstStyle/>
          <a:p>
            <a:r>
              <a:t>2016年中国企业家犯罪案件1458起，涉案人数1827人。</a:t>
            </a:r>
          </a:p>
        </p:txBody>
      </p:sp>
    </p:spTree>
    <p:extLst>
      <p:ext uri="{BB962C8B-B14F-4D97-AF65-F5344CB8AC3E}">
        <p14:creationId xmlns:p14="http://schemas.microsoft.com/office/powerpoint/2010/main" val="2824885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noRot="1" noChangeAspect="1"/>
          </p:cNvSpPr>
          <p:nvPr>
            <p:ph type="sldImg"/>
          </p:nvPr>
        </p:nvSpPr>
        <p:spPr>
          <a:xfrm>
            <a:off x="381000" y="685800"/>
            <a:ext cx="6096000" cy="3429000"/>
          </a:xfrm>
          <a:prstGeom prst="rect">
            <a:avLst/>
          </a:prstGeom>
        </p:spPr>
        <p:txBody>
          <a:bodyPr/>
          <a:lstStyle/>
          <a:p>
            <a:endParaRPr/>
          </a:p>
        </p:txBody>
      </p:sp>
      <p:sp>
        <p:nvSpPr>
          <p:cNvPr id="179" name="Shape 179"/>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323482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noRot="1" noChangeAspect="1"/>
          </p:cNvSpPr>
          <p:nvPr>
            <p:ph type="sldImg"/>
          </p:nvPr>
        </p:nvSpPr>
        <p:spPr>
          <a:xfrm>
            <a:off x="381000" y="685800"/>
            <a:ext cx="6096000" cy="3429000"/>
          </a:xfrm>
          <a:prstGeom prst="rect">
            <a:avLst/>
          </a:prstGeom>
        </p:spPr>
        <p:txBody>
          <a:bodyPr/>
          <a:lstStyle/>
          <a:p>
            <a:endParaRPr/>
          </a:p>
        </p:txBody>
      </p:sp>
      <p:sp>
        <p:nvSpPr>
          <p:cNvPr id="179" name="Shape 179"/>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57573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noRot="1" noChangeAspect="1"/>
          </p:cNvSpPr>
          <p:nvPr>
            <p:ph type="sldImg"/>
          </p:nvPr>
        </p:nvSpPr>
        <p:spPr>
          <a:xfrm>
            <a:off x="381000" y="685800"/>
            <a:ext cx="6096000" cy="3429000"/>
          </a:xfrm>
          <a:prstGeom prst="rect">
            <a:avLst/>
          </a:prstGeom>
        </p:spPr>
        <p:txBody>
          <a:bodyPr/>
          <a:lstStyle/>
          <a:p>
            <a:endParaRPr/>
          </a:p>
        </p:txBody>
      </p:sp>
      <p:sp>
        <p:nvSpPr>
          <p:cNvPr id="179" name="Shape 179"/>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26738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noRot="1" noChangeAspect="1"/>
          </p:cNvSpPr>
          <p:nvPr>
            <p:ph type="sldImg"/>
          </p:nvPr>
        </p:nvSpPr>
        <p:spPr>
          <a:xfrm>
            <a:off x="381000" y="685800"/>
            <a:ext cx="6096000" cy="3429000"/>
          </a:xfrm>
          <a:prstGeom prst="rect">
            <a:avLst/>
          </a:prstGeom>
        </p:spPr>
        <p:txBody>
          <a:bodyPr/>
          <a:lstStyle/>
          <a:p>
            <a:endParaRPr/>
          </a:p>
        </p:txBody>
      </p:sp>
      <p:sp>
        <p:nvSpPr>
          <p:cNvPr id="179" name="Shape 179"/>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940924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noRot="1" noChangeAspect="1"/>
          </p:cNvSpPr>
          <p:nvPr>
            <p:ph type="sldImg"/>
          </p:nvPr>
        </p:nvSpPr>
        <p:spPr>
          <a:xfrm>
            <a:off x="381000" y="685800"/>
            <a:ext cx="6096000" cy="3429000"/>
          </a:xfrm>
          <a:prstGeom prst="rect">
            <a:avLst/>
          </a:prstGeom>
        </p:spPr>
        <p:txBody>
          <a:bodyPr/>
          <a:lstStyle/>
          <a:p>
            <a:endParaRPr/>
          </a:p>
        </p:txBody>
      </p:sp>
      <p:sp>
        <p:nvSpPr>
          <p:cNvPr id="179" name="Shape 179"/>
          <p:cNvSpPr>
            <a:spLocks noGrp="1"/>
          </p:cNvSpPr>
          <p:nvPr>
            <p:ph type="body" sz="quarter" idx="1"/>
          </p:nvPr>
        </p:nvSpPr>
        <p:spPr>
          <a:prstGeom prst="rect">
            <a:avLst/>
          </a:prstGeom>
        </p:spPr>
        <p:txBody>
          <a:bodyPr/>
          <a:lstStyle/>
          <a:p>
            <a:r>
              <a:t>2016年中国企业家犯罪案件1458起，涉案人数1827人。</a:t>
            </a:r>
          </a:p>
        </p:txBody>
      </p:sp>
    </p:spTree>
    <p:extLst>
      <p:ext uri="{BB962C8B-B14F-4D97-AF65-F5344CB8AC3E}">
        <p14:creationId xmlns:p14="http://schemas.microsoft.com/office/powerpoint/2010/main" val="148973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noRot="1" noChangeAspect="1"/>
          </p:cNvSpPr>
          <p:nvPr>
            <p:ph type="sldImg"/>
          </p:nvPr>
        </p:nvSpPr>
        <p:spPr>
          <a:xfrm>
            <a:off x="381000" y="685800"/>
            <a:ext cx="6096000" cy="3429000"/>
          </a:xfrm>
          <a:prstGeom prst="rect">
            <a:avLst/>
          </a:prstGeom>
        </p:spPr>
        <p:txBody>
          <a:bodyPr/>
          <a:lstStyle/>
          <a:p>
            <a:endParaRPr/>
          </a:p>
        </p:txBody>
      </p:sp>
      <p:sp>
        <p:nvSpPr>
          <p:cNvPr id="179" name="Shape 179"/>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000635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noRot="1" noChangeAspect="1"/>
          </p:cNvSpPr>
          <p:nvPr>
            <p:ph type="sldImg"/>
          </p:nvPr>
        </p:nvSpPr>
        <p:spPr>
          <a:xfrm>
            <a:off x="381000" y="685800"/>
            <a:ext cx="6096000" cy="3429000"/>
          </a:xfrm>
          <a:prstGeom prst="rect">
            <a:avLst/>
          </a:prstGeom>
        </p:spPr>
        <p:txBody>
          <a:bodyPr/>
          <a:lstStyle/>
          <a:p>
            <a:endParaRPr/>
          </a:p>
        </p:txBody>
      </p:sp>
      <p:sp>
        <p:nvSpPr>
          <p:cNvPr id="179" name="Shape 179"/>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352847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noRot="1" noChangeAspect="1"/>
          </p:cNvSpPr>
          <p:nvPr>
            <p:ph type="sldImg"/>
          </p:nvPr>
        </p:nvSpPr>
        <p:spPr>
          <a:xfrm>
            <a:off x="381000" y="685800"/>
            <a:ext cx="6096000" cy="3429000"/>
          </a:xfrm>
          <a:prstGeom prst="rect">
            <a:avLst/>
          </a:prstGeom>
        </p:spPr>
        <p:txBody>
          <a:bodyPr/>
          <a:lstStyle/>
          <a:p>
            <a:endParaRPr/>
          </a:p>
        </p:txBody>
      </p:sp>
      <p:sp>
        <p:nvSpPr>
          <p:cNvPr id="179" name="Shape 179"/>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121952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xfrm>
            <a:off x="381000" y="685800"/>
            <a:ext cx="6096000" cy="3429000"/>
          </a:xfrm>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r>
              <a:t>为什么今天要讲企业家的刑事责任风险与防范，对很多企业家来说，第一，刑事责任风险似乎离我们太遥远，这个问题似乎没有太迫切关注的需要；第二，了解刑事责任风险并不一定能带给企业更大的利润。然而，事实并非如此，如果诸位也抱有相同观点的不妨听完今天的课程再下结论。</a:t>
            </a:r>
          </a:p>
        </p:txBody>
      </p:sp>
    </p:spTree>
    <p:extLst>
      <p:ext uri="{BB962C8B-B14F-4D97-AF65-F5344CB8AC3E}">
        <p14:creationId xmlns:p14="http://schemas.microsoft.com/office/powerpoint/2010/main" val="8335693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noRot="1" noChangeAspect="1"/>
          </p:cNvSpPr>
          <p:nvPr>
            <p:ph type="sldImg"/>
          </p:nvPr>
        </p:nvSpPr>
        <p:spPr>
          <a:xfrm>
            <a:off x="381000" y="685800"/>
            <a:ext cx="6096000" cy="3429000"/>
          </a:xfrm>
          <a:prstGeom prst="rect">
            <a:avLst/>
          </a:prstGeom>
        </p:spPr>
        <p:txBody>
          <a:bodyPr/>
          <a:lstStyle/>
          <a:p>
            <a:endParaRPr/>
          </a:p>
        </p:txBody>
      </p:sp>
      <p:sp>
        <p:nvSpPr>
          <p:cNvPr id="179" name="Shape 179"/>
          <p:cNvSpPr>
            <a:spLocks noGrp="1"/>
          </p:cNvSpPr>
          <p:nvPr>
            <p:ph type="body" sz="quarter" idx="1"/>
          </p:nvPr>
        </p:nvSpPr>
        <p:spPr>
          <a:prstGeom prst="rect">
            <a:avLst/>
          </a:prstGeom>
        </p:spPr>
        <p:txBody>
          <a:bodyPr/>
          <a:lstStyle/>
          <a:p>
            <a:r>
              <a:t>2016年中国企业家犯罪案件1458起，涉案人数1827人。</a:t>
            </a:r>
          </a:p>
        </p:txBody>
      </p:sp>
    </p:spTree>
    <p:extLst>
      <p:ext uri="{BB962C8B-B14F-4D97-AF65-F5344CB8AC3E}">
        <p14:creationId xmlns:p14="http://schemas.microsoft.com/office/powerpoint/2010/main" val="4035736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noRot="1" noChangeAspect="1"/>
          </p:cNvSpPr>
          <p:nvPr>
            <p:ph type="sldImg"/>
          </p:nvPr>
        </p:nvSpPr>
        <p:spPr>
          <a:xfrm>
            <a:off x="381000" y="685800"/>
            <a:ext cx="6096000" cy="3429000"/>
          </a:xfrm>
          <a:prstGeom prst="rect">
            <a:avLst/>
          </a:prstGeom>
        </p:spPr>
        <p:txBody>
          <a:bodyPr/>
          <a:lstStyle/>
          <a:p>
            <a:endParaRPr/>
          </a:p>
        </p:txBody>
      </p:sp>
      <p:sp>
        <p:nvSpPr>
          <p:cNvPr id="179" name="Shape 179"/>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646906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noRot="1" noChangeAspect="1"/>
          </p:cNvSpPr>
          <p:nvPr>
            <p:ph type="sldImg"/>
          </p:nvPr>
        </p:nvSpPr>
        <p:spPr>
          <a:xfrm>
            <a:off x="381000" y="685800"/>
            <a:ext cx="6096000" cy="3429000"/>
          </a:xfrm>
          <a:prstGeom prst="rect">
            <a:avLst/>
          </a:prstGeom>
        </p:spPr>
        <p:txBody>
          <a:bodyPr/>
          <a:lstStyle/>
          <a:p>
            <a:endParaRPr/>
          </a:p>
        </p:txBody>
      </p:sp>
      <p:sp>
        <p:nvSpPr>
          <p:cNvPr id="179" name="Shape 179"/>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8662542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noRot="1" noChangeAspect="1"/>
          </p:cNvSpPr>
          <p:nvPr>
            <p:ph type="sldImg"/>
          </p:nvPr>
        </p:nvSpPr>
        <p:spPr>
          <a:xfrm>
            <a:off x="381000" y="685800"/>
            <a:ext cx="6096000" cy="3429000"/>
          </a:xfrm>
          <a:prstGeom prst="rect">
            <a:avLst/>
          </a:prstGeom>
        </p:spPr>
        <p:txBody>
          <a:bodyPr/>
          <a:lstStyle/>
          <a:p>
            <a:endParaRPr/>
          </a:p>
        </p:txBody>
      </p:sp>
      <p:sp>
        <p:nvSpPr>
          <p:cNvPr id="179" name="Shape 179"/>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7148537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noRot="1" noChangeAspect="1"/>
          </p:cNvSpPr>
          <p:nvPr>
            <p:ph type="sldImg"/>
          </p:nvPr>
        </p:nvSpPr>
        <p:spPr>
          <a:xfrm>
            <a:off x="381000" y="685800"/>
            <a:ext cx="6096000" cy="3429000"/>
          </a:xfrm>
          <a:prstGeom prst="rect">
            <a:avLst/>
          </a:prstGeom>
        </p:spPr>
        <p:txBody>
          <a:bodyPr/>
          <a:lstStyle/>
          <a:p>
            <a:endParaRPr/>
          </a:p>
        </p:txBody>
      </p:sp>
      <p:sp>
        <p:nvSpPr>
          <p:cNvPr id="179" name="Shape 179"/>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0612244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noRot="1" noChangeAspect="1"/>
          </p:cNvSpPr>
          <p:nvPr>
            <p:ph type="sldImg"/>
          </p:nvPr>
        </p:nvSpPr>
        <p:spPr>
          <a:xfrm>
            <a:off x="381000" y="685800"/>
            <a:ext cx="6096000" cy="3429000"/>
          </a:xfrm>
          <a:prstGeom prst="rect">
            <a:avLst/>
          </a:prstGeom>
        </p:spPr>
        <p:txBody>
          <a:bodyPr/>
          <a:lstStyle/>
          <a:p>
            <a:endParaRPr/>
          </a:p>
        </p:txBody>
      </p:sp>
      <p:sp>
        <p:nvSpPr>
          <p:cNvPr id="179" name="Shape 179"/>
          <p:cNvSpPr>
            <a:spLocks noGrp="1"/>
          </p:cNvSpPr>
          <p:nvPr>
            <p:ph type="body" sz="quarter" idx="1"/>
          </p:nvPr>
        </p:nvSpPr>
        <p:spPr>
          <a:prstGeom prst="rect">
            <a:avLst/>
          </a:prstGeom>
        </p:spPr>
        <p:txBody>
          <a:bodyPr/>
          <a:lstStyle/>
          <a:p>
            <a:r>
              <a:t>2016年中国企业家犯罪案件1458起，涉案人数1827人。</a:t>
            </a:r>
          </a:p>
        </p:txBody>
      </p:sp>
    </p:spTree>
    <p:extLst>
      <p:ext uri="{BB962C8B-B14F-4D97-AF65-F5344CB8AC3E}">
        <p14:creationId xmlns:p14="http://schemas.microsoft.com/office/powerpoint/2010/main" val="16397914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noRot="1" noChangeAspect="1"/>
          </p:cNvSpPr>
          <p:nvPr>
            <p:ph type="sldImg"/>
          </p:nvPr>
        </p:nvSpPr>
        <p:spPr>
          <a:xfrm>
            <a:off x="381000" y="685800"/>
            <a:ext cx="6096000" cy="3429000"/>
          </a:xfrm>
          <a:prstGeom prst="rect">
            <a:avLst/>
          </a:prstGeom>
        </p:spPr>
        <p:txBody>
          <a:bodyPr/>
          <a:lstStyle/>
          <a:p>
            <a:endParaRPr/>
          </a:p>
        </p:txBody>
      </p:sp>
      <p:sp>
        <p:nvSpPr>
          <p:cNvPr id="179" name="Shape 179"/>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0943419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noRot="1" noChangeAspect="1"/>
          </p:cNvSpPr>
          <p:nvPr>
            <p:ph type="sldImg"/>
          </p:nvPr>
        </p:nvSpPr>
        <p:spPr>
          <a:xfrm>
            <a:off x="381000" y="685800"/>
            <a:ext cx="6096000" cy="3429000"/>
          </a:xfrm>
          <a:prstGeom prst="rect">
            <a:avLst/>
          </a:prstGeom>
        </p:spPr>
        <p:txBody>
          <a:bodyPr/>
          <a:lstStyle/>
          <a:p>
            <a:endParaRPr/>
          </a:p>
        </p:txBody>
      </p:sp>
      <p:sp>
        <p:nvSpPr>
          <p:cNvPr id="179" name="Shape 179"/>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8084874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noRot="1" noChangeAspect="1"/>
          </p:cNvSpPr>
          <p:nvPr>
            <p:ph type="sldImg"/>
          </p:nvPr>
        </p:nvSpPr>
        <p:spPr>
          <a:xfrm>
            <a:off x="381000" y="685800"/>
            <a:ext cx="6096000" cy="3429000"/>
          </a:xfrm>
          <a:prstGeom prst="rect">
            <a:avLst/>
          </a:prstGeom>
        </p:spPr>
        <p:txBody>
          <a:bodyPr/>
          <a:lstStyle/>
          <a:p>
            <a:endParaRPr/>
          </a:p>
        </p:txBody>
      </p:sp>
      <p:sp>
        <p:nvSpPr>
          <p:cNvPr id="179" name="Shape 179"/>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9515390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noRot="1" noChangeAspect="1"/>
          </p:cNvSpPr>
          <p:nvPr>
            <p:ph type="sldImg"/>
          </p:nvPr>
        </p:nvSpPr>
        <p:spPr>
          <a:xfrm>
            <a:off x="381000" y="685800"/>
            <a:ext cx="6096000" cy="3429000"/>
          </a:xfrm>
          <a:prstGeom prst="rect">
            <a:avLst/>
          </a:prstGeom>
        </p:spPr>
        <p:txBody>
          <a:bodyPr/>
          <a:lstStyle/>
          <a:p>
            <a:endParaRPr/>
          </a:p>
        </p:txBody>
      </p:sp>
      <p:sp>
        <p:nvSpPr>
          <p:cNvPr id="179" name="Shape 179"/>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629587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xfrm>
            <a:off x="381000" y="685800"/>
            <a:ext cx="6096000" cy="3429000"/>
          </a:xfrm>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r>
              <a:t>为什么今天要讲企业家的刑事责任风险与防范，对很多企业家来说，第一，刑事责任风险似乎离我们太遥远，这个问题似乎没有太迫切关注的需要；第二，了解刑事责任风险并不一定能带给企业更大的利润。然而，事实并非如此，如果诸位也抱有相同观点的不妨听完今天的课程再下结论。</a:t>
            </a:r>
          </a:p>
        </p:txBody>
      </p:sp>
    </p:spTree>
    <p:extLst>
      <p:ext uri="{BB962C8B-B14F-4D97-AF65-F5344CB8AC3E}">
        <p14:creationId xmlns:p14="http://schemas.microsoft.com/office/powerpoint/2010/main" val="29617215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noRot="1" noChangeAspect="1"/>
          </p:cNvSpPr>
          <p:nvPr>
            <p:ph type="sldImg"/>
          </p:nvPr>
        </p:nvSpPr>
        <p:spPr>
          <a:xfrm>
            <a:off x="381000" y="685800"/>
            <a:ext cx="6096000" cy="3429000"/>
          </a:xfrm>
          <a:prstGeom prst="rect">
            <a:avLst/>
          </a:prstGeom>
        </p:spPr>
        <p:txBody>
          <a:bodyPr/>
          <a:lstStyle/>
          <a:p>
            <a:endParaRPr/>
          </a:p>
        </p:txBody>
      </p:sp>
      <p:sp>
        <p:nvSpPr>
          <p:cNvPr id="179" name="Shape 179"/>
          <p:cNvSpPr>
            <a:spLocks noGrp="1"/>
          </p:cNvSpPr>
          <p:nvPr>
            <p:ph type="body" sz="quarter" idx="1"/>
          </p:nvPr>
        </p:nvSpPr>
        <p:spPr>
          <a:prstGeom prst="rect">
            <a:avLst/>
          </a:prstGeom>
        </p:spPr>
        <p:txBody>
          <a:bodyPr/>
          <a:lstStyle/>
          <a:p>
            <a:r>
              <a:t>2016年中国企业家犯罪案件1458起，涉案人数1827人。</a:t>
            </a:r>
          </a:p>
        </p:txBody>
      </p:sp>
    </p:spTree>
    <p:extLst>
      <p:ext uri="{BB962C8B-B14F-4D97-AF65-F5344CB8AC3E}">
        <p14:creationId xmlns:p14="http://schemas.microsoft.com/office/powerpoint/2010/main" val="12826054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noRot="1" noChangeAspect="1"/>
          </p:cNvSpPr>
          <p:nvPr>
            <p:ph type="sldImg"/>
          </p:nvPr>
        </p:nvSpPr>
        <p:spPr>
          <a:xfrm>
            <a:off x="381000" y="685800"/>
            <a:ext cx="6096000" cy="3429000"/>
          </a:xfrm>
          <a:prstGeom prst="rect">
            <a:avLst/>
          </a:prstGeom>
        </p:spPr>
        <p:txBody>
          <a:bodyPr/>
          <a:lstStyle/>
          <a:p>
            <a:endParaRPr/>
          </a:p>
        </p:txBody>
      </p:sp>
      <p:sp>
        <p:nvSpPr>
          <p:cNvPr id="179" name="Shape 179"/>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7854551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noRot="1" noChangeAspect="1"/>
          </p:cNvSpPr>
          <p:nvPr>
            <p:ph type="sldImg"/>
          </p:nvPr>
        </p:nvSpPr>
        <p:spPr>
          <a:xfrm>
            <a:off x="381000" y="685800"/>
            <a:ext cx="6096000" cy="3429000"/>
          </a:xfrm>
          <a:prstGeom prst="rect">
            <a:avLst/>
          </a:prstGeom>
        </p:spPr>
        <p:txBody>
          <a:bodyPr/>
          <a:lstStyle/>
          <a:p>
            <a:endParaRPr/>
          </a:p>
        </p:txBody>
      </p:sp>
      <p:sp>
        <p:nvSpPr>
          <p:cNvPr id="179" name="Shape 179"/>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3054683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noRot="1" noChangeAspect="1"/>
          </p:cNvSpPr>
          <p:nvPr>
            <p:ph type="sldImg"/>
          </p:nvPr>
        </p:nvSpPr>
        <p:spPr>
          <a:xfrm>
            <a:off x="381000" y="685800"/>
            <a:ext cx="6096000" cy="3429000"/>
          </a:xfrm>
          <a:prstGeom prst="rect">
            <a:avLst/>
          </a:prstGeom>
        </p:spPr>
        <p:txBody>
          <a:bodyPr/>
          <a:lstStyle/>
          <a:p>
            <a:endParaRPr/>
          </a:p>
        </p:txBody>
      </p:sp>
      <p:sp>
        <p:nvSpPr>
          <p:cNvPr id="179" name="Shape 179"/>
          <p:cNvSpPr>
            <a:spLocks noGrp="1"/>
          </p:cNvSpPr>
          <p:nvPr>
            <p:ph type="body" sz="quarter" idx="1"/>
          </p:nvPr>
        </p:nvSpPr>
        <p:spPr>
          <a:prstGeom prst="rect">
            <a:avLst/>
          </a:prstGeom>
        </p:spPr>
        <p:txBody>
          <a:bodyPr/>
          <a:lstStyle/>
          <a:p>
            <a:r>
              <a:t>2016年中国企业家犯罪案件1458起，涉案人数1827人。</a:t>
            </a:r>
          </a:p>
        </p:txBody>
      </p:sp>
    </p:spTree>
    <p:extLst>
      <p:ext uri="{BB962C8B-B14F-4D97-AF65-F5344CB8AC3E}">
        <p14:creationId xmlns:p14="http://schemas.microsoft.com/office/powerpoint/2010/main" val="35792814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noRot="1" noChangeAspect="1"/>
          </p:cNvSpPr>
          <p:nvPr>
            <p:ph type="sldImg"/>
          </p:nvPr>
        </p:nvSpPr>
        <p:spPr>
          <a:xfrm>
            <a:off x="381000" y="685800"/>
            <a:ext cx="6096000" cy="3429000"/>
          </a:xfrm>
          <a:prstGeom prst="rect">
            <a:avLst/>
          </a:prstGeom>
        </p:spPr>
        <p:txBody>
          <a:bodyPr/>
          <a:lstStyle/>
          <a:p>
            <a:endParaRPr/>
          </a:p>
        </p:txBody>
      </p:sp>
      <p:sp>
        <p:nvSpPr>
          <p:cNvPr id="179" name="Shape 179"/>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0067980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noRot="1" noChangeAspect="1"/>
          </p:cNvSpPr>
          <p:nvPr>
            <p:ph type="sldImg"/>
          </p:nvPr>
        </p:nvSpPr>
        <p:spPr>
          <a:xfrm>
            <a:off x="381000" y="685800"/>
            <a:ext cx="6096000" cy="3429000"/>
          </a:xfrm>
          <a:prstGeom prst="rect">
            <a:avLst/>
          </a:prstGeom>
        </p:spPr>
        <p:txBody>
          <a:bodyPr/>
          <a:lstStyle/>
          <a:p>
            <a:endParaRPr/>
          </a:p>
        </p:txBody>
      </p:sp>
      <p:sp>
        <p:nvSpPr>
          <p:cNvPr id="179" name="Shape 179"/>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7279233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noRot="1" noChangeAspect="1"/>
          </p:cNvSpPr>
          <p:nvPr>
            <p:ph type="sldImg"/>
          </p:nvPr>
        </p:nvSpPr>
        <p:spPr>
          <a:xfrm>
            <a:off x="381000" y="685800"/>
            <a:ext cx="6096000" cy="3429000"/>
          </a:xfrm>
          <a:prstGeom prst="rect">
            <a:avLst/>
          </a:prstGeom>
        </p:spPr>
        <p:txBody>
          <a:bodyPr/>
          <a:lstStyle/>
          <a:p>
            <a:endParaRPr/>
          </a:p>
        </p:txBody>
      </p:sp>
      <p:sp>
        <p:nvSpPr>
          <p:cNvPr id="179" name="Shape 179"/>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6744070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noRot="1" noChangeAspect="1"/>
          </p:cNvSpPr>
          <p:nvPr>
            <p:ph type="sldImg"/>
          </p:nvPr>
        </p:nvSpPr>
        <p:spPr>
          <a:xfrm>
            <a:off x="381000" y="685800"/>
            <a:ext cx="6096000" cy="3429000"/>
          </a:xfrm>
          <a:prstGeom prst="rect">
            <a:avLst/>
          </a:prstGeom>
        </p:spPr>
        <p:txBody>
          <a:bodyPr/>
          <a:lstStyle/>
          <a:p>
            <a:endParaRPr/>
          </a:p>
        </p:txBody>
      </p:sp>
      <p:sp>
        <p:nvSpPr>
          <p:cNvPr id="179" name="Shape 179"/>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8495033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noRot="1" noChangeAspect="1"/>
          </p:cNvSpPr>
          <p:nvPr>
            <p:ph type="sldImg"/>
          </p:nvPr>
        </p:nvSpPr>
        <p:spPr>
          <a:xfrm>
            <a:off x="381000" y="685800"/>
            <a:ext cx="6096000" cy="3429000"/>
          </a:xfrm>
          <a:prstGeom prst="rect">
            <a:avLst/>
          </a:prstGeom>
        </p:spPr>
        <p:txBody>
          <a:bodyPr/>
          <a:lstStyle/>
          <a:p>
            <a:endParaRPr/>
          </a:p>
        </p:txBody>
      </p:sp>
      <p:sp>
        <p:nvSpPr>
          <p:cNvPr id="179" name="Shape 179"/>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9855047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noRot="1" noChangeAspect="1"/>
          </p:cNvSpPr>
          <p:nvPr>
            <p:ph type="sldImg"/>
          </p:nvPr>
        </p:nvSpPr>
        <p:spPr>
          <a:xfrm>
            <a:off x="381000" y="685800"/>
            <a:ext cx="6096000" cy="3429000"/>
          </a:xfrm>
          <a:prstGeom prst="rect">
            <a:avLst/>
          </a:prstGeom>
        </p:spPr>
        <p:txBody>
          <a:bodyPr/>
          <a:lstStyle/>
          <a:p>
            <a:endParaRPr/>
          </a:p>
        </p:txBody>
      </p:sp>
      <p:sp>
        <p:nvSpPr>
          <p:cNvPr id="179" name="Shape 179"/>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298303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xfrm>
            <a:off x="381000" y="685800"/>
            <a:ext cx="6096000" cy="3429000"/>
          </a:xfrm>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r>
              <a:t>为什么今天要讲企业家的刑事责任风险与防范，对很多企业家来说，第一，刑事责任风险似乎离我们太遥远，这个问题似乎没有太迫切关注的需要；第二，了解刑事责任风险并不一定能带给企业更大的利润。然而，事实并非如此，如果诸位也抱有相同观点的不妨听完今天的课程再下结论。</a:t>
            </a:r>
          </a:p>
        </p:txBody>
      </p:sp>
    </p:spTree>
    <p:extLst>
      <p:ext uri="{BB962C8B-B14F-4D97-AF65-F5344CB8AC3E}">
        <p14:creationId xmlns:p14="http://schemas.microsoft.com/office/powerpoint/2010/main" val="2386100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xfrm>
            <a:off x="381000" y="685800"/>
            <a:ext cx="6096000" cy="3429000"/>
          </a:xfrm>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r>
              <a:t>为什么今天要讲企业家的刑事责任风险与防范，对很多企业家来说，第一，刑事责任风险似乎离我们太遥远，这个问题似乎没有太迫切关注的需要；第二，了解刑事责任风险并不一定能带给企业更大的利润。然而，事实并非如此，如果诸位也抱有相同观点的不妨听完今天的课程再下结论。</a:t>
            </a:r>
          </a:p>
        </p:txBody>
      </p:sp>
    </p:spTree>
    <p:extLst>
      <p:ext uri="{BB962C8B-B14F-4D97-AF65-F5344CB8AC3E}">
        <p14:creationId xmlns:p14="http://schemas.microsoft.com/office/powerpoint/2010/main" val="1687130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xfrm>
            <a:off x="381000" y="685800"/>
            <a:ext cx="6096000" cy="3429000"/>
          </a:xfrm>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r>
              <a:t>为什么今天要讲企业家的刑事责任风险与防范，对很多企业家来说，第一，刑事责任风险似乎离我们太遥远，这个问题似乎没有太迫切关注的需要；第二，了解刑事责任风险并不一定能带给企业更大的利润。然而，事实并非如此，如果诸位也抱有相同观点的不妨听完今天的课程再下结论。</a:t>
            </a:r>
          </a:p>
        </p:txBody>
      </p:sp>
    </p:spTree>
    <p:extLst>
      <p:ext uri="{BB962C8B-B14F-4D97-AF65-F5344CB8AC3E}">
        <p14:creationId xmlns:p14="http://schemas.microsoft.com/office/powerpoint/2010/main" val="1010779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noRot="1" noChangeAspect="1"/>
          </p:cNvSpPr>
          <p:nvPr>
            <p:ph type="sldImg"/>
          </p:nvPr>
        </p:nvSpPr>
        <p:spPr>
          <a:xfrm>
            <a:off x="381000" y="685800"/>
            <a:ext cx="6096000" cy="3429000"/>
          </a:xfrm>
          <a:prstGeom prst="rect">
            <a:avLst/>
          </a:prstGeom>
        </p:spPr>
        <p:txBody>
          <a:bodyPr/>
          <a:lstStyle/>
          <a:p>
            <a:endParaRPr/>
          </a:p>
        </p:txBody>
      </p:sp>
      <p:sp>
        <p:nvSpPr>
          <p:cNvPr id="179" name="Shape 179"/>
          <p:cNvSpPr>
            <a:spLocks noGrp="1"/>
          </p:cNvSpPr>
          <p:nvPr>
            <p:ph type="body" sz="quarter" idx="1"/>
          </p:nvPr>
        </p:nvSpPr>
        <p:spPr>
          <a:prstGeom prst="rect">
            <a:avLst/>
          </a:prstGeom>
        </p:spPr>
        <p:txBody>
          <a:bodyPr/>
          <a:lstStyle/>
          <a:p>
            <a:r>
              <a:t>2016年中国企业家犯罪案件1458起，涉案人数1827人。</a:t>
            </a:r>
          </a:p>
        </p:txBody>
      </p:sp>
    </p:spTree>
    <p:extLst>
      <p:ext uri="{BB962C8B-B14F-4D97-AF65-F5344CB8AC3E}">
        <p14:creationId xmlns:p14="http://schemas.microsoft.com/office/powerpoint/2010/main" val="628240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noRot="1" noChangeAspect="1"/>
          </p:cNvSpPr>
          <p:nvPr>
            <p:ph type="sldImg"/>
          </p:nvPr>
        </p:nvSpPr>
        <p:spPr>
          <a:xfrm>
            <a:off x="381000" y="685800"/>
            <a:ext cx="6096000" cy="3429000"/>
          </a:xfrm>
          <a:prstGeom prst="rect">
            <a:avLst/>
          </a:prstGeom>
        </p:spPr>
        <p:txBody>
          <a:bodyPr/>
          <a:lstStyle/>
          <a:p>
            <a:endParaRPr/>
          </a:p>
        </p:txBody>
      </p:sp>
      <p:sp>
        <p:nvSpPr>
          <p:cNvPr id="179" name="Shape 179"/>
          <p:cNvSpPr>
            <a:spLocks noGrp="1"/>
          </p:cNvSpPr>
          <p:nvPr>
            <p:ph type="body" sz="quarter" idx="1"/>
          </p:nvPr>
        </p:nvSpPr>
        <p:spPr>
          <a:prstGeom prst="rect">
            <a:avLst/>
          </a:prstGeom>
        </p:spPr>
        <p:txBody>
          <a:bodyPr/>
          <a:lstStyle/>
          <a:p>
            <a:r>
              <a:t>2016年中国企业家犯罪案件1458起，涉案人数1827人。</a:t>
            </a:r>
          </a:p>
        </p:txBody>
      </p:sp>
    </p:spTree>
    <p:extLst>
      <p:ext uri="{BB962C8B-B14F-4D97-AF65-F5344CB8AC3E}">
        <p14:creationId xmlns:p14="http://schemas.microsoft.com/office/powerpoint/2010/main" val="5188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noRot="1" noChangeAspect="1"/>
          </p:cNvSpPr>
          <p:nvPr>
            <p:ph type="sldImg"/>
          </p:nvPr>
        </p:nvSpPr>
        <p:spPr>
          <a:xfrm>
            <a:off x="381000" y="685800"/>
            <a:ext cx="6096000" cy="3429000"/>
          </a:xfrm>
          <a:prstGeom prst="rect">
            <a:avLst/>
          </a:prstGeom>
        </p:spPr>
        <p:txBody>
          <a:bodyPr/>
          <a:lstStyle/>
          <a:p>
            <a:endParaRPr/>
          </a:p>
        </p:txBody>
      </p:sp>
      <p:sp>
        <p:nvSpPr>
          <p:cNvPr id="179" name="Shape 179"/>
          <p:cNvSpPr>
            <a:spLocks noGrp="1"/>
          </p:cNvSpPr>
          <p:nvPr>
            <p:ph type="body" sz="quarter" idx="1"/>
          </p:nvPr>
        </p:nvSpPr>
        <p:spPr>
          <a:prstGeom prst="rect">
            <a:avLst/>
          </a:prstGeom>
        </p:spPr>
        <p:txBody>
          <a:bodyPr/>
          <a:lstStyle/>
          <a:p>
            <a:r>
              <a:t>2016年中国企业家犯罪案件1458起，涉案人数1827人。</a:t>
            </a:r>
          </a:p>
        </p:txBody>
      </p:sp>
    </p:spTree>
    <p:extLst>
      <p:ext uri="{BB962C8B-B14F-4D97-AF65-F5344CB8AC3E}">
        <p14:creationId xmlns:p14="http://schemas.microsoft.com/office/powerpoint/2010/main" val="1213925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标题与副标题 0">
    <p:spTree>
      <p:nvGrpSpPr>
        <p:cNvPr id="1" name=""/>
        <p:cNvGrpSpPr/>
        <p:nvPr/>
      </p:nvGrpSpPr>
      <p:grpSpPr>
        <a:xfrm>
          <a:off x="0" y="0"/>
          <a:ext cx="0" cy="0"/>
          <a:chOff x="0" y="0"/>
          <a:chExt cx="0" cy="0"/>
        </a:xfrm>
      </p:grpSpPr>
      <p:sp>
        <p:nvSpPr>
          <p:cNvPr id="20" name="标题文本"/>
          <p:cNvSpPr txBox="1">
            <a:spLocks noGrp="1"/>
          </p:cNvSpPr>
          <p:nvPr>
            <p:ph type="title"/>
          </p:nvPr>
        </p:nvSpPr>
        <p:spPr>
          <a:xfrm>
            <a:off x="889000" y="1149350"/>
            <a:ext cx="10414000" cy="2324100"/>
          </a:xfrm>
          <a:prstGeom prst="rect">
            <a:avLst/>
          </a:prstGeom>
        </p:spPr>
        <p:txBody>
          <a:bodyPr anchor="b"/>
          <a:lstStyle/>
          <a:p>
            <a:r>
              <a:t>标题文本</a:t>
            </a:r>
          </a:p>
        </p:txBody>
      </p:sp>
      <p:sp>
        <p:nvSpPr>
          <p:cNvPr id="21" name="正文级别 1…"/>
          <p:cNvSpPr txBox="1">
            <a:spLocks noGrp="1"/>
          </p:cNvSpPr>
          <p:nvPr>
            <p:ph type="body" sz="quarter" idx="1"/>
          </p:nvPr>
        </p:nvSpPr>
        <p:spPr>
          <a:xfrm>
            <a:off x="889000" y="3536950"/>
            <a:ext cx="10414000" cy="793750"/>
          </a:xfrm>
          <a:prstGeom prst="rect">
            <a:avLst/>
          </a:prstGeom>
        </p:spPr>
        <p:txBody>
          <a:bodyPr anchor="t"/>
          <a:lstStyle>
            <a:lvl1pPr marL="0" indent="0" algn="ctr">
              <a:spcBef>
                <a:spcPts val="0"/>
              </a:spcBef>
              <a:buSzTx/>
              <a:buNone/>
              <a:defRPr sz="2200"/>
            </a:lvl1pPr>
            <a:lvl2pPr marL="0" indent="0" algn="ctr">
              <a:spcBef>
                <a:spcPts val="0"/>
              </a:spcBef>
              <a:buSzTx/>
              <a:buNone/>
              <a:defRPr sz="2200"/>
            </a:lvl2pPr>
            <a:lvl3pPr marL="0" indent="0" algn="ctr">
              <a:spcBef>
                <a:spcPts val="0"/>
              </a:spcBef>
              <a:buSzTx/>
              <a:buNone/>
              <a:defRPr sz="2200"/>
            </a:lvl3pPr>
            <a:lvl4pPr marL="0" indent="0" algn="ctr">
              <a:spcBef>
                <a:spcPts val="0"/>
              </a:spcBef>
              <a:buSzTx/>
              <a:buNone/>
              <a:defRPr sz="2200"/>
            </a:lvl4pPr>
            <a:lvl5pPr marL="0" indent="0" algn="ctr">
              <a:spcBef>
                <a:spcPts val="0"/>
              </a:spcBef>
              <a:buSzTx/>
              <a:buNone/>
              <a:defRPr sz="2200"/>
            </a:lvl5pPr>
          </a:lstStyle>
          <a:p>
            <a:r>
              <a:t>正文级别 1</a:t>
            </a:r>
          </a:p>
          <a:p>
            <a:pPr lvl="1"/>
            <a:r>
              <a:t>正文级别 2</a:t>
            </a:r>
          </a:p>
          <a:p>
            <a:pPr lvl="2"/>
            <a:r>
              <a:t>正文级别 3</a:t>
            </a:r>
          </a:p>
          <a:p>
            <a:pPr lvl="3"/>
            <a:r>
              <a:t>正文级别 4</a:t>
            </a:r>
          </a:p>
          <a:p>
            <a:pPr lvl="4"/>
            <a:r>
              <a:t>正文级别 5</a:t>
            </a:r>
          </a:p>
        </p:txBody>
      </p:sp>
      <p:sp>
        <p:nvSpPr>
          <p:cNvPr id="22"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引文">
    <p:spTree>
      <p:nvGrpSpPr>
        <p:cNvPr id="1" name=""/>
        <p:cNvGrpSpPr/>
        <p:nvPr/>
      </p:nvGrpSpPr>
      <p:grpSpPr>
        <a:xfrm>
          <a:off x="0" y="0"/>
          <a:ext cx="0" cy="0"/>
          <a:chOff x="0" y="0"/>
          <a:chExt cx="0" cy="0"/>
        </a:xfrm>
      </p:grpSpPr>
      <p:sp>
        <p:nvSpPr>
          <p:cNvPr id="104" name="正文级别 1…"/>
          <p:cNvSpPr txBox="1">
            <a:spLocks noGrp="1"/>
          </p:cNvSpPr>
          <p:nvPr>
            <p:ph type="body" sz="quarter" idx="1"/>
          </p:nvPr>
        </p:nvSpPr>
        <p:spPr>
          <a:xfrm>
            <a:off x="1193800" y="4476750"/>
            <a:ext cx="9810750" cy="394981"/>
          </a:xfrm>
          <a:prstGeom prst="rect">
            <a:avLst/>
          </a:prstGeom>
        </p:spPr>
        <p:txBody>
          <a:bodyPr anchor="t"/>
          <a:lstStyle>
            <a:lvl1pPr marL="0" indent="0" algn="ctr">
              <a:spcBef>
                <a:spcPts val="0"/>
              </a:spcBef>
              <a:buSzTx/>
              <a:buNone/>
              <a:defRPr sz="1900">
                <a:latin typeface="+mj-lt"/>
                <a:ea typeface="+mj-ea"/>
                <a:cs typeface="+mj-cs"/>
                <a:sym typeface="Helvetica"/>
              </a:defRPr>
            </a:lvl1pPr>
            <a:lvl2pPr marL="549519" indent="-232019" algn="ctr">
              <a:spcBef>
                <a:spcPts val="0"/>
              </a:spcBef>
              <a:defRPr sz="1900">
                <a:latin typeface="+mj-lt"/>
                <a:ea typeface="+mj-ea"/>
                <a:cs typeface="+mj-cs"/>
                <a:sym typeface="Helvetica"/>
              </a:defRPr>
            </a:lvl2pPr>
            <a:lvl3pPr marL="867019" indent="-232019" algn="ctr">
              <a:spcBef>
                <a:spcPts val="0"/>
              </a:spcBef>
              <a:defRPr sz="1900">
                <a:latin typeface="+mj-lt"/>
                <a:ea typeface="+mj-ea"/>
                <a:cs typeface="+mj-cs"/>
                <a:sym typeface="Helvetica"/>
              </a:defRPr>
            </a:lvl3pPr>
            <a:lvl4pPr marL="1184519" indent="-232019" algn="ctr">
              <a:spcBef>
                <a:spcPts val="0"/>
              </a:spcBef>
              <a:defRPr sz="1900">
                <a:latin typeface="+mj-lt"/>
                <a:ea typeface="+mj-ea"/>
                <a:cs typeface="+mj-cs"/>
                <a:sym typeface="Helvetica"/>
              </a:defRPr>
            </a:lvl4pPr>
            <a:lvl5pPr marL="1502019" indent="-232019" algn="ctr">
              <a:spcBef>
                <a:spcPts val="0"/>
              </a:spcBef>
              <a:defRPr sz="1900">
                <a:latin typeface="+mj-lt"/>
                <a:ea typeface="+mj-ea"/>
                <a:cs typeface="+mj-cs"/>
                <a:sym typeface="Helvetica"/>
              </a:defRPr>
            </a:lvl5pPr>
          </a:lstStyle>
          <a:p>
            <a:r>
              <a:t>正文级别 1</a:t>
            </a:r>
          </a:p>
          <a:p>
            <a:pPr lvl="1"/>
            <a:r>
              <a:t>正文级别 2</a:t>
            </a:r>
          </a:p>
          <a:p>
            <a:pPr lvl="2"/>
            <a:r>
              <a:t>正文级别 3</a:t>
            </a:r>
          </a:p>
          <a:p>
            <a:pPr lvl="3"/>
            <a:r>
              <a:t>正文级别 4</a:t>
            </a:r>
          </a:p>
          <a:p>
            <a:pPr lvl="4"/>
            <a:r>
              <a:t>正文级别 5</a:t>
            </a:r>
          </a:p>
        </p:txBody>
      </p:sp>
      <p:sp>
        <p:nvSpPr>
          <p:cNvPr id="105" name="矩形"/>
          <p:cNvSpPr txBox="1">
            <a:spLocks noGrp="1"/>
          </p:cNvSpPr>
          <p:nvPr>
            <p:ph type="body" sz="quarter" idx="13"/>
          </p:nvPr>
        </p:nvSpPr>
        <p:spPr>
          <a:xfrm>
            <a:off x="1193800" y="2987675"/>
            <a:ext cx="9810750" cy="514352"/>
          </a:xfrm>
          <a:prstGeom prst="rect">
            <a:avLst/>
          </a:prstGeom>
        </p:spPr>
        <p:txBody>
          <a:bodyPr/>
          <a:lstStyle/>
          <a:p>
            <a:pPr marL="0" indent="0" algn="ctr">
              <a:spcBef>
                <a:spcPts val="0"/>
              </a:spcBef>
              <a:buSzTx/>
              <a:buNone/>
            </a:pPr>
            <a:endParaRPr/>
          </a:p>
        </p:txBody>
      </p:sp>
      <p:sp>
        <p:nvSpPr>
          <p:cNvPr id="106"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13"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空白">
    <p:spTree>
      <p:nvGrpSpPr>
        <p:cNvPr id="1" name=""/>
        <p:cNvGrpSpPr/>
        <p:nvPr/>
      </p:nvGrpSpPr>
      <p:grpSpPr>
        <a:xfrm>
          <a:off x="0" y="0"/>
          <a:ext cx="0" cy="0"/>
          <a:chOff x="0" y="0"/>
          <a:chExt cx="0" cy="0"/>
        </a:xfrm>
      </p:grpSpPr>
      <p:sp>
        <p:nvSpPr>
          <p:cNvPr id="120" name="幻灯片编号"/>
          <p:cNvSpPr txBox="1">
            <a:spLocks noGrp="1"/>
          </p:cNvSpPr>
          <p:nvPr>
            <p:ph type="sldNum" sz="quarter" idx="2"/>
          </p:nvPr>
        </p:nvSpPr>
        <p:spPr>
          <a:xfrm>
            <a:off x="10988706" y="6361067"/>
            <a:ext cx="365094" cy="355693"/>
          </a:xfrm>
          <a:prstGeom prst="rect">
            <a:avLst/>
          </a:prstGeom>
        </p:spPr>
        <p:txBody>
          <a:bodyPr lIns="91438" tIns="91438" rIns="91438" bIns="91438" anchor="ctr"/>
          <a:lstStyle>
            <a:lvl1pPr algn="r" defTabSz="914400">
              <a:defRPr>
                <a:solidFill>
                  <a:srgbClr val="888888"/>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标题幻灯片">
    <p:spTree>
      <p:nvGrpSpPr>
        <p:cNvPr id="1" name=""/>
        <p:cNvGrpSpPr/>
        <p:nvPr/>
      </p:nvGrpSpPr>
      <p:grpSpPr>
        <a:xfrm>
          <a:off x="0" y="0"/>
          <a:ext cx="0" cy="0"/>
          <a:chOff x="0" y="0"/>
          <a:chExt cx="0" cy="0"/>
        </a:xfrm>
      </p:grpSpPr>
      <p:pic>
        <p:nvPicPr>
          <p:cNvPr id="127" name="image1.jpeg" descr="image1.jpeg"/>
          <p:cNvPicPr>
            <a:picLocks noChangeAspect="1"/>
          </p:cNvPicPr>
          <p:nvPr/>
        </p:nvPicPr>
        <p:blipFill>
          <a:blip r:embed="rId2">
            <a:extLst/>
          </a:blip>
          <a:stretch>
            <a:fillRect/>
          </a:stretch>
        </p:blipFill>
        <p:spPr>
          <a:xfrm>
            <a:off x="-3" y="1"/>
            <a:ext cx="12192002" cy="6858001"/>
          </a:xfrm>
          <a:prstGeom prst="rect">
            <a:avLst/>
          </a:prstGeom>
          <a:ln w="12700">
            <a:miter lim="400000"/>
          </a:ln>
        </p:spPr>
      </p:pic>
      <p:sp>
        <p:nvSpPr>
          <p:cNvPr id="128" name="幻灯片编号"/>
          <p:cNvSpPr txBox="1">
            <a:spLocks noGrp="1"/>
          </p:cNvSpPr>
          <p:nvPr>
            <p:ph type="sldNum" sz="quarter" idx="2"/>
          </p:nvPr>
        </p:nvSpPr>
        <p:spPr>
          <a:xfrm>
            <a:off x="8374686" y="6188712"/>
            <a:ext cx="362914" cy="335279"/>
          </a:xfrm>
          <a:prstGeom prst="rect">
            <a:avLst/>
          </a:prstGeom>
        </p:spPr>
        <p:txBody>
          <a:bodyPr lIns="91438" tIns="91438" rIns="91438" bIns="91438" anchor="ctr"/>
          <a:lstStyle>
            <a:lvl1pPr algn="r" defTabSz="914400">
              <a:defRPr>
                <a:solidFill>
                  <a:srgbClr val="888888"/>
                </a:solidFill>
                <a:latin typeface="Source Han Sans CN Normal"/>
                <a:ea typeface="Source Han Sans CN Normal"/>
                <a:cs typeface="Source Han Sans CN Normal"/>
                <a:sym typeface="Source Han Sans CN Normal"/>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_标题幻灯片 0">
    <p:spTree>
      <p:nvGrpSpPr>
        <p:cNvPr id="1" name=""/>
        <p:cNvGrpSpPr/>
        <p:nvPr/>
      </p:nvGrpSpPr>
      <p:grpSpPr>
        <a:xfrm>
          <a:off x="0" y="0"/>
          <a:ext cx="0" cy="0"/>
          <a:chOff x="0" y="0"/>
          <a:chExt cx="0" cy="0"/>
        </a:xfrm>
      </p:grpSpPr>
      <p:pic>
        <p:nvPicPr>
          <p:cNvPr id="135" name="演示之家 (10).jpg" descr="演示之家 (10).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136" name="幻灯片编号"/>
          <p:cNvSpPr txBox="1">
            <a:spLocks noGrp="1"/>
          </p:cNvSpPr>
          <p:nvPr>
            <p:ph type="sldNum" sz="quarter" idx="2"/>
          </p:nvPr>
        </p:nvSpPr>
        <p:spPr>
          <a:xfrm>
            <a:off x="8374686" y="6188712"/>
            <a:ext cx="362914" cy="335279"/>
          </a:xfrm>
          <a:prstGeom prst="rect">
            <a:avLst/>
          </a:prstGeom>
        </p:spPr>
        <p:txBody>
          <a:bodyPr lIns="91438" tIns="91438" rIns="91438" bIns="91438" anchor="ctr"/>
          <a:lstStyle>
            <a:lvl1pPr algn="r" defTabSz="914400">
              <a:defRPr>
                <a:solidFill>
                  <a:srgbClr val="888888"/>
                </a:solidFill>
                <a:latin typeface="Source Han Sans CN Normal"/>
                <a:ea typeface="Source Han Sans CN Normal"/>
                <a:cs typeface="Source Han Sans CN Normal"/>
                <a:sym typeface="Source Han Sans CN Norma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仅标题">
    <p:spTree>
      <p:nvGrpSpPr>
        <p:cNvPr id="1" name=""/>
        <p:cNvGrpSpPr/>
        <p:nvPr/>
      </p:nvGrpSpPr>
      <p:grpSpPr>
        <a:xfrm>
          <a:off x="0" y="0"/>
          <a:ext cx="0" cy="0"/>
          <a:chOff x="0" y="0"/>
          <a:chExt cx="0" cy="0"/>
        </a:xfrm>
      </p:grpSpPr>
      <p:sp>
        <p:nvSpPr>
          <p:cNvPr id="143" name="标题文本"/>
          <p:cNvSpPr txBox="1">
            <a:spLocks noGrp="1"/>
          </p:cNvSpPr>
          <p:nvPr>
            <p:ph type="title"/>
          </p:nvPr>
        </p:nvSpPr>
        <p:spPr>
          <a:prstGeom prst="rect">
            <a:avLst/>
          </a:prstGeom>
        </p:spPr>
        <p:txBody>
          <a:bodyPr/>
          <a:lstStyle/>
          <a:p>
            <a:r>
              <a:t>标题文本</a:t>
            </a:r>
          </a:p>
        </p:txBody>
      </p:sp>
      <p:sp>
        <p:nvSpPr>
          <p:cNvPr id="144"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标题和内容">
    <p:spTree>
      <p:nvGrpSpPr>
        <p:cNvPr id="1" name=""/>
        <p:cNvGrpSpPr/>
        <p:nvPr/>
      </p:nvGrpSpPr>
      <p:grpSpPr>
        <a:xfrm>
          <a:off x="0" y="0"/>
          <a:ext cx="0" cy="0"/>
          <a:chOff x="0" y="0"/>
          <a:chExt cx="0" cy="0"/>
        </a:xfrm>
      </p:grpSpPr>
      <p:sp>
        <p:nvSpPr>
          <p:cNvPr id="151" name="标题文本"/>
          <p:cNvSpPr txBox="1">
            <a:spLocks noGrp="1"/>
          </p:cNvSpPr>
          <p:nvPr>
            <p:ph type="title"/>
          </p:nvPr>
        </p:nvSpPr>
        <p:spPr>
          <a:prstGeom prst="rect">
            <a:avLst/>
          </a:prstGeom>
        </p:spPr>
        <p:txBody>
          <a:bodyPr/>
          <a:lstStyle/>
          <a:p>
            <a:r>
              <a:t>标题文本</a:t>
            </a:r>
          </a:p>
        </p:txBody>
      </p:sp>
      <p:sp>
        <p:nvSpPr>
          <p:cNvPr id="152" name="正文级别 1…"/>
          <p:cNvSpPr txBox="1">
            <a:spLocks noGrp="1"/>
          </p:cNvSpPr>
          <p:nvPr>
            <p:ph type="body" idx="1"/>
          </p:nvPr>
        </p:nvSpPr>
        <p:spPr>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153"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照片 - 水平">
    <p:spTree>
      <p:nvGrpSpPr>
        <p:cNvPr id="1" name=""/>
        <p:cNvGrpSpPr/>
        <p:nvPr/>
      </p:nvGrpSpPr>
      <p:grpSpPr>
        <a:xfrm>
          <a:off x="0" y="0"/>
          <a:ext cx="0" cy="0"/>
          <a:chOff x="0" y="0"/>
          <a:chExt cx="0" cy="0"/>
        </a:xfrm>
      </p:grpSpPr>
      <p:sp>
        <p:nvSpPr>
          <p:cNvPr id="29" name="图像"/>
          <p:cNvSpPr>
            <a:spLocks noGrp="1"/>
          </p:cNvSpPr>
          <p:nvPr>
            <p:ph type="pic" idx="13"/>
          </p:nvPr>
        </p:nvSpPr>
        <p:spPr>
          <a:xfrm>
            <a:off x="1562983" y="336550"/>
            <a:ext cx="9067802" cy="4368800"/>
          </a:xfrm>
          <a:prstGeom prst="rect">
            <a:avLst/>
          </a:prstGeom>
        </p:spPr>
        <p:txBody>
          <a:bodyPr lIns="91439" tIns="45719" rIns="91439" bIns="45719" anchor="t">
            <a:noAutofit/>
          </a:bodyPr>
          <a:lstStyle/>
          <a:p>
            <a:endParaRPr/>
          </a:p>
        </p:txBody>
      </p:sp>
      <p:sp>
        <p:nvSpPr>
          <p:cNvPr id="30" name="标题文本"/>
          <p:cNvSpPr txBox="1">
            <a:spLocks noGrp="1"/>
          </p:cNvSpPr>
          <p:nvPr>
            <p:ph type="title"/>
          </p:nvPr>
        </p:nvSpPr>
        <p:spPr>
          <a:xfrm>
            <a:off x="317500" y="4724400"/>
            <a:ext cx="11557000" cy="1003300"/>
          </a:xfrm>
          <a:prstGeom prst="rect">
            <a:avLst/>
          </a:prstGeom>
        </p:spPr>
        <p:txBody>
          <a:bodyPr anchor="b"/>
          <a:lstStyle/>
          <a:p>
            <a:r>
              <a:t>标题文本</a:t>
            </a:r>
          </a:p>
        </p:txBody>
      </p:sp>
      <p:sp>
        <p:nvSpPr>
          <p:cNvPr id="31" name="正文级别 1…"/>
          <p:cNvSpPr txBox="1">
            <a:spLocks noGrp="1"/>
          </p:cNvSpPr>
          <p:nvPr>
            <p:ph type="body" sz="quarter" idx="1"/>
          </p:nvPr>
        </p:nvSpPr>
        <p:spPr>
          <a:xfrm>
            <a:off x="317500" y="5759450"/>
            <a:ext cx="11557000" cy="793750"/>
          </a:xfrm>
          <a:prstGeom prst="rect">
            <a:avLst/>
          </a:prstGeom>
        </p:spPr>
        <p:txBody>
          <a:bodyPr anchor="t"/>
          <a:lstStyle>
            <a:lvl1pPr marL="0" indent="0" algn="ctr">
              <a:spcBef>
                <a:spcPts val="0"/>
              </a:spcBef>
              <a:buSzTx/>
              <a:buNone/>
              <a:defRPr sz="2200"/>
            </a:lvl1pPr>
            <a:lvl2pPr marL="0" indent="0" algn="ctr">
              <a:spcBef>
                <a:spcPts val="0"/>
              </a:spcBef>
              <a:buSzTx/>
              <a:buNone/>
              <a:defRPr sz="2200"/>
            </a:lvl2pPr>
            <a:lvl3pPr marL="0" indent="0" algn="ctr">
              <a:spcBef>
                <a:spcPts val="0"/>
              </a:spcBef>
              <a:buSzTx/>
              <a:buNone/>
              <a:defRPr sz="2200"/>
            </a:lvl3pPr>
            <a:lvl4pPr marL="0" indent="0" algn="ctr">
              <a:spcBef>
                <a:spcPts val="0"/>
              </a:spcBef>
              <a:buSzTx/>
              <a:buNone/>
              <a:defRPr sz="2200"/>
            </a:lvl4pPr>
            <a:lvl5pPr marL="0" indent="0" algn="ctr">
              <a:spcBef>
                <a:spcPts val="0"/>
              </a:spcBef>
              <a:buSzTx/>
              <a:buNone/>
              <a:defRPr sz="2200"/>
            </a:lvl5pPr>
          </a:lstStyle>
          <a:p>
            <a:r>
              <a:t>正文级别 1</a:t>
            </a:r>
          </a:p>
          <a:p>
            <a:pPr lvl="1"/>
            <a:r>
              <a:t>正文级别 2</a:t>
            </a:r>
          </a:p>
          <a:p>
            <a:pPr lvl="2"/>
            <a:r>
              <a:t>正文级别 3</a:t>
            </a:r>
          </a:p>
          <a:p>
            <a:pPr lvl="3"/>
            <a:r>
              <a:t>正文级别 4</a:t>
            </a:r>
          </a:p>
          <a:p>
            <a:pPr lvl="4"/>
            <a:r>
              <a:t>正文级别 5</a:t>
            </a:r>
          </a:p>
        </p:txBody>
      </p:sp>
      <p:sp>
        <p:nvSpPr>
          <p:cNvPr id="32"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照片 - 水平 0">
    <p:spTree>
      <p:nvGrpSpPr>
        <p:cNvPr id="1" name=""/>
        <p:cNvGrpSpPr/>
        <p:nvPr/>
      </p:nvGrpSpPr>
      <p:grpSpPr>
        <a:xfrm>
          <a:off x="0" y="0"/>
          <a:ext cx="0" cy="0"/>
          <a:chOff x="0" y="0"/>
          <a:chExt cx="0" cy="0"/>
        </a:xfrm>
      </p:grpSpPr>
      <p:sp>
        <p:nvSpPr>
          <p:cNvPr id="39" name="图像"/>
          <p:cNvSpPr>
            <a:spLocks noGrp="1"/>
          </p:cNvSpPr>
          <p:nvPr>
            <p:ph type="pic" idx="13"/>
          </p:nvPr>
        </p:nvSpPr>
        <p:spPr>
          <a:xfrm>
            <a:off x="1562983" y="336550"/>
            <a:ext cx="9067802" cy="4368800"/>
          </a:xfrm>
          <a:prstGeom prst="rect">
            <a:avLst/>
          </a:prstGeom>
        </p:spPr>
        <p:txBody>
          <a:bodyPr lIns="91439" tIns="45719" rIns="91439" bIns="45719" anchor="t">
            <a:noAutofit/>
          </a:bodyPr>
          <a:lstStyle/>
          <a:p>
            <a:endParaRPr/>
          </a:p>
        </p:txBody>
      </p:sp>
      <p:sp>
        <p:nvSpPr>
          <p:cNvPr id="40" name="标题文本"/>
          <p:cNvSpPr txBox="1">
            <a:spLocks noGrp="1"/>
          </p:cNvSpPr>
          <p:nvPr>
            <p:ph type="title"/>
          </p:nvPr>
        </p:nvSpPr>
        <p:spPr>
          <a:xfrm>
            <a:off x="317500" y="4724400"/>
            <a:ext cx="11557000" cy="1003300"/>
          </a:xfrm>
          <a:prstGeom prst="rect">
            <a:avLst/>
          </a:prstGeom>
        </p:spPr>
        <p:txBody>
          <a:bodyPr anchor="b"/>
          <a:lstStyle/>
          <a:p>
            <a:r>
              <a:t>标题文本</a:t>
            </a:r>
          </a:p>
        </p:txBody>
      </p:sp>
      <p:sp>
        <p:nvSpPr>
          <p:cNvPr id="41" name="正文级别 1…"/>
          <p:cNvSpPr txBox="1">
            <a:spLocks noGrp="1"/>
          </p:cNvSpPr>
          <p:nvPr>
            <p:ph type="body" sz="quarter" idx="1"/>
          </p:nvPr>
        </p:nvSpPr>
        <p:spPr>
          <a:xfrm>
            <a:off x="317500" y="5759450"/>
            <a:ext cx="11557000" cy="793750"/>
          </a:xfrm>
          <a:prstGeom prst="rect">
            <a:avLst/>
          </a:prstGeom>
        </p:spPr>
        <p:txBody>
          <a:bodyPr anchor="t"/>
          <a:lstStyle>
            <a:lvl1pPr marL="0" indent="0" algn="ctr">
              <a:spcBef>
                <a:spcPts val="0"/>
              </a:spcBef>
              <a:buSzTx/>
              <a:buNone/>
              <a:defRPr sz="2200"/>
            </a:lvl1pPr>
            <a:lvl2pPr marL="0" indent="0" algn="ctr">
              <a:spcBef>
                <a:spcPts val="0"/>
              </a:spcBef>
              <a:buSzTx/>
              <a:buNone/>
              <a:defRPr sz="2200"/>
            </a:lvl2pPr>
            <a:lvl3pPr marL="0" indent="0" algn="ctr">
              <a:spcBef>
                <a:spcPts val="0"/>
              </a:spcBef>
              <a:buSzTx/>
              <a:buNone/>
              <a:defRPr sz="2200"/>
            </a:lvl3pPr>
            <a:lvl4pPr marL="0" indent="0" algn="ctr">
              <a:spcBef>
                <a:spcPts val="0"/>
              </a:spcBef>
              <a:buSzTx/>
              <a:buNone/>
              <a:defRPr sz="2200"/>
            </a:lvl4pPr>
            <a:lvl5pPr marL="0" indent="0" algn="ctr">
              <a:spcBef>
                <a:spcPts val="0"/>
              </a:spcBef>
              <a:buSzTx/>
              <a:buNone/>
              <a:defRPr sz="2200"/>
            </a:lvl5pPr>
          </a:lstStyle>
          <a:p>
            <a:r>
              <a:t>正文级别 1</a:t>
            </a:r>
          </a:p>
          <a:p>
            <a:pPr lvl="1"/>
            <a:r>
              <a:t>正文级别 2</a:t>
            </a:r>
          </a:p>
          <a:p>
            <a:pPr lvl="2"/>
            <a:r>
              <a:t>正文级别 3</a:t>
            </a:r>
          </a:p>
          <a:p>
            <a:pPr lvl="3"/>
            <a:r>
              <a:t>正文级别 4</a:t>
            </a:r>
          </a:p>
          <a:p>
            <a:pPr lvl="4"/>
            <a:r>
              <a:t>正文级别 5</a:t>
            </a:r>
          </a:p>
        </p:txBody>
      </p:sp>
      <p:sp>
        <p:nvSpPr>
          <p:cNvPr id="42"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标题 - 居中">
    <p:spTree>
      <p:nvGrpSpPr>
        <p:cNvPr id="1" name=""/>
        <p:cNvGrpSpPr/>
        <p:nvPr/>
      </p:nvGrpSpPr>
      <p:grpSpPr>
        <a:xfrm>
          <a:off x="0" y="0"/>
          <a:ext cx="0" cy="0"/>
          <a:chOff x="0" y="0"/>
          <a:chExt cx="0" cy="0"/>
        </a:xfrm>
      </p:grpSpPr>
      <p:sp>
        <p:nvSpPr>
          <p:cNvPr id="49" name="标题文本"/>
          <p:cNvSpPr txBox="1">
            <a:spLocks noGrp="1"/>
          </p:cNvSpPr>
          <p:nvPr>
            <p:ph type="title"/>
          </p:nvPr>
        </p:nvSpPr>
        <p:spPr>
          <a:xfrm>
            <a:off x="889000" y="2266950"/>
            <a:ext cx="10414000" cy="2324100"/>
          </a:xfrm>
          <a:prstGeom prst="rect">
            <a:avLst/>
          </a:prstGeom>
        </p:spPr>
        <p:txBody>
          <a:bodyPr/>
          <a:lstStyle/>
          <a:p>
            <a:r>
              <a:t>标题文本</a:t>
            </a:r>
          </a:p>
        </p:txBody>
      </p:sp>
      <p:sp>
        <p:nvSpPr>
          <p:cNvPr id="50"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照片 - 垂直">
    <p:spTree>
      <p:nvGrpSpPr>
        <p:cNvPr id="1" name=""/>
        <p:cNvGrpSpPr/>
        <p:nvPr/>
      </p:nvGrpSpPr>
      <p:grpSpPr>
        <a:xfrm>
          <a:off x="0" y="0"/>
          <a:ext cx="0" cy="0"/>
          <a:chOff x="0" y="0"/>
          <a:chExt cx="0" cy="0"/>
        </a:xfrm>
      </p:grpSpPr>
      <p:sp>
        <p:nvSpPr>
          <p:cNvPr id="57" name="图像"/>
          <p:cNvSpPr>
            <a:spLocks noGrp="1"/>
          </p:cNvSpPr>
          <p:nvPr>
            <p:ph type="pic" sz="half" idx="13"/>
          </p:nvPr>
        </p:nvSpPr>
        <p:spPr>
          <a:xfrm>
            <a:off x="6582989" y="552450"/>
            <a:ext cx="4762502" cy="5753100"/>
          </a:xfrm>
          <a:prstGeom prst="rect">
            <a:avLst/>
          </a:prstGeom>
        </p:spPr>
        <p:txBody>
          <a:bodyPr lIns="91439" tIns="45719" rIns="91439" bIns="45719" anchor="t">
            <a:noAutofit/>
          </a:bodyPr>
          <a:lstStyle/>
          <a:p>
            <a:endParaRPr/>
          </a:p>
        </p:txBody>
      </p:sp>
      <p:sp>
        <p:nvSpPr>
          <p:cNvPr id="58" name="标题文本"/>
          <p:cNvSpPr txBox="1">
            <a:spLocks noGrp="1"/>
          </p:cNvSpPr>
          <p:nvPr>
            <p:ph type="title"/>
          </p:nvPr>
        </p:nvSpPr>
        <p:spPr>
          <a:xfrm>
            <a:off x="825500" y="552450"/>
            <a:ext cx="5111750" cy="2806700"/>
          </a:xfrm>
          <a:prstGeom prst="rect">
            <a:avLst/>
          </a:prstGeom>
        </p:spPr>
        <p:txBody>
          <a:bodyPr anchor="b"/>
          <a:lstStyle>
            <a:lvl1pPr>
              <a:defRPr sz="4200"/>
            </a:lvl1pPr>
          </a:lstStyle>
          <a:p>
            <a:r>
              <a:t>标题文本</a:t>
            </a:r>
          </a:p>
        </p:txBody>
      </p:sp>
      <p:sp>
        <p:nvSpPr>
          <p:cNvPr id="59" name="正文级别 1…"/>
          <p:cNvSpPr txBox="1">
            <a:spLocks noGrp="1"/>
          </p:cNvSpPr>
          <p:nvPr>
            <p:ph type="body" sz="quarter" idx="1"/>
          </p:nvPr>
        </p:nvSpPr>
        <p:spPr>
          <a:xfrm>
            <a:off x="825500" y="3422650"/>
            <a:ext cx="5111750" cy="2882900"/>
          </a:xfrm>
          <a:prstGeom prst="rect">
            <a:avLst/>
          </a:prstGeom>
        </p:spPr>
        <p:txBody>
          <a:bodyPr anchor="t"/>
          <a:lstStyle>
            <a:lvl1pPr marL="0" indent="0" algn="ctr">
              <a:spcBef>
                <a:spcPts val="0"/>
              </a:spcBef>
              <a:buSzTx/>
              <a:buNone/>
              <a:defRPr sz="2200"/>
            </a:lvl1pPr>
            <a:lvl2pPr marL="0" indent="0" algn="ctr">
              <a:spcBef>
                <a:spcPts val="0"/>
              </a:spcBef>
              <a:buSzTx/>
              <a:buNone/>
              <a:defRPr sz="2200"/>
            </a:lvl2pPr>
            <a:lvl3pPr marL="0" indent="0" algn="ctr">
              <a:spcBef>
                <a:spcPts val="0"/>
              </a:spcBef>
              <a:buSzTx/>
              <a:buNone/>
              <a:defRPr sz="2200"/>
            </a:lvl3pPr>
            <a:lvl4pPr marL="0" indent="0" algn="ctr">
              <a:spcBef>
                <a:spcPts val="0"/>
              </a:spcBef>
              <a:buSzTx/>
              <a:buNone/>
              <a:defRPr sz="2200"/>
            </a:lvl4pPr>
            <a:lvl5pPr marL="0" indent="0" algn="ctr">
              <a:spcBef>
                <a:spcPts val="0"/>
              </a:spcBef>
              <a:buSzTx/>
              <a:buNone/>
              <a:defRPr sz="2200"/>
            </a:lvl5pPr>
          </a:lstStyle>
          <a:p>
            <a:r>
              <a:t>正文级别 1</a:t>
            </a:r>
          </a:p>
          <a:p>
            <a:pPr lvl="1"/>
            <a:r>
              <a:t>正文级别 2</a:t>
            </a:r>
          </a:p>
          <a:p>
            <a:pPr lvl="2"/>
            <a:r>
              <a:t>正文级别 3</a:t>
            </a:r>
          </a:p>
          <a:p>
            <a:pPr lvl="3"/>
            <a:r>
              <a:t>正文级别 4</a:t>
            </a:r>
          </a:p>
          <a:p>
            <a:pPr lvl="4"/>
            <a:r>
              <a:t>正文级别 5</a:t>
            </a:r>
          </a:p>
        </p:txBody>
      </p:sp>
      <p:sp>
        <p:nvSpPr>
          <p:cNvPr id="60"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标题与项目符号">
    <p:spTree>
      <p:nvGrpSpPr>
        <p:cNvPr id="1" name=""/>
        <p:cNvGrpSpPr/>
        <p:nvPr/>
      </p:nvGrpSpPr>
      <p:grpSpPr>
        <a:xfrm>
          <a:off x="0" y="0"/>
          <a:ext cx="0" cy="0"/>
          <a:chOff x="0" y="0"/>
          <a:chExt cx="0" cy="0"/>
        </a:xfrm>
      </p:grpSpPr>
      <p:sp>
        <p:nvSpPr>
          <p:cNvPr id="67" name="标题文本"/>
          <p:cNvSpPr txBox="1">
            <a:spLocks noGrp="1"/>
          </p:cNvSpPr>
          <p:nvPr>
            <p:ph type="title"/>
          </p:nvPr>
        </p:nvSpPr>
        <p:spPr>
          <a:prstGeom prst="rect">
            <a:avLst/>
          </a:prstGeom>
        </p:spPr>
        <p:txBody>
          <a:bodyPr/>
          <a:lstStyle/>
          <a:p>
            <a:r>
              <a:t>标题文本</a:t>
            </a:r>
          </a:p>
        </p:txBody>
      </p:sp>
      <p:sp>
        <p:nvSpPr>
          <p:cNvPr id="68" name="正文级别 1…"/>
          <p:cNvSpPr txBox="1">
            <a:spLocks noGrp="1"/>
          </p:cNvSpPr>
          <p:nvPr>
            <p:ph type="body" idx="1"/>
          </p:nvPr>
        </p:nvSpPr>
        <p:spPr>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69"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标题、项目符号与照片">
    <p:spTree>
      <p:nvGrpSpPr>
        <p:cNvPr id="1" name=""/>
        <p:cNvGrpSpPr/>
        <p:nvPr/>
      </p:nvGrpSpPr>
      <p:grpSpPr>
        <a:xfrm>
          <a:off x="0" y="0"/>
          <a:ext cx="0" cy="0"/>
          <a:chOff x="0" y="0"/>
          <a:chExt cx="0" cy="0"/>
        </a:xfrm>
      </p:grpSpPr>
      <p:sp>
        <p:nvSpPr>
          <p:cNvPr id="76" name="图像"/>
          <p:cNvSpPr>
            <a:spLocks noGrp="1"/>
          </p:cNvSpPr>
          <p:nvPr>
            <p:ph type="pic" sz="half" idx="13"/>
          </p:nvPr>
        </p:nvSpPr>
        <p:spPr>
          <a:xfrm>
            <a:off x="6584950" y="1619250"/>
            <a:ext cx="4762500" cy="4603750"/>
          </a:xfrm>
          <a:prstGeom prst="rect">
            <a:avLst/>
          </a:prstGeom>
        </p:spPr>
        <p:txBody>
          <a:bodyPr lIns="91439" tIns="45719" rIns="91439" bIns="45719" anchor="t">
            <a:noAutofit/>
          </a:bodyPr>
          <a:lstStyle/>
          <a:p>
            <a:endParaRPr/>
          </a:p>
        </p:txBody>
      </p:sp>
      <p:sp>
        <p:nvSpPr>
          <p:cNvPr id="77" name="标题文本"/>
          <p:cNvSpPr txBox="1">
            <a:spLocks noGrp="1"/>
          </p:cNvSpPr>
          <p:nvPr>
            <p:ph type="title"/>
          </p:nvPr>
        </p:nvSpPr>
        <p:spPr>
          <a:prstGeom prst="rect">
            <a:avLst/>
          </a:prstGeom>
        </p:spPr>
        <p:txBody>
          <a:bodyPr/>
          <a:lstStyle/>
          <a:p>
            <a:r>
              <a:t>标题文本</a:t>
            </a:r>
          </a:p>
        </p:txBody>
      </p:sp>
      <p:sp>
        <p:nvSpPr>
          <p:cNvPr id="78" name="正文级别 1…"/>
          <p:cNvSpPr txBox="1">
            <a:spLocks noGrp="1"/>
          </p:cNvSpPr>
          <p:nvPr>
            <p:ph type="body" sz="half" idx="1"/>
          </p:nvPr>
        </p:nvSpPr>
        <p:spPr>
          <a:xfrm>
            <a:off x="844550" y="1619250"/>
            <a:ext cx="5003800" cy="4603750"/>
          </a:xfrm>
          <a:prstGeom prst="rect">
            <a:avLst/>
          </a:prstGeom>
        </p:spPr>
        <p:txBody>
          <a:bodyPr/>
          <a:lstStyle>
            <a:lvl1pPr marL="279400" indent="-279400">
              <a:spcBef>
                <a:spcPts val="2200"/>
              </a:spcBef>
              <a:defRPr sz="2200"/>
            </a:lvl1pPr>
            <a:lvl2pPr marL="558800" indent="-279400">
              <a:spcBef>
                <a:spcPts val="2200"/>
              </a:spcBef>
              <a:defRPr sz="2200"/>
            </a:lvl2pPr>
            <a:lvl3pPr marL="838200" indent="-279400">
              <a:spcBef>
                <a:spcPts val="2200"/>
              </a:spcBef>
              <a:defRPr sz="2200"/>
            </a:lvl3pPr>
            <a:lvl4pPr marL="1117600" indent="-279400">
              <a:spcBef>
                <a:spcPts val="2200"/>
              </a:spcBef>
              <a:defRPr sz="2200"/>
            </a:lvl4pPr>
            <a:lvl5pPr marL="1397000" indent="-279400">
              <a:spcBef>
                <a:spcPts val="2200"/>
              </a:spcBef>
              <a:defRPr sz="2200"/>
            </a:lvl5pPr>
          </a:lstStyle>
          <a:p>
            <a:r>
              <a:t>正文级别 1</a:t>
            </a:r>
          </a:p>
          <a:p>
            <a:pPr lvl="1"/>
            <a:r>
              <a:t>正文级别 2</a:t>
            </a:r>
          </a:p>
          <a:p>
            <a:pPr lvl="2"/>
            <a:r>
              <a:t>正文级别 3</a:t>
            </a:r>
          </a:p>
          <a:p>
            <a:pPr lvl="3"/>
            <a:r>
              <a:t>正文级别 4</a:t>
            </a:r>
          </a:p>
          <a:p>
            <a:pPr lvl="4"/>
            <a:r>
              <a:t>正文级别 5</a:t>
            </a:r>
          </a:p>
        </p:txBody>
      </p:sp>
      <p:sp>
        <p:nvSpPr>
          <p:cNvPr id="79"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项目符号">
    <p:spTree>
      <p:nvGrpSpPr>
        <p:cNvPr id="1" name=""/>
        <p:cNvGrpSpPr/>
        <p:nvPr/>
      </p:nvGrpSpPr>
      <p:grpSpPr>
        <a:xfrm>
          <a:off x="0" y="0"/>
          <a:ext cx="0" cy="0"/>
          <a:chOff x="0" y="0"/>
          <a:chExt cx="0" cy="0"/>
        </a:xfrm>
      </p:grpSpPr>
      <p:sp>
        <p:nvSpPr>
          <p:cNvPr id="86" name="正文级别 1…"/>
          <p:cNvSpPr txBox="1">
            <a:spLocks noGrp="1"/>
          </p:cNvSpPr>
          <p:nvPr>
            <p:ph type="body" idx="1"/>
          </p:nvPr>
        </p:nvSpPr>
        <p:spPr>
          <a:xfrm>
            <a:off x="844550" y="889000"/>
            <a:ext cx="10502900" cy="5073650"/>
          </a:xfrm>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87"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照片 - 3 联">
    <p:spTree>
      <p:nvGrpSpPr>
        <p:cNvPr id="1" name=""/>
        <p:cNvGrpSpPr/>
        <p:nvPr/>
      </p:nvGrpSpPr>
      <p:grpSpPr>
        <a:xfrm>
          <a:off x="0" y="0"/>
          <a:ext cx="0" cy="0"/>
          <a:chOff x="0" y="0"/>
          <a:chExt cx="0" cy="0"/>
        </a:xfrm>
      </p:grpSpPr>
      <p:sp>
        <p:nvSpPr>
          <p:cNvPr id="94" name="图像"/>
          <p:cNvSpPr>
            <a:spLocks noGrp="1"/>
          </p:cNvSpPr>
          <p:nvPr>
            <p:ph type="pic" sz="quarter" idx="13"/>
          </p:nvPr>
        </p:nvSpPr>
        <p:spPr>
          <a:xfrm>
            <a:off x="7880350" y="3524250"/>
            <a:ext cx="3702050" cy="2774950"/>
          </a:xfrm>
          <a:prstGeom prst="rect">
            <a:avLst/>
          </a:prstGeom>
        </p:spPr>
        <p:txBody>
          <a:bodyPr lIns="91439" tIns="45719" rIns="91439" bIns="45719" anchor="t">
            <a:noAutofit/>
          </a:bodyPr>
          <a:lstStyle/>
          <a:p>
            <a:endParaRPr/>
          </a:p>
        </p:txBody>
      </p:sp>
      <p:sp>
        <p:nvSpPr>
          <p:cNvPr id="95" name="图像"/>
          <p:cNvSpPr>
            <a:spLocks noGrp="1"/>
          </p:cNvSpPr>
          <p:nvPr>
            <p:ph type="pic" sz="quarter" idx="14"/>
          </p:nvPr>
        </p:nvSpPr>
        <p:spPr>
          <a:xfrm>
            <a:off x="7880350" y="565150"/>
            <a:ext cx="3702050" cy="2774950"/>
          </a:xfrm>
          <a:prstGeom prst="rect">
            <a:avLst/>
          </a:prstGeom>
        </p:spPr>
        <p:txBody>
          <a:bodyPr lIns="91439" tIns="45719" rIns="91439" bIns="45719" anchor="t">
            <a:noAutofit/>
          </a:bodyPr>
          <a:lstStyle/>
          <a:p>
            <a:endParaRPr/>
          </a:p>
        </p:txBody>
      </p:sp>
      <p:sp>
        <p:nvSpPr>
          <p:cNvPr id="96" name="图像"/>
          <p:cNvSpPr>
            <a:spLocks noGrp="1"/>
          </p:cNvSpPr>
          <p:nvPr>
            <p:ph type="pic" idx="15"/>
          </p:nvPr>
        </p:nvSpPr>
        <p:spPr>
          <a:xfrm>
            <a:off x="603250" y="565150"/>
            <a:ext cx="7086600" cy="5734050"/>
          </a:xfrm>
          <a:prstGeom prst="rect">
            <a:avLst/>
          </a:prstGeom>
        </p:spPr>
        <p:txBody>
          <a:bodyPr lIns="91439" tIns="45719" rIns="91439" bIns="45719" anchor="t">
            <a:noAutofit/>
          </a:bodyPr>
          <a:lstStyle/>
          <a:p>
            <a:endParaRPr/>
          </a:p>
        </p:txBody>
      </p:sp>
      <p:sp>
        <p:nvSpPr>
          <p:cNvPr id="97"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8"/>
          <a:srcRect/>
          <a:stretch>
            <a:fillRect/>
          </a:stretch>
        </a:blipFill>
        <a:effectLst/>
      </p:bgPr>
    </p:bg>
    <p:spTree>
      <p:nvGrpSpPr>
        <p:cNvPr id="1" name=""/>
        <p:cNvGrpSpPr/>
        <p:nvPr/>
      </p:nvGrpSpPr>
      <p:grpSpPr>
        <a:xfrm>
          <a:off x="0" y="0"/>
          <a:ext cx="0" cy="0"/>
          <a:chOff x="0" y="0"/>
          <a:chExt cx="0" cy="0"/>
        </a:xfrm>
      </p:grpSpPr>
      <p:sp>
        <p:nvSpPr>
          <p:cNvPr id="2" name="标题文本"/>
          <p:cNvSpPr txBox="1">
            <a:spLocks noGrp="1"/>
          </p:cNvSpPr>
          <p:nvPr>
            <p:ph type="title"/>
          </p:nvPr>
        </p:nvSpPr>
        <p:spPr>
          <a:xfrm>
            <a:off x="844550" y="476250"/>
            <a:ext cx="10502900" cy="1143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标题文本</a:t>
            </a:r>
          </a:p>
        </p:txBody>
      </p:sp>
      <p:sp>
        <p:nvSpPr>
          <p:cNvPr id="3" name="正文级别 1…"/>
          <p:cNvSpPr txBox="1">
            <a:spLocks noGrp="1"/>
          </p:cNvSpPr>
          <p:nvPr>
            <p:ph type="body" idx="1"/>
          </p:nvPr>
        </p:nvSpPr>
        <p:spPr>
          <a:xfrm>
            <a:off x="844550" y="1619250"/>
            <a:ext cx="10502900" cy="46037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正文级别 1</a:t>
            </a:r>
          </a:p>
          <a:p>
            <a:pPr lvl="1"/>
            <a:r>
              <a:t>正文级别 2</a:t>
            </a:r>
          </a:p>
          <a:p>
            <a:pPr lvl="2"/>
            <a:r>
              <a:t>正文级别 3</a:t>
            </a:r>
          </a:p>
          <a:p>
            <a:pPr lvl="3"/>
            <a:r>
              <a:t>正文级别 4</a:t>
            </a:r>
          </a:p>
          <a:p>
            <a:pPr lvl="4"/>
            <a:r>
              <a:t>正文级别 5</a:t>
            </a:r>
          </a:p>
        </p:txBody>
      </p:sp>
      <p:sp>
        <p:nvSpPr>
          <p:cNvPr id="4" name="幻灯片编号"/>
          <p:cNvSpPr txBox="1">
            <a:spLocks noGrp="1"/>
          </p:cNvSpPr>
          <p:nvPr>
            <p:ph type="sldNum" sz="quarter" idx="2"/>
          </p:nvPr>
        </p:nvSpPr>
        <p:spPr>
          <a:xfrm>
            <a:off x="5950941" y="6540500"/>
            <a:ext cx="283770" cy="279400"/>
          </a:xfrm>
          <a:prstGeom prst="rect">
            <a:avLst/>
          </a:prstGeom>
          <a:ln w="12700">
            <a:miter lim="400000"/>
          </a:ln>
        </p:spPr>
        <p:txBody>
          <a:bodyPr wrap="none" lIns="50800" tIns="50800" rIns="50800" bIns="50800">
            <a:spAutoFit/>
          </a:bodyPr>
          <a:lstStyle>
            <a:lvl1pPr defTabSz="412750">
              <a:lnSpc>
                <a:spcPct val="100000"/>
              </a:lnSpc>
              <a:defRPr sz="1200" spc="0">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Lst>
  <p:transition spd="med"/>
  <p:txStyles>
    <p:titleStyle>
      <a:lvl1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Light"/>
          <a:ea typeface="Helvetica Light"/>
          <a:cs typeface="Helvetica Light"/>
          <a:sym typeface="Helvetica Light"/>
        </a:defRPr>
      </a:lvl1pPr>
      <a:lvl2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Light"/>
          <a:ea typeface="Helvetica Light"/>
          <a:cs typeface="Helvetica Light"/>
          <a:sym typeface="Helvetica Light"/>
        </a:defRPr>
      </a:lvl2pPr>
      <a:lvl3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Light"/>
          <a:ea typeface="Helvetica Light"/>
          <a:cs typeface="Helvetica Light"/>
          <a:sym typeface="Helvetica Light"/>
        </a:defRPr>
      </a:lvl3pPr>
      <a:lvl4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Light"/>
          <a:ea typeface="Helvetica Light"/>
          <a:cs typeface="Helvetica Light"/>
          <a:sym typeface="Helvetica Light"/>
        </a:defRPr>
      </a:lvl4pPr>
      <a:lvl5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Light"/>
          <a:ea typeface="Helvetica Light"/>
          <a:cs typeface="Helvetica Light"/>
          <a:sym typeface="Helvetica Light"/>
        </a:defRPr>
      </a:lvl5pPr>
      <a:lvl6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Light"/>
          <a:ea typeface="Helvetica Light"/>
          <a:cs typeface="Helvetica Light"/>
          <a:sym typeface="Helvetica Light"/>
        </a:defRPr>
      </a:lvl6pPr>
      <a:lvl7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Light"/>
          <a:ea typeface="Helvetica Light"/>
          <a:cs typeface="Helvetica Light"/>
          <a:sym typeface="Helvetica Light"/>
        </a:defRPr>
      </a:lvl7pPr>
      <a:lvl8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Light"/>
          <a:ea typeface="Helvetica Light"/>
          <a:cs typeface="Helvetica Light"/>
          <a:sym typeface="Helvetica Light"/>
        </a:defRPr>
      </a:lvl8pPr>
      <a:lvl9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Light"/>
          <a:ea typeface="Helvetica Light"/>
          <a:cs typeface="Helvetica Light"/>
          <a:sym typeface="Helvetica Light"/>
        </a:defRPr>
      </a:lvl9pPr>
    </p:titleStyle>
    <p:bodyStyle>
      <a:lvl1pPr marL="317500" marR="0" indent="-317500" algn="l" defTabSz="412750" rtl="0" latinLnBrk="0">
        <a:lnSpc>
          <a:spcPct val="100000"/>
        </a:lnSpc>
        <a:spcBef>
          <a:spcPts val="29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1pPr>
      <a:lvl2pPr marL="635000" marR="0" indent="-317500" algn="l" defTabSz="412750" rtl="0" latinLnBrk="0">
        <a:lnSpc>
          <a:spcPct val="100000"/>
        </a:lnSpc>
        <a:spcBef>
          <a:spcPts val="29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2pPr>
      <a:lvl3pPr marL="952500" marR="0" indent="-317500" algn="l" defTabSz="412750" rtl="0" latinLnBrk="0">
        <a:lnSpc>
          <a:spcPct val="100000"/>
        </a:lnSpc>
        <a:spcBef>
          <a:spcPts val="29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3pPr>
      <a:lvl4pPr marL="1270000" marR="0" indent="-317500" algn="l" defTabSz="412750" rtl="0" latinLnBrk="0">
        <a:lnSpc>
          <a:spcPct val="100000"/>
        </a:lnSpc>
        <a:spcBef>
          <a:spcPts val="29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4pPr>
      <a:lvl5pPr marL="1587500" marR="0" indent="-317500" algn="l" defTabSz="412750" rtl="0" latinLnBrk="0">
        <a:lnSpc>
          <a:spcPct val="100000"/>
        </a:lnSpc>
        <a:spcBef>
          <a:spcPts val="29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5pPr>
      <a:lvl6pPr marL="1905000" marR="0" indent="-317500" algn="l" defTabSz="412750" rtl="0" latinLnBrk="0">
        <a:lnSpc>
          <a:spcPct val="100000"/>
        </a:lnSpc>
        <a:spcBef>
          <a:spcPts val="29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6pPr>
      <a:lvl7pPr marL="2222500" marR="0" indent="-317500" algn="l" defTabSz="412750" rtl="0" latinLnBrk="0">
        <a:lnSpc>
          <a:spcPct val="100000"/>
        </a:lnSpc>
        <a:spcBef>
          <a:spcPts val="29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7pPr>
      <a:lvl8pPr marL="2540000" marR="0" indent="-317500" algn="l" defTabSz="412750" rtl="0" latinLnBrk="0">
        <a:lnSpc>
          <a:spcPct val="100000"/>
        </a:lnSpc>
        <a:spcBef>
          <a:spcPts val="29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8pPr>
      <a:lvl9pPr marL="2857500" marR="0" indent="-317500" algn="l" defTabSz="412750" rtl="0" latinLnBrk="0">
        <a:lnSpc>
          <a:spcPct val="100000"/>
        </a:lnSpc>
        <a:spcBef>
          <a:spcPts val="29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9pPr>
    </p:bodyStyle>
    <p:otherStyle>
      <a:lvl1pPr marL="0" marR="0" indent="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1pPr>
      <a:lvl2pPr marL="0" marR="0" indent="4572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2pPr>
      <a:lvl3pPr marL="0" marR="0" indent="9144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3pPr>
      <a:lvl4pPr marL="0" marR="0" indent="13716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4pPr>
      <a:lvl5pPr marL="0" marR="0" indent="18288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5pPr>
      <a:lvl6pPr marL="0" marR="0" indent="22860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6pPr>
      <a:lvl7pPr marL="0" marR="0" indent="27432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7pPr>
      <a:lvl8pPr marL="0" marR="0" indent="32004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8pPr>
      <a:lvl9pPr marL="0" marR="0" indent="36576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 name="匆匆忙忙.jpg" descr="匆匆忙忙.jpg"/>
          <p:cNvPicPr>
            <a:picLocks noChangeAspect="1"/>
          </p:cNvPicPr>
          <p:nvPr/>
        </p:nvPicPr>
        <p:blipFill>
          <a:blip r:embed="rId3">
            <a:extLst/>
          </a:blip>
          <a:stretch>
            <a:fillRect/>
          </a:stretch>
        </p:blipFill>
        <p:spPr>
          <a:xfrm>
            <a:off x="0" y="0"/>
            <a:ext cx="12242800" cy="6858000"/>
          </a:xfrm>
          <a:prstGeom prst="rect">
            <a:avLst/>
          </a:prstGeom>
          <a:ln w="12700">
            <a:miter lim="400000"/>
          </a:ln>
        </p:spPr>
      </p:pic>
      <p:grpSp>
        <p:nvGrpSpPr>
          <p:cNvPr id="4" name="组合 3"/>
          <p:cNvGrpSpPr/>
          <p:nvPr/>
        </p:nvGrpSpPr>
        <p:grpSpPr>
          <a:xfrm>
            <a:off x="82550" y="442668"/>
            <a:ext cx="12192000" cy="5891312"/>
            <a:chOff x="82550" y="442668"/>
            <a:chExt cx="12192000" cy="5891312"/>
          </a:xfrm>
        </p:grpSpPr>
        <p:sp>
          <p:nvSpPr>
            <p:cNvPr id="163" name="矩形"/>
            <p:cNvSpPr/>
            <p:nvPr/>
          </p:nvSpPr>
          <p:spPr>
            <a:xfrm>
              <a:off x="82550" y="442668"/>
              <a:ext cx="12192000" cy="3114040"/>
            </a:xfrm>
            <a:prstGeom prst="rect">
              <a:avLst/>
            </a:prstGeom>
            <a:gradFill flip="none" rotWithShape="1">
              <a:gsLst>
                <a:gs pos="0">
                  <a:schemeClr val="bg1">
                    <a:alpha val="60000"/>
                  </a:schemeClr>
                </a:gs>
                <a:gs pos="74000">
                  <a:schemeClr val="bg1">
                    <a:alpha val="65000"/>
                  </a:schemeClr>
                </a:gs>
                <a:gs pos="100000">
                  <a:schemeClr val="bg1">
                    <a:alpha val="85000"/>
                  </a:schemeClr>
                </a:gs>
              </a:gsLst>
              <a:lin ang="13500000" scaled="1"/>
              <a:tileRect/>
            </a:gradFill>
            <a:ln w="12700">
              <a:miter lim="400000"/>
            </a:ln>
          </p:spPr>
          <p:txBody>
            <a:bodyPr lIns="50800" tIns="50800" rIns="50800" bIns="50800" anchor="ctr"/>
            <a:lstStyle/>
            <a:p>
              <a:pPr algn="l" defTabSz="914400">
                <a:lnSpc>
                  <a:spcPct val="100000"/>
                </a:lnSpc>
                <a:defRPr sz="1800" spc="0">
                  <a:solidFill>
                    <a:srgbClr val="000000"/>
                  </a:solidFill>
                  <a:latin typeface="Helvetica Light"/>
                  <a:ea typeface="Helvetica Light"/>
                  <a:cs typeface="Helvetica Light"/>
                  <a:sym typeface="Helvetica Light"/>
                </a:defRPr>
              </a:pPr>
              <a:endParaRPr/>
            </a:p>
          </p:txBody>
        </p:sp>
        <p:sp>
          <p:nvSpPr>
            <p:cNvPr id="164" name="企业家的刑事法律风险与防范"/>
            <p:cNvSpPr txBox="1"/>
            <p:nvPr/>
          </p:nvSpPr>
          <p:spPr>
            <a:xfrm>
              <a:off x="266700" y="722415"/>
              <a:ext cx="12007850" cy="2123658"/>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defTabSz="1828800">
                <a:lnSpc>
                  <a:spcPct val="100000"/>
                </a:lnSpc>
                <a:defRPr sz="4400" spc="88">
                  <a:effectLst>
                    <a:outerShdw blurRad="165100" dist="88900" dir="2700000" rotWithShape="0">
                      <a:srgbClr val="000000">
                        <a:alpha val="14000"/>
                      </a:srgbClr>
                    </a:outerShdw>
                  </a:effectLst>
                </a:defRPr>
              </a:lvl1pPr>
            </a:lstStyle>
            <a:p>
              <a:r>
                <a:rPr lang="zh-CN" altLang="en-US" sz="6600" dirty="0" smtClean="0">
                  <a:latin typeface="微软雅黑" panose="020B0503020204020204" pitchFamily="34" charset="-122"/>
                  <a:ea typeface="微软雅黑" panose="020B0503020204020204" pitchFamily="34" charset="-122"/>
                </a:rPr>
                <a:t>国家监察委管辖职务犯罪分类</a:t>
              </a:r>
              <a:endParaRPr lang="en-US" altLang="zh-CN" sz="6600" dirty="0" smtClean="0">
                <a:latin typeface="微软雅黑" panose="020B0503020204020204" pitchFamily="34" charset="-122"/>
                <a:ea typeface="微软雅黑" panose="020B0503020204020204" pitchFamily="34" charset="-122"/>
              </a:endParaRPr>
            </a:p>
            <a:p>
              <a:r>
                <a:rPr lang="zh-CN" altLang="en-US" sz="6600" dirty="0" smtClean="0">
                  <a:latin typeface="微软雅黑" panose="020B0503020204020204" pitchFamily="34" charset="-122"/>
                  <a:ea typeface="微软雅黑" panose="020B0503020204020204" pitchFamily="34" charset="-122"/>
                </a:rPr>
                <a:t>及罪名介绍</a:t>
              </a:r>
              <a:endParaRPr sz="6600" dirty="0">
                <a:latin typeface="微软雅黑" panose="020B0503020204020204" pitchFamily="34" charset="-122"/>
                <a:ea typeface="微软雅黑" panose="020B0503020204020204" pitchFamily="34" charset="-122"/>
              </a:endParaRPr>
            </a:p>
          </p:txBody>
        </p:sp>
        <p:sp>
          <p:nvSpPr>
            <p:cNvPr id="2" name="文本框 1"/>
            <p:cNvSpPr txBox="1"/>
            <p:nvPr/>
          </p:nvSpPr>
          <p:spPr>
            <a:xfrm>
              <a:off x="2817812" y="3556297"/>
              <a:ext cx="6905625" cy="902811"/>
            </a:xfrm>
            <a:prstGeom prst="rect">
              <a:avLst/>
            </a:prstGeom>
            <a:gradFill>
              <a:gsLst>
                <a:gs pos="0">
                  <a:schemeClr val="bg1">
                    <a:alpha val="20000"/>
                  </a:schemeClr>
                </a:gs>
                <a:gs pos="74000">
                  <a:schemeClr val="bg1">
                    <a:alpha val="40000"/>
                  </a:schemeClr>
                </a:gs>
                <a:gs pos="100000">
                  <a:schemeClr val="bg1">
                    <a:alpha val="55000"/>
                  </a:schemeClr>
                </a:gs>
              </a:gsLst>
              <a:lin ang="13500000" scaled="1"/>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30000"/>
                </a:lnSpc>
                <a:spcBef>
                  <a:spcPts val="0"/>
                </a:spcBef>
                <a:spcAft>
                  <a:spcPts val="0"/>
                </a:spcAft>
                <a:buClrTx/>
                <a:buSzTx/>
                <a:buFontTx/>
                <a:buNone/>
                <a:tabLst/>
              </a:pPr>
              <a:r>
                <a:rPr lang="zh-CN" altLang="en-US" sz="4000" b="1" dirty="0" smtClean="0">
                  <a:solidFill>
                    <a:srgbClr val="FFC000"/>
                  </a:solidFill>
                  <a:latin typeface="微软雅黑" panose="020B0503020204020204" pitchFamily="34" charset="-122"/>
                  <a:ea typeface="微软雅黑" panose="020B0503020204020204" pitchFamily="34" charset="-122"/>
                </a:rPr>
                <a:t>主讲：彭建荣  （主任律师）</a:t>
              </a:r>
              <a:endParaRPr kumimoji="0" lang="zh-CN" altLang="en-US" sz="4000" b="1" i="0" u="none" strike="noStrike" cap="none" spc="107" normalizeH="0" baseline="0" dirty="0">
                <a:ln>
                  <a:noFill/>
                </a:ln>
                <a:solidFill>
                  <a:srgbClr val="FFC000"/>
                </a:solidFill>
                <a:effectLst/>
                <a:uFillTx/>
                <a:latin typeface="微软雅黑" panose="020B0503020204020204" pitchFamily="34" charset="-122"/>
                <a:ea typeface="微软雅黑" panose="020B0503020204020204" pitchFamily="34" charset="-122"/>
                <a:sym typeface="Source Han Sans CN Normal"/>
              </a:endParaRPr>
            </a:p>
          </p:txBody>
        </p:sp>
        <p:sp>
          <p:nvSpPr>
            <p:cNvPr id="3" name="矩形 2"/>
            <p:cNvSpPr/>
            <p:nvPr/>
          </p:nvSpPr>
          <p:spPr>
            <a:xfrm>
              <a:off x="1823243" y="4459108"/>
              <a:ext cx="9047162" cy="1874872"/>
            </a:xfrm>
            <a:prstGeom prst="rect">
              <a:avLst/>
            </a:prstGeom>
            <a:gradFill>
              <a:gsLst>
                <a:gs pos="0">
                  <a:schemeClr val="bg1">
                    <a:alpha val="30000"/>
                  </a:schemeClr>
                </a:gs>
                <a:gs pos="74000">
                  <a:schemeClr val="bg1">
                    <a:alpha val="65000"/>
                  </a:schemeClr>
                </a:gs>
                <a:gs pos="100000">
                  <a:schemeClr val="bg1">
                    <a:alpha val="40000"/>
                  </a:schemeClr>
                </a:gs>
              </a:gsLst>
              <a:lin ang="13500000" scaled="1"/>
            </a:gradFill>
          </p:spPr>
          <p:txBody>
            <a:bodyPr wrap="square">
              <a:spAutoFit/>
            </a:bodyPr>
            <a:lstStyle/>
            <a:p>
              <a:pPr marL="73025">
                <a:lnSpc>
                  <a:spcPts val="3800"/>
                </a:lnSpc>
              </a:pPr>
              <a:r>
                <a:rPr lang="zh-CN" altLang="en-US" sz="2400" b="1" spc="100" dirty="0" smtClean="0">
                  <a:latin typeface="微软雅黑" panose="020B0503020204020204" pitchFamily="34" charset="-122"/>
                  <a:ea typeface="微软雅黑" panose="020B0503020204020204" pitchFamily="34" charset="-122"/>
                </a:rPr>
                <a:t>山西华闻律师事务所  主任      </a:t>
              </a:r>
              <a:r>
                <a:rPr lang="zh-CN" altLang="en-US" sz="2400" b="1" spc="100" dirty="0">
                  <a:latin typeface="微软雅黑" panose="020B0503020204020204" pitchFamily="34" charset="-122"/>
                  <a:ea typeface="微软雅黑" panose="020B0503020204020204" pitchFamily="34" charset="-122"/>
                </a:rPr>
                <a:t>山西省律师协会  </a:t>
              </a:r>
              <a:r>
                <a:rPr lang="zh-CN" altLang="en-US" sz="2400" b="1" spc="100" dirty="0" smtClean="0">
                  <a:latin typeface="微软雅黑" panose="020B0503020204020204" pitchFamily="34" charset="-122"/>
                  <a:ea typeface="微软雅黑" panose="020B0503020204020204" pitchFamily="34" charset="-122"/>
                </a:rPr>
                <a:t> 副会长</a:t>
              </a:r>
              <a:endParaRPr lang="en-US" altLang="zh-CN" sz="2400" b="1" spc="100" dirty="0">
                <a:latin typeface="微软雅黑" panose="020B0503020204020204" pitchFamily="34" charset="-122"/>
                <a:ea typeface="微软雅黑" panose="020B0503020204020204" pitchFamily="34" charset="-122"/>
              </a:endParaRPr>
            </a:p>
            <a:p>
              <a:pPr marL="73025">
                <a:lnSpc>
                  <a:spcPts val="3800"/>
                </a:lnSpc>
              </a:pPr>
              <a:r>
                <a:rPr lang="zh-CN" altLang="en-US" sz="2400" b="1" spc="100" dirty="0" smtClean="0">
                  <a:latin typeface="微软雅黑" panose="020B0503020204020204" pitchFamily="34" charset="-122"/>
                  <a:ea typeface="微软雅黑" panose="020B0503020204020204" pitchFamily="34" charset="-122"/>
                </a:rPr>
                <a:t>  中国</a:t>
              </a:r>
              <a:r>
                <a:rPr lang="zh-CN" altLang="en-US" sz="2400" b="1" spc="100" dirty="0">
                  <a:latin typeface="微软雅黑" panose="020B0503020204020204" pitchFamily="34" charset="-122"/>
                  <a:ea typeface="微软雅黑" panose="020B0503020204020204" pitchFamily="34" charset="-122"/>
                </a:rPr>
                <a:t>法律咨询中心  </a:t>
              </a:r>
              <a:r>
                <a:rPr lang="zh-CN" altLang="en-US" sz="2400" b="1" spc="100" dirty="0" smtClean="0">
                  <a:latin typeface="微软雅黑" panose="020B0503020204020204" pitchFamily="34" charset="-122"/>
                  <a:ea typeface="微软雅黑" panose="020B0503020204020204" pitchFamily="34" charset="-122"/>
                </a:rPr>
                <a:t> 研究员</a:t>
              </a:r>
              <a:r>
                <a:rPr lang="en-US" altLang="zh-CN" sz="2400" b="1" spc="100" dirty="0" smtClean="0">
                  <a:latin typeface="微软雅黑" panose="020B0503020204020204" pitchFamily="34" charset="-122"/>
                  <a:ea typeface="微软雅黑" panose="020B0503020204020204" pitchFamily="34" charset="-122"/>
                </a:rPr>
                <a:t>      </a:t>
              </a:r>
              <a:r>
                <a:rPr lang="zh-CN" altLang="en-US" sz="2400" b="1" spc="100" dirty="0" smtClean="0">
                  <a:latin typeface="微软雅黑" panose="020B0503020204020204" pitchFamily="34" charset="-122"/>
                  <a:ea typeface="微软雅黑" panose="020B0503020204020204" pitchFamily="34" charset="-122"/>
                </a:rPr>
                <a:t>太原市仲裁委员会 仲裁员</a:t>
              </a:r>
              <a:endParaRPr lang="en-US" altLang="zh-CN" sz="2400" b="1" spc="100" dirty="0">
                <a:latin typeface="微软雅黑" panose="020B0503020204020204" pitchFamily="34" charset="-122"/>
                <a:ea typeface="微软雅黑" panose="020B0503020204020204" pitchFamily="34" charset="-122"/>
              </a:endParaRPr>
            </a:p>
            <a:p>
              <a:pPr marL="73025" algn="l">
                <a:lnSpc>
                  <a:spcPts val="3800"/>
                </a:lnSpc>
              </a:pPr>
              <a:r>
                <a:rPr lang="zh-CN" altLang="en-US" sz="2400" b="1" spc="100" dirty="0" smtClean="0">
                  <a:latin typeface="微软雅黑" panose="020B0503020204020204" pitchFamily="34" charset="-122"/>
                  <a:ea typeface="微软雅黑" panose="020B0503020204020204" pitchFamily="34" charset="-122"/>
                </a:rPr>
                <a:t>     山西政法管理干部学院   </a:t>
              </a:r>
              <a:r>
                <a:rPr lang="zh-CN" altLang="en-US" sz="2400" b="1" spc="100" dirty="0">
                  <a:latin typeface="微软雅黑" panose="020B0503020204020204" pitchFamily="34" charset="-122"/>
                  <a:ea typeface="微软雅黑" panose="020B0503020204020204" pitchFamily="34" charset="-122"/>
                </a:rPr>
                <a:t>兼职教授</a:t>
              </a:r>
              <a:endParaRPr lang="zh-CN" altLang="en-US" sz="2400" b="1" dirty="0">
                <a:latin typeface="微软雅黑" panose="020B0503020204020204" pitchFamily="34" charset="-122"/>
                <a:ea typeface="微软雅黑" panose="020B0503020204020204" pitchFamily="34" charset="-122"/>
              </a:endParaRPr>
            </a:p>
            <a:p>
              <a:pPr marL="73025">
                <a:lnSpc>
                  <a:spcPts val="2500"/>
                </a:lnSpc>
              </a:pPr>
              <a:r>
                <a:rPr lang="zh-CN" altLang="en-US" sz="2400" b="1" spc="100" dirty="0" smtClean="0">
                  <a:latin typeface="微软雅黑" panose="020B0503020204020204" pitchFamily="34" charset="-122"/>
                  <a:ea typeface="微软雅黑" panose="020B0503020204020204" pitchFamily="34" charset="-122"/>
                </a:rPr>
                <a:t>        </a:t>
              </a:r>
              <a:endParaRPr lang="en-US" altLang="zh-CN" sz="2400" b="1" spc="100" dirty="0" smtClean="0">
                <a:latin typeface="微软雅黑" panose="020B0503020204020204" pitchFamily="34" charset="-122"/>
                <a:ea typeface="微软雅黑" panose="020B0503020204020204" pitchFamily="34" charset="-122"/>
              </a:endParaRPr>
            </a:p>
          </p:txBody>
        </p:sp>
      </p:gr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08296" y="250342"/>
            <a:ext cx="763190" cy="1269048"/>
            <a:chOff x="2038333" y="1493215"/>
            <a:chExt cx="763190" cy="1269048"/>
          </a:xfrm>
        </p:grpSpPr>
        <p:pic>
          <p:nvPicPr>
            <p:cNvPr id="3" name="图片 2"/>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2144281" y="1493215"/>
              <a:ext cx="551180" cy="1269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a:spLocks noChangeArrowheads="1"/>
            </p:cNvSpPr>
            <p:nvPr/>
          </p:nvSpPr>
          <p:spPr bwMode="auto">
            <a:xfrm>
              <a:off x="2038333" y="1655127"/>
              <a:ext cx="7631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4800" b="1" dirty="0" smtClean="0">
                  <a:solidFill>
                    <a:srgbClr val="FFFFFF"/>
                  </a:solidFill>
                  <a:latin typeface="禹卫书法行书简体" pitchFamily="2" charset="-122"/>
                  <a:ea typeface="禹卫书法行书简体" pitchFamily="2" charset="-122"/>
                  <a:sym typeface="禹卫书法行书简体" pitchFamily="2" charset="-122"/>
                </a:rPr>
                <a:t>6</a:t>
              </a:r>
              <a:endParaRPr lang="zh-CN" altLang="en-US" sz="4800" b="1" dirty="0">
                <a:solidFill>
                  <a:srgbClr val="FFFFFF"/>
                </a:solidFill>
                <a:latin typeface="禹卫书法行书简体" pitchFamily="2" charset="-122"/>
                <a:ea typeface="禹卫书法行书简体" pitchFamily="2" charset="-122"/>
                <a:sym typeface="禹卫书法行书简体" pitchFamily="2" charset="-122"/>
              </a:endParaRPr>
            </a:p>
          </p:txBody>
        </p:sp>
      </p:grpSp>
      <p:sp>
        <p:nvSpPr>
          <p:cNvPr id="5" name="TextBox 2"/>
          <p:cNvSpPr txBox="1">
            <a:spLocks noChangeArrowheads="1"/>
          </p:cNvSpPr>
          <p:nvPr/>
        </p:nvSpPr>
        <p:spPr bwMode="auto">
          <a:xfrm>
            <a:off x="1406847" y="-69508"/>
            <a:ext cx="1026951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hangingPunct="1">
              <a:lnSpc>
                <a:spcPct val="100000"/>
              </a:lnSpc>
              <a:spcBef>
                <a:spcPct val="0"/>
              </a:spcBef>
              <a:buNone/>
            </a:pPr>
            <a:r>
              <a:rPr lang="zh-CN" altLang="en-US" sz="4800" dirty="0" smtClean="0">
                <a:latin typeface="华文中宋" panose="02010600040101010101" charset="-122"/>
                <a:ea typeface="华文中宋" panose="02010600040101010101" charset="-122"/>
              </a:rPr>
              <a:t>公职人员在行使公权力过程中发生的</a:t>
            </a:r>
            <a:r>
              <a:rPr lang="zh-CN" altLang="en-US" sz="4800" dirty="0" smtClean="0">
                <a:solidFill>
                  <a:srgbClr val="FFC000"/>
                </a:solidFill>
                <a:latin typeface="华文中宋" panose="02010600040101010101" charset="-122"/>
                <a:ea typeface="华文中宋" panose="02010600040101010101" charset="-122"/>
              </a:rPr>
              <a:t>其他犯罪案件</a:t>
            </a:r>
            <a:endParaRPr lang="zh-CN" altLang="en-US" sz="4800" dirty="0">
              <a:solidFill>
                <a:srgbClr val="FFC000"/>
              </a:solidFill>
              <a:latin typeface="华文中宋" panose="02010600040101010101" charset="-122"/>
              <a:ea typeface="华文中宋" panose="02010600040101010101" charset="-122"/>
            </a:endParaRPr>
          </a:p>
        </p:txBody>
      </p:sp>
      <p:sp>
        <p:nvSpPr>
          <p:cNvPr id="6" name="Rectangle 25"/>
          <p:cNvSpPr>
            <a:spLocks noChangeArrowheads="1"/>
          </p:cNvSpPr>
          <p:nvPr/>
        </p:nvSpPr>
        <p:spPr bwMode="auto">
          <a:xfrm>
            <a:off x="206260" y="2989424"/>
            <a:ext cx="5816219" cy="597921"/>
          </a:xfrm>
          <a:prstGeom prst="rect">
            <a:avLst/>
          </a:prstGeom>
          <a:solidFill>
            <a:srgbClr val="FFC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solidFill>
                  <a:schemeClr val="bg1"/>
                </a:solidFill>
                <a:latin typeface="微软雅黑" panose="020B0503020204020204" pitchFamily="34" charset="-122"/>
                <a:ea typeface="微软雅黑" panose="020B0503020204020204" pitchFamily="34" charset="-122"/>
              </a:rPr>
              <a:t>诱骗投资者买卖证券、期货合约罪</a:t>
            </a:r>
          </a:p>
        </p:txBody>
      </p:sp>
      <p:sp>
        <p:nvSpPr>
          <p:cNvPr id="7" name="Rectangle 25"/>
          <p:cNvSpPr>
            <a:spLocks noChangeArrowheads="1"/>
          </p:cNvSpPr>
          <p:nvPr/>
        </p:nvSpPr>
        <p:spPr bwMode="auto">
          <a:xfrm>
            <a:off x="206260" y="2235135"/>
            <a:ext cx="7470453" cy="652486"/>
          </a:xfrm>
          <a:prstGeom prst="rect">
            <a:avLst/>
          </a:prstGeom>
          <a:solidFill>
            <a:srgbClr val="C00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latin typeface="微软雅黑" panose="020B0503020204020204" pitchFamily="34" charset="-122"/>
                <a:ea typeface="微软雅黑" panose="020B0503020204020204" pitchFamily="34" charset="-122"/>
              </a:rPr>
              <a:t>金融工作人员购买假币、以假币换取货币罪</a:t>
            </a:r>
          </a:p>
        </p:txBody>
      </p:sp>
      <p:sp>
        <p:nvSpPr>
          <p:cNvPr id="8" name="Rectangle 25"/>
          <p:cNvSpPr>
            <a:spLocks noChangeArrowheads="1"/>
          </p:cNvSpPr>
          <p:nvPr/>
        </p:nvSpPr>
        <p:spPr bwMode="auto">
          <a:xfrm>
            <a:off x="243768" y="3781020"/>
            <a:ext cx="3669978" cy="652486"/>
          </a:xfrm>
          <a:prstGeom prst="rect">
            <a:avLst/>
          </a:prstGeom>
          <a:solidFill>
            <a:srgbClr val="C00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latin typeface="微软雅黑" panose="020B0503020204020204" pitchFamily="34" charset="-122"/>
                <a:ea typeface="微软雅黑" panose="020B0503020204020204" pitchFamily="34" charset="-122"/>
              </a:rPr>
              <a:t>背信运用受托财产罪</a:t>
            </a:r>
          </a:p>
        </p:txBody>
      </p:sp>
      <p:sp>
        <p:nvSpPr>
          <p:cNvPr id="9" name="Rectangle 25"/>
          <p:cNvSpPr>
            <a:spLocks noChangeArrowheads="1"/>
          </p:cNvSpPr>
          <p:nvPr/>
        </p:nvSpPr>
        <p:spPr bwMode="auto">
          <a:xfrm>
            <a:off x="268598" y="4566752"/>
            <a:ext cx="3620317" cy="597921"/>
          </a:xfrm>
          <a:prstGeom prst="rect">
            <a:avLst/>
          </a:prstGeom>
          <a:solidFill>
            <a:srgbClr val="FFC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solidFill>
                  <a:schemeClr val="bg1"/>
                </a:solidFill>
                <a:latin typeface="微软雅黑" panose="020B0503020204020204" pitchFamily="34" charset="-122"/>
                <a:ea typeface="微软雅黑" panose="020B0503020204020204" pitchFamily="34" charset="-122"/>
              </a:rPr>
              <a:t>违规出具金融票证罪</a:t>
            </a:r>
          </a:p>
        </p:txBody>
      </p:sp>
      <p:sp>
        <p:nvSpPr>
          <p:cNvPr id="10" name="Rectangle 25"/>
          <p:cNvSpPr>
            <a:spLocks noChangeArrowheads="1"/>
          </p:cNvSpPr>
          <p:nvPr/>
        </p:nvSpPr>
        <p:spPr bwMode="auto">
          <a:xfrm>
            <a:off x="6030381" y="2992675"/>
            <a:ext cx="4024181" cy="652486"/>
          </a:xfrm>
          <a:prstGeom prst="rect">
            <a:avLst/>
          </a:prstGeom>
          <a:solidFill>
            <a:srgbClr val="C00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latin typeface="微软雅黑" panose="020B0503020204020204" pitchFamily="34" charset="-122"/>
                <a:ea typeface="微软雅黑" panose="020B0503020204020204" pitchFamily="34" charset="-122"/>
              </a:rPr>
              <a:t>吸收客户资金不入账罪</a:t>
            </a:r>
          </a:p>
        </p:txBody>
      </p:sp>
      <p:sp>
        <p:nvSpPr>
          <p:cNvPr id="11" name="Rectangle 25"/>
          <p:cNvSpPr>
            <a:spLocks noChangeArrowheads="1"/>
          </p:cNvSpPr>
          <p:nvPr/>
        </p:nvSpPr>
        <p:spPr bwMode="auto">
          <a:xfrm>
            <a:off x="9446097" y="6114722"/>
            <a:ext cx="2237332" cy="597921"/>
          </a:xfrm>
          <a:prstGeom prst="rect">
            <a:avLst/>
          </a:prstGeom>
          <a:solidFill>
            <a:srgbClr val="FFC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solidFill>
                  <a:schemeClr val="bg1"/>
                </a:solidFill>
                <a:latin typeface="微软雅黑" panose="020B0503020204020204" pitchFamily="34" charset="-122"/>
                <a:ea typeface="微软雅黑" panose="020B0503020204020204" pitchFamily="34" charset="-122"/>
              </a:rPr>
              <a:t>破坏选举罪</a:t>
            </a:r>
          </a:p>
        </p:txBody>
      </p:sp>
      <p:sp>
        <p:nvSpPr>
          <p:cNvPr id="13" name="Rectangle 25"/>
          <p:cNvSpPr>
            <a:spLocks noChangeArrowheads="1"/>
          </p:cNvSpPr>
          <p:nvPr/>
        </p:nvSpPr>
        <p:spPr bwMode="auto">
          <a:xfrm>
            <a:off x="7135390" y="4596465"/>
            <a:ext cx="3921184" cy="597921"/>
          </a:xfrm>
          <a:prstGeom prst="rect">
            <a:avLst/>
          </a:prstGeom>
          <a:solidFill>
            <a:srgbClr val="FFC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利用未公开交易信息罪</a:t>
            </a:r>
          </a:p>
        </p:txBody>
      </p:sp>
      <p:sp>
        <p:nvSpPr>
          <p:cNvPr id="14" name="Rectangle 25"/>
          <p:cNvSpPr>
            <a:spLocks noChangeArrowheads="1"/>
          </p:cNvSpPr>
          <p:nvPr/>
        </p:nvSpPr>
        <p:spPr bwMode="auto">
          <a:xfrm>
            <a:off x="4061908" y="4593954"/>
            <a:ext cx="2900489" cy="652486"/>
          </a:xfrm>
          <a:prstGeom prst="rect">
            <a:avLst/>
          </a:prstGeom>
          <a:solidFill>
            <a:srgbClr val="C00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latin typeface="微软雅黑" panose="020B0503020204020204" pitchFamily="34" charset="-122"/>
                <a:ea typeface="微软雅黑" panose="020B0503020204020204" pitchFamily="34" charset="-122"/>
              </a:rPr>
              <a:t>违法运用资金罪</a:t>
            </a:r>
          </a:p>
        </p:txBody>
      </p:sp>
      <p:sp>
        <p:nvSpPr>
          <p:cNvPr id="15" name="Rectangle 25"/>
          <p:cNvSpPr>
            <a:spLocks noChangeArrowheads="1"/>
          </p:cNvSpPr>
          <p:nvPr/>
        </p:nvSpPr>
        <p:spPr bwMode="auto">
          <a:xfrm>
            <a:off x="7794455" y="2211001"/>
            <a:ext cx="4360308" cy="652486"/>
          </a:xfrm>
          <a:prstGeom prst="rect">
            <a:avLst/>
          </a:prstGeom>
          <a:solidFill>
            <a:srgbClr val="C00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latin typeface="微软雅黑" panose="020B0503020204020204" pitchFamily="34" charset="-122"/>
                <a:ea typeface="微软雅黑" panose="020B0503020204020204" pitchFamily="34" charset="-122"/>
              </a:rPr>
              <a:t>背信损害上市公司利益罪</a:t>
            </a:r>
          </a:p>
        </p:txBody>
      </p:sp>
      <p:sp>
        <p:nvSpPr>
          <p:cNvPr id="16" name="Rectangle 25"/>
          <p:cNvSpPr>
            <a:spLocks noChangeArrowheads="1"/>
          </p:cNvSpPr>
          <p:nvPr/>
        </p:nvSpPr>
        <p:spPr bwMode="auto">
          <a:xfrm>
            <a:off x="243768" y="5409815"/>
            <a:ext cx="3423357" cy="652486"/>
          </a:xfrm>
          <a:prstGeom prst="rect">
            <a:avLst/>
          </a:prstGeom>
          <a:solidFill>
            <a:srgbClr val="C00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latin typeface="微软雅黑" panose="020B0503020204020204" pitchFamily="34" charset="-122"/>
                <a:ea typeface="微软雅黑" panose="020B0503020204020204" pitchFamily="34" charset="-122"/>
              </a:rPr>
              <a:t>接送不合格兵员罪</a:t>
            </a:r>
          </a:p>
        </p:txBody>
      </p:sp>
      <p:sp>
        <p:nvSpPr>
          <p:cNvPr id="17" name="Rectangle 25"/>
          <p:cNvSpPr>
            <a:spLocks noChangeArrowheads="1"/>
          </p:cNvSpPr>
          <p:nvPr/>
        </p:nvSpPr>
        <p:spPr bwMode="auto">
          <a:xfrm>
            <a:off x="206260" y="6142314"/>
            <a:ext cx="5772981" cy="597921"/>
          </a:xfrm>
          <a:prstGeom prst="rect">
            <a:avLst/>
          </a:prstGeom>
          <a:solidFill>
            <a:srgbClr val="FFC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solidFill>
                  <a:schemeClr val="bg1"/>
                </a:solidFill>
                <a:latin typeface="微软雅黑" panose="020B0503020204020204" pitchFamily="34" charset="-122"/>
                <a:ea typeface="微软雅黑" panose="020B0503020204020204" pitchFamily="34" charset="-122"/>
              </a:rPr>
              <a:t>披露、报道不应公开的案件信息罪</a:t>
            </a:r>
          </a:p>
        </p:txBody>
      </p:sp>
      <p:sp>
        <p:nvSpPr>
          <p:cNvPr id="18" name="Rectangle 25"/>
          <p:cNvSpPr>
            <a:spLocks noChangeArrowheads="1"/>
          </p:cNvSpPr>
          <p:nvPr/>
        </p:nvSpPr>
        <p:spPr bwMode="auto">
          <a:xfrm>
            <a:off x="3791957" y="5435034"/>
            <a:ext cx="4762564" cy="652486"/>
          </a:xfrm>
          <a:prstGeom prst="rect">
            <a:avLst/>
          </a:prstGeom>
          <a:solidFill>
            <a:srgbClr val="C00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latin typeface="微软雅黑" panose="020B0503020204020204" pitchFamily="34" charset="-122"/>
                <a:ea typeface="微软雅黑" panose="020B0503020204020204" pitchFamily="34" charset="-122"/>
              </a:rPr>
              <a:t>泄露不应公开的案件信息罪</a:t>
            </a:r>
          </a:p>
        </p:txBody>
      </p:sp>
      <p:sp>
        <p:nvSpPr>
          <p:cNvPr id="19" name="Rectangle 25"/>
          <p:cNvSpPr>
            <a:spLocks noChangeArrowheads="1"/>
          </p:cNvSpPr>
          <p:nvPr/>
        </p:nvSpPr>
        <p:spPr bwMode="auto">
          <a:xfrm>
            <a:off x="7063410" y="1457276"/>
            <a:ext cx="5048314" cy="597921"/>
          </a:xfrm>
          <a:prstGeom prst="rect">
            <a:avLst/>
          </a:prstGeom>
          <a:solidFill>
            <a:srgbClr val="FFC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solidFill>
                  <a:schemeClr val="bg1"/>
                </a:solidFill>
                <a:latin typeface="微软雅黑" panose="020B0503020204020204" pitchFamily="34" charset="-122"/>
                <a:ea typeface="微软雅黑" panose="020B0503020204020204" pitchFamily="34" charset="-122"/>
              </a:rPr>
              <a:t>非法转让，倒卖土地使用权罪</a:t>
            </a:r>
          </a:p>
        </p:txBody>
      </p:sp>
      <p:sp>
        <p:nvSpPr>
          <p:cNvPr id="20" name="Rectangle 25"/>
          <p:cNvSpPr>
            <a:spLocks noChangeArrowheads="1"/>
          </p:cNvSpPr>
          <p:nvPr/>
        </p:nvSpPr>
        <p:spPr bwMode="auto">
          <a:xfrm>
            <a:off x="6244627" y="6114722"/>
            <a:ext cx="2864172" cy="652486"/>
          </a:xfrm>
          <a:prstGeom prst="rect">
            <a:avLst/>
          </a:prstGeom>
          <a:solidFill>
            <a:srgbClr val="C00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latin typeface="微软雅黑" panose="020B0503020204020204" pitchFamily="34" charset="-122"/>
                <a:ea typeface="微软雅黑" panose="020B0503020204020204" pitchFamily="34" charset="-122"/>
              </a:rPr>
              <a:t>违法发放贷款罪</a:t>
            </a:r>
          </a:p>
        </p:txBody>
      </p:sp>
      <p:sp>
        <p:nvSpPr>
          <p:cNvPr id="21" name="Rectangle 25"/>
          <p:cNvSpPr>
            <a:spLocks noChangeArrowheads="1"/>
          </p:cNvSpPr>
          <p:nvPr/>
        </p:nvSpPr>
        <p:spPr bwMode="auto">
          <a:xfrm>
            <a:off x="4061908" y="3801142"/>
            <a:ext cx="5584567" cy="597921"/>
          </a:xfrm>
          <a:prstGeom prst="rect">
            <a:avLst/>
          </a:prstGeom>
          <a:solidFill>
            <a:srgbClr val="FFC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对违法票据承兑、付款、保证罪</a:t>
            </a:r>
          </a:p>
        </p:txBody>
      </p:sp>
      <p:sp>
        <p:nvSpPr>
          <p:cNvPr id="22" name="Rectangle 25"/>
          <p:cNvSpPr>
            <a:spLocks noChangeArrowheads="1"/>
          </p:cNvSpPr>
          <p:nvPr/>
        </p:nvSpPr>
        <p:spPr bwMode="auto">
          <a:xfrm>
            <a:off x="8631792" y="5424325"/>
            <a:ext cx="3560208" cy="597921"/>
          </a:xfrm>
          <a:prstGeom prst="rect">
            <a:avLst/>
          </a:prstGeom>
          <a:solidFill>
            <a:srgbClr val="C00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latin typeface="微软雅黑" panose="020B0503020204020204" pitchFamily="34" charset="-122"/>
                <a:ea typeface="微软雅黑" panose="020B0503020204020204" pitchFamily="34" charset="-122"/>
              </a:rPr>
              <a:t>故意延误投递邮件罪</a:t>
            </a:r>
          </a:p>
        </p:txBody>
      </p:sp>
      <p:sp>
        <p:nvSpPr>
          <p:cNvPr id="23" name="Rectangle 25"/>
          <p:cNvSpPr>
            <a:spLocks noChangeArrowheads="1"/>
          </p:cNvSpPr>
          <p:nvPr/>
        </p:nvSpPr>
        <p:spPr bwMode="auto">
          <a:xfrm>
            <a:off x="10105503" y="3006324"/>
            <a:ext cx="2049260" cy="652486"/>
          </a:xfrm>
          <a:prstGeom prst="rect">
            <a:avLst/>
          </a:prstGeom>
          <a:solidFill>
            <a:srgbClr val="FFC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solidFill>
                  <a:schemeClr val="bg1"/>
                </a:solidFill>
                <a:latin typeface="微软雅黑" panose="020B0503020204020204" pitchFamily="34" charset="-122"/>
                <a:ea typeface="微软雅黑" panose="020B0503020204020204" pitchFamily="34" charset="-122"/>
              </a:rPr>
              <a:t>职务侵占</a:t>
            </a:r>
            <a:r>
              <a:rPr lang="zh-CN" altLang="en-US" sz="2800" b="1" dirty="0" smtClean="0">
                <a:solidFill>
                  <a:schemeClr val="bg1"/>
                </a:solidFill>
                <a:latin typeface="微软雅黑" panose="020B0503020204020204" pitchFamily="34" charset="-122"/>
                <a:ea typeface="微软雅黑" panose="020B0503020204020204" pitchFamily="34" charset="-122"/>
              </a:rPr>
              <a:t>罪</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24" name="Rectangle 25"/>
          <p:cNvSpPr>
            <a:spLocks noChangeArrowheads="1"/>
          </p:cNvSpPr>
          <p:nvPr/>
        </p:nvSpPr>
        <p:spPr bwMode="auto">
          <a:xfrm>
            <a:off x="205362" y="1547828"/>
            <a:ext cx="6161677" cy="597921"/>
          </a:xfrm>
          <a:prstGeom prst="rect">
            <a:avLst/>
          </a:prstGeom>
          <a:solidFill>
            <a:srgbClr val="FFC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solidFill>
                  <a:schemeClr val="bg1"/>
                </a:solidFill>
                <a:latin typeface="微软雅黑" panose="020B0503020204020204" pitchFamily="34" charset="-122"/>
                <a:ea typeface="微软雅黑" panose="020B0503020204020204" pitchFamily="34" charset="-122"/>
              </a:rPr>
              <a:t>私自开拆、隐匿、毁弃邮件、电报罪</a:t>
            </a:r>
          </a:p>
        </p:txBody>
      </p:sp>
      <p:sp>
        <p:nvSpPr>
          <p:cNvPr id="25" name="Rectangle 25"/>
          <p:cNvSpPr>
            <a:spLocks noChangeArrowheads="1"/>
          </p:cNvSpPr>
          <p:nvPr/>
        </p:nvSpPr>
        <p:spPr bwMode="auto">
          <a:xfrm>
            <a:off x="9794637" y="3843642"/>
            <a:ext cx="2141960" cy="597921"/>
          </a:xfrm>
          <a:prstGeom prst="rect">
            <a:avLst/>
          </a:prstGeom>
          <a:solidFill>
            <a:srgbClr val="C00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smtClean="0">
                <a:latin typeface="微软雅黑" panose="020B0503020204020204" pitchFamily="34" charset="-122"/>
                <a:ea typeface="微软雅黑" panose="020B0503020204020204" pitchFamily="34" charset="-122"/>
              </a:rPr>
              <a:t>挪用资金罪</a:t>
            </a:r>
            <a:endParaRPr lang="zh-CN" altLang="en-US" sz="28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38066236"/>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617901" y="701483"/>
            <a:ext cx="763190" cy="1269048"/>
            <a:chOff x="2038333" y="1493215"/>
            <a:chExt cx="763190" cy="1269048"/>
          </a:xfrm>
        </p:grpSpPr>
        <p:pic>
          <p:nvPicPr>
            <p:cNvPr id="13" name="图片 12"/>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2144281" y="1493215"/>
              <a:ext cx="551180" cy="1269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a:spLocks noChangeArrowheads="1"/>
            </p:cNvSpPr>
            <p:nvPr/>
          </p:nvSpPr>
          <p:spPr bwMode="auto">
            <a:xfrm>
              <a:off x="2038333" y="1655127"/>
              <a:ext cx="7631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4800" b="1" dirty="0">
                  <a:solidFill>
                    <a:srgbClr val="FFFFFF"/>
                  </a:solidFill>
                  <a:latin typeface="禹卫书法行书简体" pitchFamily="2" charset="-122"/>
                  <a:ea typeface="禹卫书法行书简体" pitchFamily="2" charset="-122"/>
                  <a:sym typeface="禹卫书法行书简体" pitchFamily="2" charset="-122"/>
                </a:rPr>
                <a:t>贰</a:t>
              </a:r>
            </a:p>
          </p:txBody>
        </p:sp>
      </p:grpSp>
      <p:sp>
        <p:nvSpPr>
          <p:cNvPr id="15" name="TextBox 2"/>
          <p:cNvSpPr txBox="1">
            <a:spLocks noChangeArrowheads="1"/>
          </p:cNvSpPr>
          <p:nvPr/>
        </p:nvSpPr>
        <p:spPr bwMode="auto">
          <a:xfrm>
            <a:off x="2668751" y="857229"/>
            <a:ext cx="656097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hangingPunct="1">
              <a:lnSpc>
                <a:spcPct val="100000"/>
              </a:lnSpc>
              <a:spcBef>
                <a:spcPct val="0"/>
              </a:spcBef>
              <a:buNone/>
            </a:pPr>
            <a:r>
              <a:rPr lang="zh-CN" altLang="en-US" sz="4800" dirty="0">
                <a:latin typeface="华文中宋" panose="02010600040101010101" charset="-122"/>
                <a:ea typeface="华文中宋" panose="02010600040101010101" charset="-122"/>
              </a:rPr>
              <a:t>职务犯罪常见罪名介绍</a:t>
            </a:r>
          </a:p>
        </p:txBody>
      </p:sp>
      <p:grpSp>
        <p:nvGrpSpPr>
          <p:cNvPr id="20" name="组合 19"/>
          <p:cNvGrpSpPr/>
          <p:nvPr/>
        </p:nvGrpSpPr>
        <p:grpSpPr>
          <a:xfrm>
            <a:off x="3530922" y="2844916"/>
            <a:ext cx="4393878" cy="982833"/>
            <a:chOff x="3530922" y="2844916"/>
            <a:chExt cx="4393878" cy="982833"/>
          </a:xfrm>
        </p:grpSpPr>
        <p:sp>
          <p:nvSpPr>
            <p:cNvPr id="18" name="Rectangle 25"/>
            <p:cNvSpPr>
              <a:spLocks noChangeArrowheads="1"/>
            </p:cNvSpPr>
            <p:nvPr/>
          </p:nvSpPr>
          <p:spPr bwMode="auto">
            <a:xfrm>
              <a:off x="3530922" y="2856811"/>
              <a:ext cx="4393878" cy="959045"/>
            </a:xfrm>
            <a:prstGeom prst="rect">
              <a:avLst/>
            </a:prstGeom>
            <a:solidFill>
              <a:srgbClr val="C00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800" b="1" dirty="0" smtClean="0">
                  <a:latin typeface="微软雅黑" panose="020B0503020204020204" pitchFamily="34" charset="-122"/>
                  <a:ea typeface="微软雅黑" panose="020B0503020204020204" pitchFamily="34" charset="-122"/>
                </a:rPr>
                <a:t>     贪污罪</a:t>
              </a:r>
              <a:endParaRPr lang="zh-CN" altLang="en-US" sz="6000" b="1"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3530922" y="2844916"/>
              <a:ext cx="981075" cy="982833"/>
            </a:xfrm>
            <a:prstGeom prst="rect">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30000"/>
                </a:lnSpc>
                <a:spcBef>
                  <a:spcPts val="0"/>
                </a:spcBef>
                <a:spcAft>
                  <a:spcPts val="0"/>
                </a:spcAft>
                <a:buClrTx/>
                <a:buSzTx/>
                <a:buFontTx/>
                <a:buNone/>
                <a:tabLst/>
              </a:pPr>
              <a:r>
                <a:rPr kumimoji="0" lang="en-US" altLang="zh-CN" sz="4400" b="1" i="0" u="none" strike="noStrike" cap="none" spc="107" normalizeH="0" baseline="0" dirty="0" smtClean="0">
                  <a:ln>
                    <a:noFill/>
                  </a:ln>
                  <a:solidFill>
                    <a:srgbClr val="FFFFFF"/>
                  </a:solidFill>
                  <a:effectLst/>
                  <a:uFillTx/>
                  <a:latin typeface="微软雅黑" panose="020B0503020204020204" pitchFamily="34" charset="-122"/>
                  <a:ea typeface="微软雅黑" panose="020B0503020204020204" pitchFamily="34" charset="-122"/>
                  <a:sym typeface="Source Han Sans CN Normal"/>
                </a:rPr>
                <a:t>1</a:t>
              </a:r>
              <a:endParaRPr kumimoji="0" lang="zh-CN" altLang="en-US" sz="4400" b="1" i="0" u="none" strike="noStrike" cap="none" spc="107" normalizeH="0" baseline="0" dirty="0">
                <a:ln>
                  <a:noFill/>
                </a:ln>
                <a:solidFill>
                  <a:srgbClr val="FFFFFF"/>
                </a:solidFill>
                <a:effectLst/>
                <a:uFillTx/>
                <a:latin typeface="微软雅黑" panose="020B0503020204020204" pitchFamily="34" charset="-122"/>
                <a:ea typeface="微软雅黑" panose="020B0503020204020204" pitchFamily="34" charset="-122"/>
                <a:sym typeface="Source Han Sans CN Normal"/>
              </a:endParaRPr>
            </a:p>
          </p:txBody>
        </p:sp>
      </p:grpSp>
    </p:spTree>
    <p:extLst>
      <p:ext uri="{BB962C8B-B14F-4D97-AF65-F5344CB8AC3E}">
        <p14:creationId xmlns:p14="http://schemas.microsoft.com/office/powerpoint/2010/main" val="1410724618"/>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0" y="149341"/>
            <a:ext cx="4393878" cy="982833"/>
            <a:chOff x="3530922" y="2844916"/>
            <a:chExt cx="4393878" cy="982833"/>
          </a:xfrm>
        </p:grpSpPr>
        <p:sp>
          <p:nvSpPr>
            <p:cNvPr id="12" name="Rectangle 25"/>
            <p:cNvSpPr>
              <a:spLocks noChangeArrowheads="1"/>
            </p:cNvSpPr>
            <p:nvPr/>
          </p:nvSpPr>
          <p:spPr bwMode="auto">
            <a:xfrm>
              <a:off x="3530922" y="2856811"/>
              <a:ext cx="4393878" cy="959045"/>
            </a:xfrm>
            <a:prstGeom prst="rect">
              <a:avLst/>
            </a:prstGeom>
            <a:solidFill>
              <a:srgbClr val="C00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800" b="1" dirty="0" smtClean="0">
                  <a:latin typeface="微软雅黑" panose="020B0503020204020204" pitchFamily="34" charset="-122"/>
                  <a:ea typeface="微软雅黑" panose="020B0503020204020204" pitchFamily="34" charset="-122"/>
                </a:rPr>
                <a:t>     贪污罪</a:t>
              </a:r>
              <a:endParaRPr lang="zh-CN" altLang="en-US" sz="6000" b="1"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3530922" y="2844916"/>
              <a:ext cx="981075" cy="982833"/>
            </a:xfrm>
            <a:prstGeom prst="rect">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30000"/>
                </a:lnSpc>
                <a:spcBef>
                  <a:spcPts val="0"/>
                </a:spcBef>
                <a:spcAft>
                  <a:spcPts val="0"/>
                </a:spcAft>
                <a:buClrTx/>
                <a:buSzTx/>
                <a:buFontTx/>
                <a:buNone/>
                <a:tabLst/>
              </a:pPr>
              <a:r>
                <a:rPr kumimoji="0" lang="en-US" altLang="zh-CN" sz="4400" b="1" i="0" u="none" strike="noStrike" cap="none" spc="107" normalizeH="0" baseline="0" dirty="0" smtClean="0">
                  <a:ln>
                    <a:noFill/>
                  </a:ln>
                  <a:solidFill>
                    <a:srgbClr val="FFFFFF"/>
                  </a:solidFill>
                  <a:effectLst/>
                  <a:uFillTx/>
                  <a:latin typeface="微软雅黑" panose="020B0503020204020204" pitchFamily="34" charset="-122"/>
                  <a:ea typeface="微软雅黑" panose="020B0503020204020204" pitchFamily="34" charset="-122"/>
                  <a:sym typeface="Source Han Sans CN Normal"/>
                </a:rPr>
                <a:t>1</a:t>
              </a:r>
              <a:endParaRPr kumimoji="0" lang="zh-CN" altLang="en-US" sz="4400" b="1" i="0" u="none" strike="noStrike" cap="none" spc="107" normalizeH="0" baseline="0" dirty="0">
                <a:ln>
                  <a:noFill/>
                </a:ln>
                <a:solidFill>
                  <a:srgbClr val="FFFFFF"/>
                </a:solidFill>
                <a:effectLst/>
                <a:uFillTx/>
                <a:latin typeface="微软雅黑" panose="020B0503020204020204" pitchFamily="34" charset="-122"/>
                <a:ea typeface="微软雅黑" panose="020B0503020204020204" pitchFamily="34" charset="-122"/>
                <a:sym typeface="Source Han Sans CN Normal"/>
              </a:endParaRPr>
            </a:p>
          </p:txBody>
        </p:sp>
      </p:grpSp>
      <p:sp>
        <p:nvSpPr>
          <p:cNvPr id="14" name="矩形 13"/>
          <p:cNvSpPr/>
          <p:nvPr/>
        </p:nvSpPr>
        <p:spPr>
          <a:xfrm>
            <a:off x="0" y="1132174"/>
            <a:ext cx="12192000" cy="5693866"/>
          </a:xfrm>
          <a:prstGeom prst="rect">
            <a:avLst/>
          </a:prstGeom>
          <a:solidFill>
            <a:schemeClr val="tx2"/>
          </a:solidFill>
        </p:spPr>
        <p:txBody>
          <a:bodyPr wrap="square">
            <a:spAutoFit/>
          </a:bodyPr>
          <a:lstStyle/>
          <a:p>
            <a:pPr algn="l"/>
            <a:r>
              <a:rPr lang="zh-CN" altLang="en-US" sz="2800" dirty="0" smtClean="0"/>
              <a:t>   </a:t>
            </a:r>
            <a:r>
              <a:rPr lang="zh-CN" altLang="en-US" sz="2800" b="1" dirty="0" smtClean="0">
                <a:latin typeface="宋体" panose="02010600030101010101" pitchFamily="2" charset="-122"/>
                <a:ea typeface="宋体" panose="02010600030101010101" pitchFamily="2" charset="-122"/>
              </a:rPr>
              <a:t>《刑法》第三百八十二条  国家工作人员利用职务上的便利，侵吞、窃取、骗取或者以其他手段非法占有公共财物的，是贪污罪。</a:t>
            </a:r>
            <a:endParaRPr lang="en-US" altLang="zh-CN" sz="2800" b="1" dirty="0" smtClean="0">
              <a:latin typeface="宋体" panose="02010600030101010101" pitchFamily="2" charset="-122"/>
              <a:ea typeface="宋体" panose="02010600030101010101" pitchFamily="2" charset="-122"/>
            </a:endParaRPr>
          </a:p>
          <a:p>
            <a:pPr algn="l"/>
            <a:r>
              <a:rPr lang="en-US" altLang="zh-CN" sz="2800" b="1" dirty="0" smtClean="0">
                <a:latin typeface="宋体" panose="02010600030101010101" pitchFamily="2" charset="-122"/>
                <a:ea typeface="宋体" panose="02010600030101010101" pitchFamily="2" charset="-122"/>
              </a:rPr>
              <a:t>   </a:t>
            </a:r>
            <a:r>
              <a:rPr lang="zh-CN" altLang="en-US" sz="2800" b="1" dirty="0" smtClean="0">
                <a:latin typeface="宋体" panose="02010600030101010101" pitchFamily="2" charset="-122"/>
                <a:ea typeface="宋体" panose="02010600030101010101" pitchFamily="2" charset="-122"/>
              </a:rPr>
              <a:t> 受国家机关、国有公司、企业、事业单位、人民团体委托管理、经营国有财产的人员，利用职务上的便利，侵吞、窃取、骗取或者以其他手段非法占有国有财物的，以贪污论。 与前两款所列人员勾结，伙同贪污的，以共犯论处。</a:t>
            </a:r>
            <a:endParaRPr lang="en-US" altLang="zh-CN" sz="2800" b="1" dirty="0" smtClean="0">
              <a:latin typeface="宋体" panose="02010600030101010101" pitchFamily="2" charset="-122"/>
              <a:ea typeface="宋体" panose="02010600030101010101" pitchFamily="2" charset="-122"/>
            </a:endParaRPr>
          </a:p>
          <a:p>
            <a:pPr algn="l"/>
            <a:r>
              <a:rPr lang="en-US" altLang="zh-CN" sz="2800" b="1" dirty="0">
                <a:latin typeface="宋体" panose="02010600030101010101" pitchFamily="2" charset="-122"/>
                <a:ea typeface="宋体" panose="02010600030101010101" pitchFamily="2" charset="-122"/>
              </a:rPr>
              <a:t> </a:t>
            </a:r>
            <a:r>
              <a:rPr lang="en-US" altLang="zh-CN" sz="2800" b="1" dirty="0" smtClean="0">
                <a:latin typeface="宋体" panose="02010600030101010101" pitchFamily="2" charset="-122"/>
                <a:ea typeface="宋体" panose="02010600030101010101" pitchFamily="2" charset="-122"/>
              </a:rPr>
              <a:t>   </a:t>
            </a:r>
            <a:r>
              <a:rPr lang="zh-CN" altLang="en-US" sz="2800" b="1" dirty="0" smtClean="0">
                <a:latin typeface="宋体" panose="02010600030101010101" pitchFamily="2" charset="-122"/>
                <a:ea typeface="宋体" panose="02010600030101010101" pitchFamily="2" charset="-122"/>
              </a:rPr>
              <a:t>第三百九十四</a:t>
            </a:r>
            <a:r>
              <a:rPr lang="zh-CN" altLang="en-US" sz="2800" b="1" dirty="0">
                <a:latin typeface="宋体" panose="02010600030101010101" pitchFamily="2" charset="-122"/>
                <a:ea typeface="宋体" panose="02010600030101010101" pitchFamily="2" charset="-122"/>
              </a:rPr>
              <a:t>条 国家工作人员在国内公务活动或者对外交往中接受礼物，依照国家规定应当交公而不交公，数额较大的，依照本法第三百八十二条、第三百八十三条的规定定罪处罚。</a:t>
            </a:r>
          </a:p>
          <a:p>
            <a:pPr algn="l"/>
            <a:endParaRPr lang="zh-CN" altLang="en-US" sz="2800" b="1"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1526329903"/>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281903"/>
            <a:ext cx="5753100" cy="1062855"/>
            <a:chOff x="628650" y="813331"/>
            <a:chExt cx="5753100" cy="1062855"/>
          </a:xfrm>
        </p:grpSpPr>
        <p:sp>
          <p:nvSpPr>
            <p:cNvPr id="12" name="Rectangle 25"/>
            <p:cNvSpPr>
              <a:spLocks noChangeArrowheads="1"/>
            </p:cNvSpPr>
            <p:nvPr/>
          </p:nvSpPr>
          <p:spPr bwMode="auto">
            <a:xfrm>
              <a:off x="628650" y="818461"/>
              <a:ext cx="5753100" cy="1052596"/>
            </a:xfrm>
            <a:prstGeom prst="rect">
              <a:avLst/>
            </a:prstGeom>
            <a:solidFill>
              <a:srgbClr val="C00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800" b="1" dirty="0" smtClean="0">
                  <a:latin typeface="微软雅黑" panose="020B0503020204020204" pitchFamily="34" charset="-122"/>
                  <a:ea typeface="微软雅黑" panose="020B0503020204020204" pitchFamily="34" charset="-122"/>
                </a:rPr>
                <a:t>     贪污罪的量刑 </a:t>
              </a:r>
              <a:endParaRPr lang="zh-CN" altLang="en-US" sz="6000" b="1"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628650" y="813331"/>
              <a:ext cx="1114425" cy="1062855"/>
            </a:xfrm>
            <a:prstGeom prst="rect">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30000"/>
                </a:lnSpc>
                <a:spcBef>
                  <a:spcPts val="0"/>
                </a:spcBef>
                <a:spcAft>
                  <a:spcPts val="0"/>
                </a:spcAft>
                <a:buClrTx/>
                <a:buSzTx/>
                <a:buFontTx/>
                <a:buNone/>
                <a:tabLst/>
              </a:pPr>
              <a:r>
                <a:rPr kumimoji="0" lang="en-US" altLang="zh-CN" sz="4800" b="1" i="0" u="none" strike="noStrike" cap="none" spc="107" normalizeH="0" baseline="0" dirty="0" smtClean="0">
                  <a:ln>
                    <a:noFill/>
                  </a:ln>
                  <a:solidFill>
                    <a:srgbClr val="FFFFFF"/>
                  </a:solidFill>
                  <a:effectLst/>
                  <a:uFillTx/>
                  <a:latin typeface="微软雅黑" panose="020B0503020204020204" pitchFamily="34" charset="-122"/>
                  <a:ea typeface="微软雅黑" panose="020B0503020204020204" pitchFamily="34" charset="-122"/>
                  <a:sym typeface="Source Han Sans CN Normal"/>
                </a:rPr>
                <a:t>1</a:t>
              </a:r>
              <a:endParaRPr kumimoji="0" lang="zh-CN" altLang="en-US" sz="4800" b="1" i="0" u="none" strike="noStrike" cap="none" spc="107" normalizeH="0" baseline="0" dirty="0">
                <a:ln>
                  <a:noFill/>
                </a:ln>
                <a:solidFill>
                  <a:srgbClr val="FFFFFF"/>
                </a:solidFill>
                <a:effectLst/>
                <a:uFillTx/>
                <a:latin typeface="微软雅黑" panose="020B0503020204020204" pitchFamily="34" charset="-122"/>
                <a:ea typeface="微软雅黑" panose="020B0503020204020204" pitchFamily="34" charset="-122"/>
                <a:sym typeface="Source Han Sans CN Normal"/>
              </a:endParaRPr>
            </a:p>
          </p:txBody>
        </p:sp>
      </p:grpSp>
      <p:sp>
        <p:nvSpPr>
          <p:cNvPr id="14" name="矩形 13"/>
          <p:cNvSpPr/>
          <p:nvPr/>
        </p:nvSpPr>
        <p:spPr>
          <a:xfrm>
            <a:off x="423862" y="1778783"/>
            <a:ext cx="11463338" cy="4493538"/>
          </a:xfrm>
          <a:prstGeom prst="rect">
            <a:avLst/>
          </a:prstGeom>
          <a:solidFill>
            <a:schemeClr val="tx2"/>
          </a:solidFill>
        </p:spPr>
        <p:txBody>
          <a:bodyPr wrap="square">
            <a:spAutoFit/>
          </a:bodyPr>
          <a:lstStyle/>
          <a:p>
            <a:pPr algn="l"/>
            <a:r>
              <a:rPr lang="zh-CN" altLang="en-US" sz="2000" dirty="0"/>
              <a:t>   </a:t>
            </a:r>
            <a:r>
              <a:rPr lang="zh-CN" altLang="en-US" sz="2000" b="1" dirty="0" smtClean="0">
                <a:latin typeface="宋体" panose="02010600030101010101" pitchFamily="2" charset="-122"/>
                <a:ea typeface="宋体" panose="02010600030101010101" pitchFamily="2" charset="-122"/>
              </a:rPr>
              <a:t>《刑法》</a:t>
            </a:r>
            <a:r>
              <a:rPr lang="zh-CN" altLang="en-US" sz="2000" b="1" dirty="0">
                <a:latin typeface="宋体" panose="02010600030101010101" pitchFamily="2" charset="-122"/>
                <a:ea typeface="宋体" panose="02010600030101010101" pitchFamily="2" charset="-122"/>
              </a:rPr>
              <a:t>第三百八十三</a:t>
            </a:r>
            <a:r>
              <a:rPr lang="zh-CN" altLang="en-US" sz="2000" b="1" dirty="0" smtClean="0">
                <a:latin typeface="宋体" panose="02010600030101010101" pitchFamily="2" charset="-122"/>
                <a:ea typeface="宋体" panose="02010600030101010101" pitchFamily="2" charset="-122"/>
              </a:rPr>
              <a:t>条 对</a:t>
            </a:r>
            <a:r>
              <a:rPr lang="zh-CN" altLang="en-US" sz="2000" b="1" dirty="0">
                <a:latin typeface="宋体" panose="02010600030101010101" pitchFamily="2" charset="-122"/>
                <a:ea typeface="宋体" panose="02010600030101010101" pitchFamily="2" charset="-122"/>
              </a:rPr>
              <a:t>犯贪污罪的，根据情节轻重，分别依照下列规定处罚： （一）贪污数额较大或者有其他较重情节的，处三年以下有期徒刑或者拘役，并处罚金。 （二）贪污数额巨大或者有其他严重情节的，处三年以上十年以下有期徒刑，并处罚金或者没收财产。 （三）贪污数额特别巨大或者有其他特别严重情节的，处十年以上有期徒刑或者无期徒刑，并处罚金或者没收财产；数额特别巨大，并使国家和人民利益遭受特别重大损失的，处无期徒刑或者死刑，并处没收财产。 对多次贪污未经处理的，按照累计贪污数额处罚。 犯第一款罪，在提起公诉前如实供述自己罪行、真诚悔罪、积极退赃，避免、减少损害结果的发生，有第一项规定情形的，可以从轻、减轻或者免除处罚；有第二项、第三项规定情形的，可以从轻处罚。 犯第一款罪，有第三项规定情形被判处死刑缓期执行的，人民法院根据犯罪情节等情况可以同时决定在其死刑缓期执行二年期满依法减为无期徒刑后，终身监禁，不得减刑、假释。</a:t>
            </a:r>
          </a:p>
          <a:p>
            <a:pPr algn="l"/>
            <a:endParaRPr lang="zh-CN" altLang="en-US" sz="2000" b="1"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2032731399"/>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275138"/>
            <a:ext cx="5753100" cy="982833"/>
            <a:chOff x="628650" y="806566"/>
            <a:chExt cx="5753100" cy="982833"/>
          </a:xfrm>
        </p:grpSpPr>
        <p:sp>
          <p:nvSpPr>
            <p:cNvPr id="12" name="Rectangle 25"/>
            <p:cNvSpPr>
              <a:spLocks noChangeArrowheads="1"/>
            </p:cNvSpPr>
            <p:nvPr/>
          </p:nvSpPr>
          <p:spPr bwMode="auto">
            <a:xfrm>
              <a:off x="628650" y="818461"/>
              <a:ext cx="5753100" cy="959045"/>
            </a:xfrm>
            <a:prstGeom prst="rect">
              <a:avLst/>
            </a:prstGeom>
            <a:solidFill>
              <a:srgbClr val="C00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800" b="1" dirty="0" smtClean="0">
                  <a:latin typeface="微软雅黑" panose="020B0503020204020204" pitchFamily="34" charset="-122"/>
                  <a:ea typeface="微软雅黑" panose="020B0503020204020204" pitchFamily="34" charset="-122"/>
                </a:rPr>
                <a:t>     贪污罪量刑标准 </a:t>
              </a:r>
              <a:endParaRPr lang="zh-CN" altLang="en-US" sz="6000" b="1"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628650" y="806566"/>
              <a:ext cx="1114425" cy="982833"/>
            </a:xfrm>
            <a:prstGeom prst="rect">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30000"/>
                </a:lnSpc>
                <a:spcBef>
                  <a:spcPts val="0"/>
                </a:spcBef>
                <a:spcAft>
                  <a:spcPts val="0"/>
                </a:spcAft>
                <a:buClrTx/>
                <a:buSzTx/>
                <a:buFontTx/>
                <a:buNone/>
                <a:tabLst/>
              </a:pPr>
              <a:r>
                <a:rPr kumimoji="0" lang="en-US" altLang="zh-CN" sz="4400" b="1" i="0" u="none" strike="noStrike" cap="none" spc="107" normalizeH="0" baseline="0" dirty="0" smtClean="0">
                  <a:ln>
                    <a:noFill/>
                  </a:ln>
                  <a:solidFill>
                    <a:srgbClr val="FFFFFF"/>
                  </a:solidFill>
                  <a:effectLst/>
                  <a:uFillTx/>
                  <a:latin typeface="微软雅黑" panose="020B0503020204020204" pitchFamily="34" charset="-122"/>
                  <a:ea typeface="微软雅黑" panose="020B0503020204020204" pitchFamily="34" charset="-122"/>
                  <a:sym typeface="Source Han Sans CN Normal"/>
                </a:rPr>
                <a:t>1</a:t>
              </a:r>
              <a:endParaRPr kumimoji="0" lang="zh-CN" altLang="en-US" sz="4400" b="1" i="0" u="none" strike="noStrike" cap="none" spc="107" normalizeH="0" baseline="0" dirty="0">
                <a:ln>
                  <a:noFill/>
                </a:ln>
                <a:solidFill>
                  <a:srgbClr val="FFFFFF"/>
                </a:solidFill>
                <a:effectLst/>
                <a:uFillTx/>
                <a:latin typeface="微软雅黑" panose="020B0503020204020204" pitchFamily="34" charset="-122"/>
                <a:ea typeface="微软雅黑" panose="020B0503020204020204" pitchFamily="34" charset="-122"/>
                <a:sym typeface="Source Han Sans CN Normal"/>
              </a:endParaRPr>
            </a:p>
          </p:txBody>
        </p:sp>
      </p:grpSp>
      <p:sp>
        <p:nvSpPr>
          <p:cNvPr id="14" name="矩形 13"/>
          <p:cNvSpPr/>
          <p:nvPr/>
        </p:nvSpPr>
        <p:spPr>
          <a:xfrm>
            <a:off x="21431" y="1564243"/>
            <a:ext cx="12103894" cy="4973669"/>
          </a:xfrm>
          <a:prstGeom prst="rect">
            <a:avLst/>
          </a:prstGeom>
          <a:solidFill>
            <a:schemeClr val="tx2"/>
          </a:solidFill>
        </p:spPr>
        <p:txBody>
          <a:bodyPr wrap="square">
            <a:spAutoFit/>
          </a:bodyPr>
          <a:lstStyle/>
          <a:p>
            <a:pPr algn="l"/>
            <a:r>
              <a:rPr lang="zh-CN" altLang="en-US" sz="2400" b="1" dirty="0" smtClean="0">
                <a:solidFill>
                  <a:srgbClr val="FFC000"/>
                </a:solidFill>
                <a:latin typeface="宋体" panose="02010600030101010101" pitchFamily="2" charset="-122"/>
                <a:ea typeface="宋体" panose="02010600030101010101" pitchFamily="2" charset="-122"/>
              </a:rPr>
              <a:t>国家</a:t>
            </a:r>
            <a:r>
              <a:rPr lang="zh-CN" altLang="en-US" sz="2400" b="1" dirty="0">
                <a:solidFill>
                  <a:srgbClr val="FFC000"/>
                </a:solidFill>
                <a:latin typeface="宋体" panose="02010600030101010101" pitchFamily="2" charset="-122"/>
                <a:ea typeface="宋体" panose="02010600030101010101" pitchFamily="2" charset="-122"/>
              </a:rPr>
              <a:t>监察委员会管辖规定（试行</a:t>
            </a:r>
            <a:r>
              <a:rPr lang="zh-CN" altLang="en-US" sz="2400" b="1" dirty="0" smtClean="0">
                <a:solidFill>
                  <a:srgbClr val="FFC000"/>
                </a:solidFill>
                <a:latin typeface="宋体" panose="02010600030101010101" pitchFamily="2" charset="-122"/>
                <a:ea typeface="宋体" panose="02010600030101010101" pitchFamily="2" charset="-122"/>
              </a:rPr>
              <a:t>）</a:t>
            </a:r>
            <a:r>
              <a:rPr lang="zh-CN" altLang="en-US" sz="2400" b="1" dirty="0" smtClean="0">
                <a:solidFill>
                  <a:schemeClr val="tx1"/>
                </a:solidFill>
                <a:latin typeface="宋体" panose="02010600030101010101" pitchFamily="2" charset="-122"/>
                <a:ea typeface="宋体" panose="02010600030101010101" pitchFamily="2" charset="-122"/>
              </a:rPr>
              <a:t>（</a:t>
            </a:r>
            <a:r>
              <a:rPr lang="en-US" altLang="zh-CN" sz="2400" b="1" dirty="0">
                <a:latin typeface="宋体" panose="02010600030101010101" pitchFamily="2" charset="-122"/>
                <a:ea typeface="宋体" panose="02010600030101010101" pitchFamily="2" charset="-122"/>
              </a:rPr>
              <a:t>2018</a:t>
            </a:r>
            <a:r>
              <a:rPr lang="zh-CN" altLang="en-US" sz="2400" b="1" dirty="0">
                <a:latin typeface="宋体" panose="02010600030101010101" pitchFamily="2" charset="-122"/>
                <a:ea typeface="宋体" panose="02010600030101010101" pitchFamily="2" charset="-122"/>
              </a:rPr>
              <a:t>年</a:t>
            </a:r>
            <a:r>
              <a:rPr lang="en-US" altLang="zh-CN" sz="2400" b="1" dirty="0">
                <a:latin typeface="宋体" panose="02010600030101010101" pitchFamily="2" charset="-122"/>
                <a:ea typeface="宋体" panose="02010600030101010101" pitchFamily="2" charset="-122"/>
              </a:rPr>
              <a:t>04</a:t>
            </a:r>
            <a:r>
              <a:rPr lang="zh-CN" altLang="en-US" sz="2400" b="1" dirty="0">
                <a:latin typeface="宋体" panose="02010600030101010101" pitchFamily="2" charset="-122"/>
                <a:ea typeface="宋体" panose="02010600030101010101" pitchFamily="2" charset="-122"/>
              </a:rPr>
              <a:t>月</a:t>
            </a:r>
            <a:r>
              <a:rPr lang="en-US" altLang="zh-CN" sz="2400" b="1" dirty="0">
                <a:latin typeface="宋体" panose="02010600030101010101" pitchFamily="2" charset="-122"/>
                <a:ea typeface="宋体" panose="02010600030101010101" pitchFamily="2" charset="-122"/>
              </a:rPr>
              <a:t>17</a:t>
            </a:r>
            <a:r>
              <a:rPr lang="zh-CN" altLang="en-US" sz="2400" b="1" dirty="0" smtClean="0">
                <a:latin typeface="宋体" panose="02010600030101010101" pitchFamily="2" charset="-122"/>
                <a:ea typeface="宋体" panose="02010600030101010101" pitchFamily="2" charset="-122"/>
              </a:rPr>
              <a:t>日公布实施）</a:t>
            </a:r>
            <a:endParaRPr lang="en-US" altLang="zh-CN" sz="2400" b="1" dirty="0" smtClean="0">
              <a:latin typeface="宋体" panose="02010600030101010101" pitchFamily="2" charset="-122"/>
              <a:ea typeface="宋体" panose="02010600030101010101" pitchFamily="2" charset="-122"/>
            </a:endParaRPr>
          </a:p>
          <a:p>
            <a:pPr algn="l"/>
            <a:r>
              <a:rPr lang="en-US" altLang="zh-CN" sz="2000" b="1" dirty="0">
                <a:latin typeface="宋体" panose="02010600030101010101" pitchFamily="2" charset="-122"/>
                <a:ea typeface="宋体" panose="02010600030101010101" pitchFamily="2" charset="-122"/>
              </a:rPr>
              <a:t>1.</a:t>
            </a:r>
            <a:r>
              <a:rPr lang="zh-CN" altLang="en-US" sz="2000" b="1" dirty="0">
                <a:latin typeface="宋体" panose="02010600030101010101" pitchFamily="2" charset="-122"/>
                <a:ea typeface="宋体" panose="02010600030101010101" pitchFamily="2" charset="-122"/>
              </a:rPr>
              <a:t> 贪污数额在</a:t>
            </a:r>
            <a:r>
              <a:rPr lang="zh-CN" altLang="en-US" sz="2000" b="1" dirty="0">
                <a:solidFill>
                  <a:srgbClr val="FFC000"/>
                </a:solidFill>
                <a:latin typeface="宋体" panose="02010600030101010101" pitchFamily="2" charset="-122"/>
                <a:ea typeface="宋体" panose="02010600030101010101" pitchFamily="2" charset="-122"/>
              </a:rPr>
              <a:t>三万元以上不满二十万元</a:t>
            </a:r>
            <a:r>
              <a:rPr lang="zh-CN" altLang="en-US" sz="2000" b="1" dirty="0">
                <a:latin typeface="宋体" panose="02010600030101010101" pitchFamily="2" charset="-122"/>
                <a:ea typeface="宋体" panose="02010600030101010101" pitchFamily="2" charset="-122"/>
              </a:rPr>
              <a:t>的，属于刑法的</a:t>
            </a:r>
            <a:r>
              <a:rPr lang="zh-CN" altLang="en-US" sz="2000" b="1" dirty="0">
                <a:solidFill>
                  <a:srgbClr val="FFC000"/>
                </a:solidFill>
                <a:latin typeface="宋体" panose="02010600030101010101" pitchFamily="2" charset="-122"/>
                <a:ea typeface="宋体" panose="02010600030101010101" pitchFamily="2" charset="-122"/>
              </a:rPr>
              <a:t>“数额较大”</a:t>
            </a:r>
            <a:r>
              <a:rPr lang="zh-CN" altLang="en-US" sz="2000" b="1" dirty="0">
                <a:latin typeface="宋体" panose="02010600030101010101" pitchFamily="2" charset="-122"/>
                <a:ea typeface="宋体" panose="02010600030101010101" pitchFamily="2" charset="-122"/>
              </a:rPr>
              <a:t>，依法判处</a:t>
            </a:r>
            <a:r>
              <a:rPr lang="zh-CN" altLang="en-US" sz="2000" b="1" dirty="0">
                <a:solidFill>
                  <a:srgbClr val="FFC000"/>
                </a:solidFill>
                <a:latin typeface="宋体" panose="02010600030101010101" pitchFamily="2" charset="-122"/>
                <a:ea typeface="宋体" panose="02010600030101010101" pitchFamily="2" charset="-122"/>
              </a:rPr>
              <a:t>三年以下有期徒刑或者拘役，并处罚金</a:t>
            </a:r>
            <a:r>
              <a:rPr lang="zh-CN" altLang="en-US" sz="2000" b="1" dirty="0" smtClean="0">
                <a:latin typeface="宋体" panose="02010600030101010101" pitchFamily="2" charset="-122"/>
                <a:ea typeface="宋体" panose="02010600030101010101" pitchFamily="2" charset="-122"/>
              </a:rPr>
              <a:t>。</a:t>
            </a:r>
            <a:endParaRPr lang="en-US" altLang="zh-CN" sz="2000" b="1" dirty="0" smtClean="0">
              <a:latin typeface="宋体" panose="02010600030101010101" pitchFamily="2" charset="-122"/>
              <a:ea typeface="宋体" panose="02010600030101010101" pitchFamily="2" charset="-122"/>
            </a:endParaRPr>
          </a:p>
          <a:p>
            <a:pPr algn="l"/>
            <a:r>
              <a:rPr lang="en-US" altLang="zh-CN" sz="2000" b="1" dirty="0">
                <a:latin typeface="宋体" panose="02010600030101010101" pitchFamily="2" charset="-122"/>
                <a:ea typeface="宋体" panose="02010600030101010101" pitchFamily="2" charset="-122"/>
              </a:rPr>
              <a:t>2.</a:t>
            </a:r>
            <a:r>
              <a:rPr lang="zh-CN" altLang="en-US" sz="2000" b="1" dirty="0">
                <a:latin typeface="宋体" panose="02010600030101010101" pitchFamily="2" charset="-122"/>
                <a:ea typeface="宋体" panose="02010600030101010101" pitchFamily="2" charset="-122"/>
              </a:rPr>
              <a:t> 贪污数额在</a:t>
            </a:r>
            <a:r>
              <a:rPr lang="zh-CN" altLang="en-US" sz="2000" b="1" dirty="0">
                <a:solidFill>
                  <a:srgbClr val="FFC000"/>
                </a:solidFill>
                <a:latin typeface="宋体" panose="02010600030101010101" pitchFamily="2" charset="-122"/>
                <a:ea typeface="宋体" panose="02010600030101010101" pitchFamily="2" charset="-122"/>
              </a:rPr>
              <a:t>一万元以上不满三万元</a:t>
            </a:r>
            <a:r>
              <a:rPr lang="zh-CN" altLang="en-US" sz="2000" b="1" dirty="0">
                <a:latin typeface="宋体" panose="02010600030101010101" pitchFamily="2" charset="-122"/>
                <a:ea typeface="宋体" panose="02010600030101010101" pitchFamily="2" charset="-122"/>
              </a:rPr>
              <a:t>，</a:t>
            </a:r>
            <a:r>
              <a:rPr lang="zh-CN" altLang="en-US" sz="2000" b="1" dirty="0">
                <a:solidFill>
                  <a:srgbClr val="FFC000"/>
                </a:solidFill>
                <a:latin typeface="宋体" panose="02010600030101010101" pitchFamily="2" charset="-122"/>
                <a:ea typeface="宋体" panose="02010600030101010101" pitchFamily="2" charset="-122"/>
              </a:rPr>
              <a:t>具有下列情形之一的</a:t>
            </a:r>
            <a:r>
              <a:rPr lang="zh-CN" altLang="en-US" sz="2000" b="1" dirty="0">
                <a:latin typeface="宋体" panose="02010600030101010101" pitchFamily="2" charset="-122"/>
                <a:ea typeface="宋体" panose="02010600030101010101" pitchFamily="2" charset="-122"/>
              </a:rPr>
              <a:t>，属于刑法规定的“其他较重情节”，依法判处</a:t>
            </a:r>
            <a:r>
              <a:rPr lang="zh-CN" altLang="en-US" sz="2000" b="1" dirty="0">
                <a:solidFill>
                  <a:srgbClr val="FFC000"/>
                </a:solidFill>
                <a:latin typeface="宋体" panose="02010600030101010101" pitchFamily="2" charset="-122"/>
                <a:ea typeface="宋体" panose="02010600030101010101" pitchFamily="2" charset="-122"/>
              </a:rPr>
              <a:t>三年以下有期徒刑或者拘役，并处罚金：</a:t>
            </a:r>
          </a:p>
          <a:p>
            <a:pPr algn="l"/>
            <a:r>
              <a:rPr lang="zh-CN" altLang="en-US" sz="2000" b="1" dirty="0">
                <a:latin typeface="宋体" panose="02010600030101010101" pitchFamily="2" charset="-122"/>
                <a:ea typeface="宋体" panose="02010600030101010101" pitchFamily="2" charset="-122"/>
              </a:rPr>
              <a:t>（</a:t>
            </a:r>
            <a:r>
              <a:rPr lang="en-US" altLang="zh-CN" sz="2000" b="1" dirty="0">
                <a:latin typeface="宋体" panose="02010600030101010101" pitchFamily="2" charset="-122"/>
                <a:ea typeface="宋体" panose="02010600030101010101" pitchFamily="2" charset="-122"/>
              </a:rPr>
              <a:t>1</a:t>
            </a:r>
            <a:r>
              <a:rPr lang="zh-CN" altLang="en-US" sz="2000" b="1" dirty="0">
                <a:latin typeface="宋体" panose="02010600030101010101" pitchFamily="2" charset="-122"/>
                <a:ea typeface="宋体" panose="02010600030101010101" pitchFamily="2" charset="-122"/>
              </a:rPr>
              <a:t>）贪污救灾、抢险、防汛、优抚、扶贫、移民、救济、防疫、社会捐助等特定款物的；</a:t>
            </a:r>
          </a:p>
          <a:p>
            <a:pPr algn="l"/>
            <a:r>
              <a:rPr lang="zh-CN" altLang="en-US" sz="2000" b="1" dirty="0">
                <a:latin typeface="宋体" panose="02010600030101010101" pitchFamily="2" charset="-122"/>
                <a:ea typeface="宋体" panose="02010600030101010101" pitchFamily="2" charset="-122"/>
              </a:rPr>
              <a:t>（</a:t>
            </a:r>
            <a:r>
              <a:rPr lang="en-US" altLang="zh-CN" sz="2000" b="1" dirty="0">
                <a:latin typeface="宋体" panose="02010600030101010101" pitchFamily="2" charset="-122"/>
                <a:ea typeface="宋体" panose="02010600030101010101" pitchFamily="2" charset="-122"/>
              </a:rPr>
              <a:t>2</a:t>
            </a:r>
            <a:r>
              <a:rPr lang="zh-CN" altLang="en-US" sz="2000" b="1" dirty="0">
                <a:latin typeface="宋体" panose="02010600030101010101" pitchFamily="2" charset="-122"/>
                <a:ea typeface="宋体" panose="02010600030101010101" pitchFamily="2" charset="-122"/>
              </a:rPr>
              <a:t>）曾因贪污、受贿、挪用公款受过党纪、行政处分的；</a:t>
            </a:r>
          </a:p>
          <a:p>
            <a:pPr algn="l"/>
            <a:r>
              <a:rPr lang="zh-CN" altLang="en-US" sz="2000" b="1" dirty="0">
                <a:latin typeface="宋体" panose="02010600030101010101" pitchFamily="2" charset="-122"/>
                <a:ea typeface="宋体" panose="02010600030101010101" pitchFamily="2" charset="-122"/>
              </a:rPr>
              <a:t>（</a:t>
            </a:r>
            <a:r>
              <a:rPr lang="en-US" altLang="zh-CN" sz="2000" b="1" dirty="0">
                <a:latin typeface="宋体" panose="02010600030101010101" pitchFamily="2" charset="-122"/>
                <a:ea typeface="宋体" panose="02010600030101010101" pitchFamily="2" charset="-122"/>
              </a:rPr>
              <a:t>3</a:t>
            </a:r>
            <a:r>
              <a:rPr lang="zh-CN" altLang="en-US" sz="2000" b="1" dirty="0">
                <a:latin typeface="宋体" panose="02010600030101010101" pitchFamily="2" charset="-122"/>
                <a:ea typeface="宋体" panose="02010600030101010101" pitchFamily="2" charset="-122"/>
              </a:rPr>
              <a:t>）曾因故意犯罪受过刑事追究的；</a:t>
            </a:r>
          </a:p>
          <a:p>
            <a:pPr algn="l"/>
            <a:r>
              <a:rPr lang="zh-CN" altLang="en-US" sz="2000" b="1" dirty="0">
                <a:latin typeface="宋体" panose="02010600030101010101" pitchFamily="2" charset="-122"/>
                <a:ea typeface="宋体" panose="02010600030101010101" pitchFamily="2" charset="-122"/>
              </a:rPr>
              <a:t>（</a:t>
            </a:r>
            <a:r>
              <a:rPr lang="en-US" altLang="zh-CN" sz="2000" b="1" dirty="0">
                <a:latin typeface="宋体" panose="02010600030101010101" pitchFamily="2" charset="-122"/>
                <a:ea typeface="宋体" panose="02010600030101010101" pitchFamily="2" charset="-122"/>
              </a:rPr>
              <a:t>4</a:t>
            </a:r>
            <a:r>
              <a:rPr lang="zh-CN" altLang="en-US" sz="2000" b="1" dirty="0">
                <a:latin typeface="宋体" panose="02010600030101010101" pitchFamily="2" charset="-122"/>
                <a:ea typeface="宋体" panose="02010600030101010101" pitchFamily="2" charset="-122"/>
              </a:rPr>
              <a:t>）赃款赃物用于非法活动的；</a:t>
            </a:r>
          </a:p>
          <a:p>
            <a:pPr algn="l"/>
            <a:r>
              <a:rPr lang="zh-CN" altLang="en-US" sz="2000" b="1" dirty="0">
                <a:latin typeface="宋体" panose="02010600030101010101" pitchFamily="2" charset="-122"/>
                <a:ea typeface="宋体" panose="02010600030101010101" pitchFamily="2" charset="-122"/>
              </a:rPr>
              <a:t>（</a:t>
            </a:r>
            <a:r>
              <a:rPr lang="en-US" altLang="zh-CN" sz="2000" b="1" dirty="0">
                <a:latin typeface="宋体" panose="02010600030101010101" pitchFamily="2" charset="-122"/>
                <a:ea typeface="宋体" panose="02010600030101010101" pitchFamily="2" charset="-122"/>
              </a:rPr>
              <a:t>5</a:t>
            </a:r>
            <a:r>
              <a:rPr lang="zh-CN" altLang="en-US" sz="2000" b="1" dirty="0">
                <a:latin typeface="宋体" panose="02010600030101010101" pitchFamily="2" charset="-122"/>
                <a:ea typeface="宋体" panose="02010600030101010101" pitchFamily="2" charset="-122"/>
              </a:rPr>
              <a:t>）拒不交待赃款赃物去向或者拒不配合追缴工作，致使无法追缴的；</a:t>
            </a:r>
          </a:p>
          <a:p>
            <a:pPr algn="l"/>
            <a:r>
              <a:rPr lang="zh-CN" altLang="en-US" sz="2000" b="1" dirty="0">
                <a:latin typeface="宋体" panose="02010600030101010101" pitchFamily="2" charset="-122"/>
                <a:ea typeface="宋体" panose="02010600030101010101" pitchFamily="2" charset="-122"/>
              </a:rPr>
              <a:t>（</a:t>
            </a:r>
            <a:r>
              <a:rPr lang="en-US" altLang="zh-CN" sz="2000" b="1" dirty="0">
                <a:latin typeface="宋体" panose="02010600030101010101" pitchFamily="2" charset="-122"/>
                <a:ea typeface="宋体" panose="02010600030101010101" pitchFamily="2" charset="-122"/>
              </a:rPr>
              <a:t>6</a:t>
            </a:r>
            <a:r>
              <a:rPr lang="zh-CN" altLang="en-US" sz="2000" b="1" dirty="0">
                <a:latin typeface="宋体" panose="02010600030101010101" pitchFamily="2" charset="-122"/>
                <a:ea typeface="宋体" panose="02010600030101010101" pitchFamily="2" charset="-122"/>
              </a:rPr>
              <a:t>）造成恶劣影响或者其他严重后果的。</a:t>
            </a:r>
          </a:p>
          <a:p>
            <a:pPr algn="l"/>
            <a:endParaRPr lang="zh-CN" altLang="en-US" sz="2000" b="1"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3788814571"/>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275138"/>
            <a:ext cx="5753100" cy="982833"/>
            <a:chOff x="628650" y="806566"/>
            <a:chExt cx="5753100" cy="982833"/>
          </a:xfrm>
        </p:grpSpPr>
        <p:sp>
          <p:nvSpPr>
            <p:cNvPr id="12" name="Rectangle 25"/>
            <p:cNvSpPr>
              <a:spLocks noChangeArrowheads="1"/>
            </p:cNvSpPr>
            <p:nvPr/>
          </p:nvSpPr>
          <p:spPr bwMode="auto">
            <a:xfrm>
              <a:off x="628650" y="818461"/>
              <a:ext cx="5753100" cy="959045"/>
            </a:xfrm>
            <a:prstGeom prst="rect">
              <a:avLst/>
            </a:prstGeom>
            <a:solidFill>
              <a:srgbClr val="C00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800" b="1" dirty="0" smtClean="0">
                  <a:latin typeface="微软雅黑" panose="020B0503020204020204" pitchFamily="34" charset="-122"/>
                  <a:ea typeface="微软雅黑" panose="020B0503020204020204" pitchFamily="34" charset="-122"/>
                </a:rPr>
                <a:t>     贪污罪量刑标准 </a:t>
              </a:r>
              <a:endParaRPr lang="zh-CN" altLang="en-US" sz="6000" b="1"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628650" y="806566"/>
              <a:ext cx="1114425" cy="982833"/>
            </a:xfrm>
            <a:prstGeom prst="rect">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30000"/>
                </a:lnSpc>
                <a:spcBef>
                  <a:spcPts val="0"/>
                </a:spcBef>
                <a:spcAft>
                  <a:spcPts val="0"/>
                </a:spcAft>
                <a:buClrTx/>
                <a:buSzTx/>
                <a:buFontTx/>
                <a:buNone/>
                <a:tabLst/>
              </a:pPr>
              <a:r>
                <a:rPr kumimoji="0" lang="en-US" altLang="zh-CN" sz="4400" b="1" i="0" u="none" strike="noStrike" cap="none" spc="107" normalizeH="0" baseline="0" dirty="0" smtClean="0">
                  <a:ln>
                    <a:noFill/>
                  </a:ln>
                  <a:solidFill>
                    <a:srgbClr val="FFFFFF"/>
                  </a:solidFill>
                  <a:effectLst/>
                  <a:uFillTx/>
                  <a:latin typeface="微软雅黑" panose="020B0503020204020204" pitchFamily="34" charset="-122"/>
                  <a:ea typeface="微软雅黑" panose="020B0503020204020204" pitchFamily="34" charset="-122"/>
                  <a:sym typeface="Source Han Sans CN Normal"/>
                </a:rPr>
                <a:t>1</a:t>
              </a:r>
              <a:endParaRPr kumimoji="0" lang="zh-CN" altLang="en-US" sz="4400" b="1" i="0" u="none" strike="noStrike" cap="none" spc="107" normalizeH="0" baseline="0" dirty="0">
                <a:ln>
                  <a:noFill/>
                </a:ln>
                <a:solidFill>
                  <a:srgbClr val="FFFFFF"/>
                </a:solidFill>
                <a:effectLst/>
                <a:uFillTx/>
                <a:latin typeface="微软雅黑" panose="020B0503020204020204" pitchFamily="34" charset="-122"/>
                <a:ea typeface="微软雅黑" panose="020B0503020204020204" pitchFamily="34" charset="-122"/>
                <a:sym typeface="Source Han Sans CN Normal"/>
              </a:endParaRPr>
            </a:p>
          </p:txBody>
        </p:sp>
      </p:grpSp>
      <p:sp>
        <p:nvSpPr>
          <p:cNvPr id="14" name="矩形 13"/>
          <p:cNvSpPr/>
          <p:nvPr/>
        </p:nvSpPr>
        <p:spPr>
          <a:xfrm>
            <a:off x="21431" y="1564243"/>
            <a:ext cx="12103894" cy="6173998"/>
          </a:xfrm>
          <a:prstGeom prst="rect">
            <a:avLst/>
          </a:prstGeom>
          <a:solidFill>
            <a:schemeClr val="tx2"/>
          </a:solidFill>
        </p:spPr>
        <p:txBody>
          <a:bodyPr wrap="square">
            <a:spAutoFit/>
          </a:bodyPr>
          <a:lstStyle/>
          <a:p>
            <a:pPr algn="l"/>
            <a:r>
              <a:rPr lang="zh-CN" altLang="en-US" sz="2400" b="1" dirty="0" smtClean="0">
                <a:solidFill>
                  <a:srgbClr val="FFC000"/>
                </a:solidFill>
                <a:latin typeface="宋体" panose="02010600030101010101" pitchFamily="2" charset="-122"/>
                <a:ea typeface="宋体" panose="02010600030101010101" pitchFamily="2" charset="-122"/>
              </a:rPr>
              <a:t>国家</a:t>
            </a:r>
            <a:r>
              <a:rPr lang="zh-CN" altLang="en-US" sz="2400" b="1" dirty="0">
                <a:solidFill>
                  <a:srgbClr val="FFC000"/>
                </a:solidFill>
                <a:latin typeface="宋体" panose="02010600030101010101" pitchFamily="2" charset="-122"/>
                <a:ea typeface="宋体" panose="02010600030101010101" pitchFamily="2" charset="-122"/>
              </a:rPr>
              <a:t>监察委员会管辖规定（试行</a:t>
            </a:r>
            <a:r>
              <a:rPr lang="zh-CN" altLang="en-US" sz="2400" b="1" dirty="0" smtClean="0">
                <a:solidFill>
                  <a:srgbClr val="FFC000"/>
                </a:solidFill>
                <a:latin typeface="宋体" panose="02010600030101010101" pitchFamily="2" charset="-122"/>
                <a:ea typeface="宋体" panose="02010600030101010101" pitchFamily="2" charset="-122"/>
              </a:rPr>
              <a:t>）</a:t>
            </a:r>
            <a:endParaRPr lang="en-US" altLang="zh-CN" sz="2400" b="1" dirty="0" smtClean="0">
              <a:solidFill>
                <a:srgbClr val="FFC000"/>
              </a:solidFill>
              <a:latin typeface="宋体" panose="02010600030101010101" pitchFamily="2" charset="-122"/>
              <a:ea typeface="宋体" panose="02010600030101010101" pitchFamily="2" charset="-122"/>
            </a:endParaRPr>
          </a:p>
          <a:p>
            <a:pPr algn="l"/>
            <a:r>
              <a:rPr lang="en-US" altLang="zh-CN" sz="2000" b="1" dirty="0">
                <a:solidFill>
                  <a:schemeClr val="tx1"/>
                </a:solidFill>
                <a:latin typeface="宋体" panose="02010600030101010101" pitchFamily="2" charset="-122"/>
                <a:ea typeface="宋体" panose="02010600030101010101" pitchFamily="2" charset="-122"/>
              </a:rPr>
              <a:t>3. </a:t>
            </a:r>
            <a:r>
              <a:rPr lang="zh-CN" altLang="en-US" sz="2000" b="1" dirty="0">
                <a:solidFill>
                  <a:schemeClr val="tx1"/>
                </a:solidFill>
                <a:latin typeface="宋体" panose="02010600030101010101" pitchFamily="2" charset="-122"/>
                <a:ea typeface="宋体" panose="02010600030101010101" pitchFamily="2" charset="-122"/>
              </a:rPr>
              <a:t>贪污数额在</a:t>
            </a:r>
            <a:r>
              <a:rPr lang="zh-CN" altLang="en-US" sz="2000" b="1" dirty="0">
                <a:solidFill>
                  <a:srgbClr val="FFC000"/>
                </a:solidFill>
                <a:latin typeface="宋体" panose="02010600030101010101" pitchFamily="2" charset="-122"/>
                <a:ea typeface="宋体" panose="02010600030101010101" pitchFamily="2" charset="-122"/>
              </a:rPr>
              <a:t>二十万元以上不满三百万元</a:t>
            </a:r>
            <a:r>
              <a:rPr lang="zh-CN" altLang="en-US" sz="2000" b="1" dirty="0">
                <a:solidFill>
                  <a:schemeClr val="tx1"/>
                </a:solidFill>
                <a:latin typeface="宋体" panose="02010600030101010101" pitchFamily="2" charset="-122"/>
                <a:ea typeface="宋体" panose="02010600030101010101" pitchFamily="2" charset="-122"/>
              </a:rPr>
              <a:t>的，属于刑法规定的</a:t>
            </a:r>
            <a:r>
              <a:rPr lang="zh-CN" altLang="en-US" sz="2000" b="1" dirty="0">
                <a:solidFill>
                  <a:srgbClr val="FFC000"/>
                </a:solidFill>
                <a:latin typeface="宋体" panose="02010600030101010101" pitchFamily="2" charset="-122"/>
                <a:ea typeface="宋体" panose="02010600030101010101" pitchFamily="2" charset="-122"/>
              </a:rPr>
              <a:t>“数额巨大”</a:t>
            </a:r>
            <a:r>
              <a:rPr lang="zh-CN" altLang="en-US" sz="2000" b="1" dirty="0">
                <a:solidFill>
                  <a:schemeClr val="tx1"/>
                </a:solidFill>
                <a:latin typeface="宋体" panose="02010600030101010101" pitchFamily="2" charset="-122"/>
                <a:ea typeface="宋体" panose="02010600030101010101" pitchFamily="2" charset="-122"/>
              </a:rPr>
              <a:t>，依法判处</a:t>
            </a:r>
            <a:r>
              <a:rPr lang="zh-CN" altLang="en-US" sz="2000" b="1" dirty="0">
                <a:solidFill>
                  <a:srgbClr val="FFC000"/>
                </a:solidFill>
                <a:latin typeface="宋体" panose="02010600030101010101" pitchFamily="2" charset="-122"/>
                <a:ea typeface="宋体" panose="02010600030101010101" pitchFamily="2" charset="-122"/>
              </a:rPr>
              <a:t>三年以上十年以下</a:t>
            </a:r>
            <a:r>
              <a:rPr lang="zh-CN" altLang="en-US" sz="2000" b="1" dirty="0">
                <a:solidFill>
                  <a:schemeClr val="tx1"/>
                </a:solidFill>
                <a:latin typeface="宋体" panose="02010600030101010101" pitchFamily="2" charset="-122"/>
                <a:ea typeface="宋体" panose="02010600030101010101" pitchFamily="2" charset="-122"/>
              </a:rPr>
              <a:t>有期徒刑，并处罚金或者没收财产</a:t>
            </a:r>
            <a:r>
              <a:rPr lang="zh-CN" altLang="en-US" sz="2000" b="1" dirty="0" smtClean="0">
                <a:solidFill>
                  <a:schemeClr val="tx1"/>
                </a:solidFill>
                <a:latin typeface="宋体" panose="02010600030101010101" pitchFamily="2" charset="-122"/>
                <a:ea typeface="宋体" panose="02010600030101010101" pitchFamily="2" charset="-122"/>
              </a:rPr>
              <a:t>。</a:t>
            </a:r>
            <a:endParaRPr lang="en-US" altLang="zh-CN" sz="2000" b="1" dirty="0" smtClean="0">
              <a:solidFill>
                <a:schemeClr val="tx1"/>
              </a:solidFill>
              <a:latin typeface="宋体" panose="02010600030101010101" pitchFamily="2" charset="-122"/>
              <a:ea typeface="宋体" panose="02010600030101010101" pitchFamily="2" charset="-122"/>
            </a:endParaRPr>
          </a:p>
          <a:p>
            <a:pPr algn="l"/>
            <a:r>
              <a:rPr lang="en-US" altLang="zh-CN" sz="2000" b="1" dirty="0">
                <a:latin typeface="宋体" panose="02010600030101010101" pitchFamily="2" charset="-122"/>
                <a:ea typeface="宋体" panose="02010600030101010101" pitchFamily="2" charset="-122"/>
              </a:rPr>
              <a:t>4. </a:t>
            </a:r>
            <a:r>
              <a:rPr lang="zh-CN" altLang="en-US" sz="2000" b="1" dirty="0">
                <a:latin typeface="宋体" panose="02010600030101010101" pitchFamily="2" charset="-122"/>
                <a:ea typeface="宋体" panose="02010600030101010101" pitchFamily="2" charset="-122"/>
              </a:rPr>
              <a:t>贪污数额在</a:t>
            </a:r>
            <a:r>
              <a:rPr lang="zh-CN" altLang="en-US" sz="2000" b="1" dirty="0">
                <a:solidFill>
                  <a:srgbClr val="FFC000"/>
                </a:solidFill>
                <a:latin typeface="宋体" panose="02010600030101010101" pitchFamily="2" charset="-122"/>
                <a:ea typeface="宋体" panose="02010600030101010101" pitchFamily="2" charset="-122"/>
              </a:rPr>
              <a:t>十万元以上不满二十万元</a:t>
            </a:r>
            <a:r>
              <a:rPr lang="zh-CN" altLang="en-US" sz="2000" b="1" dirty="0">
                <a:latin typeface="宋体" panose="02010600030101010101" pitchFamily="2" charset="-122"/>
                <a:ea typeface="宋体" panose="02010600030101010101" pitchFamily="2" charset="-122"/>
              </a:rPr>
              <a:t>，具有前述</a:t>
            </a:r>
            <a:r>
              <a:rPr lang="en-US" altLang="zh-CN" sz="2000" b="1" dirty="0">
                <a:latin typeface="宋体" panose="02010600030101010101" pitchFamily="2" charset="-122"/>
                <a:ea typeface="宋体" panose="02010600030101010101" pitchFamily="2" charset="-122"/>
              </a:rPr>
              <a:t>2</a:t>
            </a:r>
            <a:r>
              <a:rPr lang="zh-CN" altLang="en-US" sz="2000" b="1" dirty="0">
                <a:latin typeface="宋体" panose="02010600030101010101" pitchFamily="2" charset="-122"/>
                <a:ea typeface="宋体" panose="02010600030101010101" pitchFamily="2" charset="-122"/>
              </a:rPr>
              <a:t>中六种情形之一的，属于刑法规定的</a:t>
            </a:r>
            <a:r>
              <a:rPr lang="zh-CN" altLang="en-US" sz="2000" b="1" dirty="0">
                <a:solidFill>
                  <a:srgbClr val="FFC000"/>
                </a:solidFill>
                <a:latin typeface="宋体" panose="02010600030101010101" pitchFamily="2" charset="-122"/>
                <a:ea typeface="宋体" panose="02010600030101010101" pitchFamily="2" charset="-122"/>
              </a:rPr>
              <a:t>“其他严重情节”</a:t>
            </a:r>
            <a:r>
              <a:rPr lang="zh-CN" altLang="en-US" sz="2000" b="1" dirty="0">
                <a:latin typeface="宋体" panose="02010600030101010101" pitchFamily="2" charset="-122"/>
                <a:ea typeface="宋体" panose="02010600030101010101" pitchFamily="2" charset="-122"/>
              </a:rPr>
              <a:t>，依法判处</a:t>
            </a:r>
            <a:r>
              <a:rPr lang="zh-CN" altLang="en-US" sz="2000" b="1" dirty="0">
                <a:solidFill>
                  <a:srgbClr val="FFC000"/>
                </a:solidFill>
                <a:latin typeface="宋体" panose="02010600030101010101" pitchFamily="2" charset="-122"/>
                <a:ea typeface="宋体" panose="02010600030101010101" pitchFamily="2" charset="-122"/>
              </a:rPr>
              <a:t>三年以上十年以下</a:t>
            </a:r>
            <a:r>
              <a:rPr lang="zh-CN" altLang="en-US" sz="2000" b="1" dirty="0">
                <a:latin typeface="宋体" panose="02010600030101010101" pitchFamily="2" charset="-122"/>
                <a:ea typeface="宋体" panose="02010600030101010101" pitchFamily="2" charset="-122"/>
              </a:rPr>
              <a:t>有期徒刑，并处罚金或者没收财产</a:t>
            </a:r>
            <a:r>
              <a:rPr lang="zh-CN" altLang="en-US" sz="2000" b="1" dirty="0" smtClean="0">
                <a:latin typeface="宋体" panose="02010600030101010101" pitchFamily="2" charset="-122"/>
                <a:ea typeface="宋体" panose="02010600030101010101" pitchFamily="2" charset="-122"/>
              </a:rPr>
              <a:t>。</a:t>
            </a:r>
            <a:endParaRPr lang="en-US" altLang="zh-CN" sz="2000" b="1" dirty="0" smtClean="0">
              <a:latin typeface="宋体" panose="02010600030101010101" pitchFamily="2" charset="-122"/>
              <a:ea typeface="宋体" panose="02010600030101010101" pitchFamily="2" charset="-122"/>
            </a:endParaRPr>
          </a:p>
          <a:p>
            <a:pPr algn="l"/>
            <a:r>
              <a:rPr lang="en-US" altLang="zh-CN" sz="2000" b="1" dirty="0" smtClean="0">
                <a:latin typeface="宋体" panose="02010600030101010101" pitchFamily="2" charset="-122"/>
                <a:ea typeface="宋体" panose="02010600030101010101" pitchFamily="2" charset="-122"/>
              </a:rPr>
              <a:t>5.</a:t>
            </a:r>
            <a:r>
              <a:rPr lang="zh-CN" altLang="en-US" sz="2000" b="1" dirty="0">
                <a:latin typeface="宋体" panose="02010600030101010101" pitchFamily="2" charset="-122"/>
                <a:ea typeface="宋体" panose="02010600030101010101" pitchFamily="2" charset="-122"/>
              </a:rPr>
              <a:t>贪污数额在</a:t>
            </a:r>
            <a:r>
              <a:rPr lang="zh-CN" altLang="en-US" sz="2000" b="1" dirty="0">
                <a:solidFill>
                  <a:srgbClr val="FFC000"/>
                </a:solidFill>
                <a:latin typeface="宋体" panose="02010600030101010101" pitchFamily="2" charset="-122"/>
                <a:ea typeface="宋体" panose="02010600030101010101" pitchFamily="2" charset="-122"/>
              </a:rPr>
              <a:t>三百万元以上</a:t>
            </a:r>
            <a:r>
              <a:rPr lang="zh-CN" altLang="en-US" sz="2000" b="1" dirty="0">
                <a:latin typeface="宋体" panose="02010600030101010101" pitchFamily="2" charset="-122"/>
                <a:ea typeface="宋体" panose="02010600030101010101" pitchFamily="2" charset="-122"/>
              </a:rPr>
              <a:t>的，属于刑法规定的</a:t>
            </a:r>
            <a:r>
              <a:rPr lang="zh-CN" altLang="en-US" sz="2000" b="1" dirty="0">
                <a:solidFill>
                  <a:srgbClr val="FFC000"/>
                </a:solidFill>
                <a:latin typeface="宋体" panose="02010600030101010101" pitchFamily="2" charset="-122"/>
                <a:ea typeface="宋体" panose="02010600030101010101" pitchFamily="2" charset="-122"/>
              </a:rPr>
              <a:t>“数额特别巨大”</a:t>
            </a:r>
            <a:r>
              <a:rPr lang="zh-CN" altLang="en-US" sz="2000" b="1" dirty="0">
                <a:latin typeface="宋体" panose="02010600030101010101" pitchFamily="2" charset="-122"/>
                <a:ea typeface="宋体" panose="02010600030101010101" pitchFamily="2" charset="-122"/>
              </a:rPr>
              <a:t>，依法判处</a:t>
            </a:r>
            <a:r>
              <a:rPr lang="zh-CN" altLang="en-US" sz="2000" b="1" dirty="0">
                <a:solidFill>
                  <a:srgbClr val="FFC000"/>
                </a:solidFill>
                <a:latin typeface="宋体" panose="02010600030101010101" pitchFamily="2" charset="-122"/>
                <a:ea typeface="宋体" panose="02010600030101010101" pitchFamily="2" charset="-122"/>
              </a:rPr>
              <a:t>十年以上有期徒刑、无期徒刑或者死刑，</a:t>
            </a:r>
            <a:r>
              <a:rPr lang="zh-CN" altLang="en-US" sz="2000" b="1" dirty="0">
                <a:latin typeface="宋体" panose="02010600030101010101" pitchFamily="2" charset="-122"/>
                <a:ea typeface="宋体" panose="02010600030101010101" pitchFamily="2" charset="-122"/>
              </a:rPr>
              <a:t>并处罚金或者没收财产</a:t>
            </a:r>
            <a:r>
              <a:rPr lang="zh-CN" altLang="en-US" sz="2000" b="1" dirty="0" smtClean="0">
                <a:latin typeface="宋体" panose="02010600030101010101" pitchFamily="2" charset="-122"/>
                <a:ea typeface="宋体" panose="02010600030101010101" pitchFamily="2" charset="-122"/>
              </a:rPr>
              <a:t>。</a:t>
            </a:r>
            <a:endParaRPr lang="en-US" altLang="zh-CN" sz="2000" b="1" dirty="0" smtClean="0">
              <a:latin typeface="宋体" panose="02010600030101010101" pitchFamily="2" charset="-122"/>
              <a:ea typeface="宋体" panose="02010600030101010101" pitchFamily="2" charset="-122"/>
            </a:endParaRPr>
          </a:p>
          <a:p>
            <a:pPr algn="l"/>
            <a:r>
              <a:rPr lang="en-US" altLang="zh-CN" sz="2000" b="1" dirty="0" smtClean="0">
                <a:latin typeface="宋体" panose="02010600030101010101" pitchFamily="2" charset="-122"/>
                <a:ea typeface="宋体" panose="02010600030101010101" pitchFamily="2" charset="-122"/>
              </a:rPr>
              <a:t>6.</a:t>
            </a:r>
            <a:r>
              <a:rPr lang="zh-CN" altLang="en-US" sz="2000" b="1" dirty="0">
                <a:latin typeface="宋体" panose="02010600030101010101" pitchFamily="2" charset="-122"/>
                <a:ea typeface="宋体" panose="02010600030101010101" pitchFamily="2" charset="-122"/>
              </a:rPr>
              <a:t>贪污数额在</a:t>
            </a:r>
            <a:r>
              <a:rPr lang="zh-CN" altLang="en-US" sz="2000" b="1" dirty="0">
                <a:solidFill>
                  <a:srgbClr val="FFC000"/>
                </a:solidFill>
                <a:latin typeface="宋体" panose="02010600030101010101" pitchFamily="2" charset="-122"/>
                <a:ea typeface="宋体" panose="02010600030101010101" pitchFamily="2" charset="-122"/>
              </a:rPr>
              <a:t>一百五十万元以上不满三百万元</a:t>
            </a:r>
            <a:r>
              <a:rPr lang="zh-CN" altLang="en-US" sz="2000" b="1" dirty="0">
                <a:latin typeface="宋体" panose="02010600030101010101" pitchFamily="2" charset="-122"/>
                <a:ea typeface="宋体" panose="02010600030101010101" pitchFamily="2" charset="-122"/>
              </a:rPr>
              <a:t>，具有前述</a:t>
            </a:r>
            <a:r>
              <a:rPr lang="en-US" altLang="zh-CN" sz="2000" b="1" dirty="0">
                <a:latin typeface="宋体" panose="02010600030101010101" pitchFamily="2" charset="-122"/>
                <a:ea typeface="宋体" panose="02010600030101010101" pitchFamily="2" charset="-122"/>
              </a:rPr>
              <a:t>2</a:t>
            </a:r>
            <a:r>
              <a:rPr lang="zh-CN" altLang="en-US" sz="2000" b="1" dirty="0">
                <a:latin typeface="宋体" panose="02010600030101010101" pitchFamily="2" charset="-122"/>
                <a:ea typeface="宋体" panose="02010600030101010101" pitchFamily="2" charset="-122"/>
              </a:rPr>
              <a:t>中六种情形之一的，属于刑法规定的</a:t>
            </a:r>
            <a:r>
              <a:rPr lang="zh-CN" altLang="en-US" sz="2000" b="1" dirty="0">
                <a:solidFill>
                  <a:srgbClr val="FFC000"/>
                </a:solidFill>
                <a:latin typeface="宋体" panose="02010600030101010101" pitchFamily="2" charset="-122"/>
                <a:ea typeface="宋体" panose="02010600030101010101" pitchFamily="2" charset="-122"/>
              </a:rPr>
              <a:t>“其他特别严重情节”</a:t>
            </a:r>
            <a:r>
              <a:rPr lang="zh-CN" altLang="en-US" sz="2000" b="1" dirty="0">
                <a:latin typeface="宋体" panose="02010600030101010101" pitchFamily="2" charset="-122"/>
                <a:ea typeface="宋体" panose="02010600030101010101" pitchFamily="2" charset="-122"/>
              </a:rPr>
              <a:t>，依法判处</a:t>
            </a:r>
            <a:r>
              <a:rPr lang="zh-CN" altLang="en-US" sz="2000" b="1" dirty="0">
                <a:solidFill>
                  <a:srgbClr val="FFC000"/>
                </a:solidFill>
                <a:latin typeface="宋体" panose="02010600030101010101" pitchFamily="2" charset="-122"/>
                <a:ea typeface="宋体" panose="02010600030101010101" pitchFamily="2" charset="-122"/>
              </a:rPr>
              <a:t>十年以上有期徒刑、无期徒刑或者死刑</a:t>
            </a:r>
            <a:r>
              <a:rPr lang="zh-CN" altLang="en-US" sz="2000" b="1" dirty="0">
                <a:latin typeface="宋体" panose="02010600030101010101" pitchFamily="2" charset="-122"/>
                <a:ea typeface="宋体" panose="02010600030101010101" pitchFamily="2" charset="-122"/>
              </a:rPr>
              <a:t>，并处罚金或者没收财产</a:t>
            </a:r>
            <a:r>
              <a:rPr lang="zh-CN" altLang="en-US" sz="2000" b="1" dirty="0" smtClean="0">
                <a:latin typeface="宋体" panose="02010600030101010101" pitchFamily="2" charset="-122"/>
                <a:ea typeface="宋体" panose="02010600030101010101" pitchFamily="2" charset="-122"/>
              </a:rPr>
              <a:t>。</a:t>
            </a:r>
            <a:endParaRPr lang="en-US" altLang="zh-CN" sz="2000" b="1" dirty="0" smtClean="0">
              <a:latin typeface="宋体" panose="02010600030101010101" pitchFamily="2" charset="-122"/>
              <a:ea typeface="宋体" panose="02010600030101010101" pitchFamily="2" charset="-122"/>
            </a:endParaRPr>
          </a:p>
          <a:p>
            <a:pPr algn="l"/>
            <a:r>
              <a:rPr lang="en-US" altLang="zh-CN" sz="2000" b="1" dirty="0" smtClean="0">
                <a:latin typeface="宋体" panose="02010600030101010101" pitchFamily="2" charset="-122"/>
                <a:ea typeface="宋体" panose="02010600030101010101" pitchFamily="2" charset="-122"/>
              </a:rPr>
              <a:t>7.</a:t>
            </a:r>
            <a:r>
              <a:rPr lang="zh-CN" altLang="en-US" sz="2000" b="1" dirty="0">
                <a:latin typeface="宋体" panose="02010600030101010101" pitchFamily="2" charset="-122"/>
                <a:ea typeface="宋体" panose="02010600030101010101" pitchFamily="2" charset="-122"/>
              </a:rPr>
              <a:t>贪污数额特别巨大，犯罪情节特别严重、社会影响特别恶劣、给国家和人民利益造成特别重大损失的，可以判处死刑。</a:t>
            </a:r>
          </a:p>
          <a:p>
            <a:pPr algn="l"/>
            <a:r>
              <a:rPr lang="zh-CN" altLang="en-US" sz="2000" b="1" dirty="0">
                <a:latin typeface="宋体" panose="02010600030101010101" pitchFamily="2" charset="-122"/>
                <a:ea typeface="宋体" panose="02010600030101010101" pitchFamily="2" charset="-122"/>
              </a:rPr>
              <a:t>符合前述规定的情形，但具有自首，立功，如实供述自己罪行、真诚悔罪、积极退赃，或者避免、减少损害结果的发生等情节，不是必须立即执行的，可以判处</a:t>
            </a:r>
            <a:r>
              <a:rPr lang="zh-CN" altLang="en-US" sz="2000" b="1" dirty="0">
                <a:solidFill>
                  <a:srgbClr val="FFC000"/>
                </a:solidFill>
                <a:latin typeface="宋体" panose="02010600030101010101" pitchFamily="2" charset="-122"/>
                <a:ea typeface="宋体" panose="02010600030101010101" pitchFamily="2" charset="-122"/>
              </a:rPr>
              <a:t>死刑缓期二年</a:t>
            </a:r>
            <a:r>
              <a:rPr lang="zh-CN" altLang="en-US" sz="2000" b="1" dirty="0">
                <a:latin typeface="宋体" panose="02010600030101010101" pitchFamily="2" charset="-122"/>
                <a:ea typeface="宋体" panose="02010600030101010101" pitchFamily="2" charset="-122"/>
              </a:rPr>
              <a:t>执行。</a:t>
            </a:r>
          </a:p>
          <a:p>
            <a:pPr algn="l"/>
            <a:r>
              <a:rPr lang="zh-CN" altLang="en-US" sz="2000" b="1" dirty="0">
                <a:latin typeface="宋体" panose="02010600030101010101" pitchFamily="2" charset="-122"/>
                <a:ea typeface="宋体" panose="02010600030101010101" pitchFamily="2" charset="-122"/>
              </a:rPr>
              <a:t>符合第一款规定情形的，根据犯罪情节等情况可以判处死刑缓期二年执行，同时裁判决定在其死刑缓期执行二年期满依法减为无期徒刑后，</a:t>
            </a:r>
            <a:r>
              <a:rPr lang="zh-CN" altLang="en-US" sz="2000" b="1" dirty="0">
                <a:solidFill>
                  <a:srgbClr val="FFC000"/>
                </a:solidFill>
                <a:latin typeface="宋体" panose="02010600030101010101" pitchFamily="2" charset="-122"/>
                <a:ea typeface="宋体" panose="02010600030101010101" pitchFamily="2" charset="-122"/>
              </a:rPr>
              <a:t>终身监禁，不得减刑、假释</a:t>
            </a:r>
            <a:r>
              <a:rPr lang="zh-CN" altLang="en-US" sz="2000" b="1" dirty="0">
                <a:latin typeface="宋体" panose="02010600030101010101" pitchFamily="2" charset="-122"/>
                <a:ea typeface="宋体" panose="02010600030101010101" pitchFamily="2" charset="-122"/>
              </a:rPr>
              <a:t>。</a:t>
            </a:r>
          </a:p>
        </p:txBody>
      </p:sp>
    </p:spTree>
    <p:extLst>
      <p:ext uri="{BB962C8B-B14F-4D97-AF65-F5344CB8AC3E}">
        <p14:creationId xmlns:p14="http://schemas.microsoft.com/office/powerpoint/2010/main" val="3362441504"/>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617901" y="701483"/>
            <a:ext cx="763190" cy="1269048"/>
            <a:chOff x="2038333" y="1493215"/>
            <a:chExt cx="763190" cy="1269048"/>
          </a:xfrm>
        </p:grpSpPr>
        <p:pic>
          <p:nvPicPr>
            <p:cNvPr id="13" name="图片 12"/>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2144281" y="1493215"/>
              <a:ext cx="551180" cy="1269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a:spLocks noChangeArrowheads="1"/>
            </p:cNvSpPr>
            <p:nvPr/>
          </p:nvSpPr>
          <p:spPr bwMode="auto">
            <a:xfrm>
              <a:off x="2038333" y="1655127"/>
              <a:ext cx="7631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4800" b="1" dirty="0">
                  <a:solidFill>
                    <a:srgbClr val="FFFFFF"/>
                  </a:solidFill>
                  <a:latin typeface="禹卫书法行书简体" pitchFamily="2" charset="-122"/>
                  <a:ea typeface="禹卫书法行书简体" pitchFamily="2" charset="-122"/>
                  <a:sym typeface="禹卫书法行书简体" pitchFamily="2" charset="-122"/>
                </a:rPr>
                <a:t>贰</a:t>
              </a:r>
            </a:p>
          </p:txBody>
        </p:sp>
      </p:grpSp>
      <p:sp>
        <p:nvSpPr>
          <p:cNvPr id="15" name="TextBox 2"/>
          <p:cNvSpPr txBox="1">
            <a:spLocks noChangeArrowheads="1"/>
          </p:cNvSpPr>
          <p:nvPr/>
        </p:nvSpPr>
        <p:spPr bwMode="auto">
          <a:xfrm>
            <a:off x="2668751" y="857229"/>
            <a:ext cx="656097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hangingPunct="1">
              <a:lnSpc>
                <a:spcPct val="100000"/>
              </a:lnSpc>
              <a:spcBef>
                <a:spcPct val="0"/>
              </a:spcBef>
              <a:buNone/>
            </a:pPr>
            <a:r>
              <a:rPr lang="zh-CN" altLang="en-US" sz="4800" dirty="0">
                <a:latin typeface="华文中宋" panose="02010600040101010101" charset="-122"/>
                <a:ea typeface="华文中宋" panose="02010600040101010101" charset="-122"/>
              </a:rPr>
              <a:t>职务犯罪常见罪名介绍</a:t>
            </a:r>
          </a:p>
        </p:txBody>
      </p:sp>
      <p:grpSp>
        <p:nvGrpSpPr>
          <p:cNvPr id="20" name="组合 19"/>
          <p:cNvGrpSpPr/>
          <p:nvPr/>
        </p:nvGrpSpPr>
        <p:grpSpPr>
          <a:xfrm>
            <a:off x="3530922" y="2860594"/>
            <a:ext cx="4393878" cy="959045"/>
            <a:chOff x="3530922" y="2856811"/>
            <a:chExt cx="4393878" cy="959045"/>
          </a:xfrm>
        </p:grpSpPr>
        <p:sp>
          <p:nvSpPr>
            <p:cNvPr id="18" name="Rectangle 25"/>
            <p:cNvSpPr>
              <a:spLocks noChangeArrowheads="1"/>
            </p:cNvSpPr>
            <p:nvPr/>
          </p:nvSpPr>
          <p:spPr bwMode="auto">
            <a:xfrm>
              <a:off x="3530922" y="2856811"/>
              <a:ext cx="4393878" cy="959045"/>
            </a:xfrm>
            <a:prstGeom prst="rect">
              <a:avLst/>
            </a:prstGeom>
            <a:solidFill>
              <a:srgbClr val="C00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800" b="1" dirty="0" smtClean="0">
                  <a:latin typeface="微软雅黑" panose="020B0503020204020204" pitchFamily="34" charset="-122"/>
                  <a:ea typeface="微软雅黑" panose="020B0503020204020204" pitchFamily="34" charset="-122"/>
                </a:rPr>
                <a:t>     挪用</a:t>
              </a:r>
              <a:r>
                <a:rPr lang="zh-CN" altLang="en-US" sz="4800" b="1" dirty="0">
                  <a:latin typeface="微软雅黑" panose="020B0503020204020204" pitchFamily="34" charset="-122"/>
                  <a:ea typeface="微软雅黑" panose="020B0503020204020204" pitchFamily="34" charset="-122"/>
                </a:rPr>
                <a:t>公款罪</a:t>
              </a:r>
            </a:p>
          </p:txBody>
        </p:sp>
        <p:sp>
          <p:nvSpPr>
            <p:cNvPr id="19" name="文本框 18"/>
            <p:cNvSpPr txBox="1"/>
            <p:nvPr/>
          </p:nvSpPr>
          <p:spPr>
            <a:xfrm>
              <a:off x="3530922" y="2864922"/>
              <a:ext cx="981075" cy="942822"/>
            </a:xfrm>
            <a:prstGeom prst="rect">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30000"/>
                </a:lnSpc>
                <a:spcBef>
                  <a:spcPts val="0"/>
                </a:spcBef>
                <a:spcAft>
                  <a:spcPts val="0"/>
                </a:spcAft>
                <a:buClrTx/>
                <a:buSzTx/>
                <a:buFontTx/>
                <a:buNone/>
                <a:tabLst/>
              </a:pPr>
              <a:r>
                <a:rPr kumimoji="0" lang="en-US" altLang="zh-CN" sz="4200" b="1" i="0" u="none" strike="noStrike" cap="none" spc="107" normalizeH="0" baseline="0" dirty="0" smtClean="0">
                  <a:ln>
                    <a:noFill/>
                  </a:ln>
                  <a:solidFill>
                    <a:srgbClr val="FFFFFF"/>
                  </a:solidFill>
                  <a:effectLst/>
                  <a:uFillTx/>
                  <a:latin typeface="微软雅黑" panose="020B0503020204020204" pitchFamily="34" charset="-122"/>
                  <a:ea typeface="微软雅黑" panose="020B0503020204020204" pitchFamily="34" charset="-122"/>
                  <a:sym typeface="Source Han Sans CN Normal"/>
                </a:rPr>
                <a:t>2</a:t>
              </a:r>
              <a:endParaRPr kumimoji="0" lang="zh-CN" altLang="en-US" sz="4200" b="1" i="0" u="none" strike="noStrike" cap="none" spc="107" normalizeH="0" baseline="0" dirty="0">
                <a:ln>
                  <a:noFill/>
                </a:ln>
                <a:solidFill>
                  <a:srgbClr val="FFFFFF"/>
                </a:solidFill>
                <a:effectLst/>
                <a:uFillTx/>
                <a:latin typeface="微软雅黑" panose="020B0503020204020204" pitchFamily="34" charset="-122"/>
                <a:ea typeface="微软雅黑" panose="020B0503020204020204" pitchFamily="34" charset="-122"/>
                <a:sym typeface="Source Han Sans CN Normal"/>
              </a:endParaRPr>
            </a:p>
          </p:txBody>
        </p:sp>
      </p:grpSp>
    </p:spTree>
    <p:extLst>
      <p:ext uri="{BB962C8B-B14F-4D97-AF65-F5344CB8AC3E}">
        <p14:creationId xmlns:p14="http://schemas.microsoft.com/office/powerpoint/2010/main" val="169130242"/>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0" y="149341"/>
            <a:ext cx="4393878" cy="982833"/>
            <a:chOff x="3530922" y="2844916"/>
            <a:chExt cx="4393878" cy="982833"/>
          </a:xfrm>
        </p:grpSpPr>
        <p:sp>
          <p:nvSpPr>
            <p:cNvPr id="12" name="Rectangle 25"/>
            <p:cNvSpPr>
              <a:spLocks noChangeArrowheads="1"/>
            </p:cNvSpPr>
            <p:nvPr/>
          </p:nvSpPr>
          <p:spPr bwMode="auto">
            <a:xfrm>
              <a:off x="3530922" y="2856811"/>
              <a:ext cx="4393878" cy="959045"/>
            </a:xfrm>
            <a:prstGeom prst="rect">
              <a:avLst/>
            </a:prstGeom>
            <a:solidFill>
              <a:srgbClr val="C00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800" b="1" dirty="0" smtClean="0">
                  <a:latin typeface="微软雅黑" panose="020B0503020204020204" pitchFamily="34" charset="-122"/>
                  <a:ea typeface="微软雅黑" panose="020B0503020204020204" pitchFamily="34" charset="-122"/>
                </a:rPr>
                <a:t>     挪用公款罪</a:t>
              </a:r>
              <a:endParaRPr lang="zh-CN" altLang="en-US" sz="6000" b="1"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3530922" y="2844916"/>
              <a:ext cx="981075" cy="982833"/>
            </a:xfrm>
            <a:prstGeom prst="rect">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30000"/>
                </a:lnSpc>
                <a:spcBef>
                  <a:spcPts val="0"/>
                </a:spcBef>
                <a:spcAft>
                  <a:spcPts val="0"/>
                </a:spcAft>
                <a:buClrTx/>
                <a:buSzTx/>
                <a:buFontTx/>
                <a:buNone/>
                <a:tabLst/>
              </a:pPr>
              <a:r>
                <a:rPr kumimoji="0" lang="en-US" altLang="zh-CN" sz="4400" b="1" i="0" u="none" strike="noStrike" cap="none" spc="107" normalizeH="0" baseline="0" dirty="0" smtClean="0">
                  <a:ln>
                    <a:noFill/>
                  </a:ln>
                  <a:solidFill>
                    <a:srgbClr val="FFFFFF"/>
                  </a:solidFill>
                  <a:effectLst/>
                  <a:uFillTx/>
                  <a:latin typeface="微软雅黑" panose="020B0503020204020204" pitchFamily="34" charset="-122"/>
                  <a:ea typeface="微软雅黑" panose="020B0503020204020204" pitchFamily="34" charset="-122"/>
                  <a:sym typeface="Source Han Sans CN Normal"/>
                </a:rPr>
                <a:t>2</a:t>
              </a:r>
              <a:endParaRPr kumimoji="0" lang="zh-CN" altLang="en-US" sz="4400" b="1" i="0" u="none" strike="noStrike" cap="none" spc="107" normalizeH="0" baseline="0" dirty="0">
                <a:ln>
                  <a:noFill/>
                </a:ln>
                <a:solidFill>
                  <a:srgbClr val="FFFFFF"/>
                </a:solidFill>
                <a:effectLst/>
                <a:uFillTx/>
                <a:latin typeface="微软雅黑" panose="020B0503020204020204" pitchFamily="34" charset="-122"/>
                <a:ea typeface="微软雅黑" panose="020B0503020204020204" pitchFamily="34" charset="-122"/>
                <a:sym typeface="Source Han Sans CN Normal"/>
              </a:endParaRPr>
            </a:p>
          </p:txBody>
        </p:sp>
      </p:grpSp>
      <p:sp>
        <p:nvSpPr>
          <p:cNvPr id="14" name="矩形 13"/>
          <p:cNvSpPr/>
          <p:nvPr/>
        </p:nvSpPr>
        <p:spPr>
          <a:xfrm>
            <a:off x="0" y="1475074"/>
            <a:ext cx="12192000" cy="5133713"/>
          </a:xfrm>
          <a:prstGeom prst="rect">
            <a:avLst/>
          </a:prstGeom>
          <a:solidFill>
            <a:schemeClr val="tx2"/>
          </a:solidFill>
        </p:spPr>
        <p:txBody>
          <a:bodyPr wrap="square">
            <a:spAutoFit/>
          </a:bodyPr>
          <a:lstStyle/>
          <a:p>
            <a:pPr algn="l"/>
            <a:r>
              <a:rPr lang="zh-CN" altLang="en-US" sz="2800" dirty="0" smtClean="0"/>
              <a:t>   </a:t>
            </a:r>
            <a:r>
              <a:rPr lang="zh-CN" altLang="en-US" sz="2800" b="1" dirty="0">
                <a:latin typeface="宋体" panose="02010600030101010101" pitchFamily="2" charset="-122"/>
                <a:ea typeface="宋体" panose="02010600030101010101" pitchFamily="2" charset="-122"/>
              </a:rPr>
              <a:t>《刑法》第三百八十四条 </a:t>
            </a:r>
            <a:endParaRPr lang="en-US" altLang="zh-CN" sz="2800" b="1" dirty="0" smtClean="0">
              <a:latin typeface="宋体" panose="02010600030101010101" pitchFamily="2" charset="-122"/>
              <a:ea typeface="宋体" panose="02010600030101010101" pitchFamily="2" charset="-122"/>
            </a:endParaRPr>
          </a:p>
          <a:p>
            <a:pPr algn="l"/>
            <a:r>
              <a:rPr lang="en-US" altLang="zh-CN" sz="2800" b="1" dirty="0">
                <a:latin typeface="宋体" panose="02010600030101010101" pitchFamily="2" charset="-122"/>
                <a:ea typeface="宋体" panose="02010600030101010101" pitchFamily="2" charset="-122"/>
              </a:rPr>
              <a:t> </a:t>
            </a:r>
            <a:r>
              <a:rPr lang="en-US" altLang="zh-CN" sz="2800" b="1" dirty="0" smtClean="0">
                <a:latin typeface="宋体" panose="02010600030101010101" pitchFamily="2" charset="-122"/>
                <a:ea typeface="宋体" panose="02010600030101010101" pitchFamily="2" charset="-122"/>
              </a:rPr>
              <a:t>   </a:t>
            </a:r>
            <a:r>
              <a:rPr lang="zh-CN" altLang="en-US" sz="2800" b="1" dirty="0" smtClean="0">
                <a:latin typeface="宋体" panose="02010600030101010101" pitchFamily="2" charset="-122"/>
                <a:ea typeface="宋体" panose="02010600030101010101" pitchFamily="2" charset="-122"/>
              </a:rPr>
              <a:t>国家</a:t>
            </a:r>
            <a:r>
              <a:rPr lang="zh-CN" altLang="en-US" sz="2800" b="1" dirty="0">
                <a:latin typeface="宋体" panose="02010600030101010101" pitchFamily="2" charset="-122"/>
                <a:ea typeface="宋体" panose="02010600030101010101" pitchFamily="2" charset="-122"/>
              </a:rPr>
              <a:t>工作人员利用职务上的便利，挪用公款归个人使用，进行非法活动的，或者挪用公款数额较大、进行营利活动的，或者挪用公款数额较大、超过三个月未还的，是挪用公款罪，处五年以下有期徒刑或者拘役；情节严重的，处五年以上有期徒刑</a:t>
            </a:r>
            <a:r>
              <a:rPr lang="zh-CN" altLang="en-US" sz="2800" b="1" dirty="0" smtClean="0">
                <a:latin typeface="宋体" panose="02010600030101010101" pitchFamily="2" charset="-122"/>
                <a:ea typeface="宋体" panose="02010600030101010101" pitchFamily="2" charset="-122"/>
              </a:rPr>
              <a:t>。</a:t>
            </a:r>
            <a:endParaRPr lang="en-US" altLang="zh-CN" sz="2800" b="1" dirty="0" smtClean="0">
              <a:latin typeface="宋体" panose="02010600030101010101" pitchFamily="2" charset="-122"/>
              <a:ea typeface="宋体" panose="02010600030101010101" pitchFamily="2" charset="-122"/>
            </a:endParaRPr>
          </a:p>
          <a:p>
            <a:pPr algn="l"/>
            <a:r>
              <a:rPr lang="en-US" altLang="zh-CN" sz="2800" b="1" dirty="0">
                <a:latin typeface="宋体" panose="02010600030101010101" pitchFamily="2" charset="-122"/>
                <a:ea typeface="宋体" panose="02010600030101010101" pitchFamily="2" charset="-122"/>
              </a:rPr>
              <a:t> </a:t>
            </a:r>
            <a:r>
              <a:rPr lang="en-US" altLang="zh-CN" sz="2800" b="1" dirty="0" smtClean="0">
                <a:latin typeface="宋体" panose="02010600030101010101" pitchFamily="2" charset="-122"/>
                <a:ea typeface="宋体" panose="02010600030101010101" pitchFamily="2" charset="-122"/>
              </a:rPr>
              <a:t>   </a:t>
            </a:r>
            <a:r>
              <a:rPr lang="zh-CN" altLang="en-US" sz="2800" b="1" dirty="0" smtClean="0">
                <a:latin typeface="宋体" panose="02010600030101010101" pitchFamily="2" charset="-122"/>
                <a:ea typeface="宋体" panose="02010600030101010101" pitchFamily="2" charset="-122"/>
              </a:rPr>
              <a:t>挪用</a:t>
            </a:r>
            <a:r>
              <a:rPr lang="zh-CN" altLang="en-US" sz="2800" b="1" dirty="0">
                <a:latin typeface="宋体" panose="02010600030101010101" pitchFamily="2" charset="-122"/>
                <a:ea typeface="宋体" panose="02010600030101010101" pitchFamily="2" charset="-122"/>
              </a:rPr>
              <a:t>公款数额巨大不退还的，处十年以上有期徒刑或者无期徒刑。 挪用用于救灾、抢险、防汛、优抚、扶贫、移民、救济款物归个人使用的，从重处罚。</a:t>
            </a:r>
          </a:p>
          <a:p>
            <a:pPr algn="l"/>
            <a:endParaRPr lang="zh-CN" altLang="en-US" sz="2800" b="1"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4102810409"/>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1431" y="167603"/>
            <a:ext cx="6903244" cy="1062855"/>
            <a:chOff x="645727" y="699031"/>
            <a:chExt cx="5553867" cy="1062855"/>
          </a:xfrm>
        </p:grpSpPr>
        <p:sp>
          <p:nvSpPr>
            <p:cNvPr id="12" name="Rectangle 25"/>
            <p:cNvSpPr>
              <a:spLocks noChangeArrowheads="1"/>
            </p:cNvSpPr>
            <p:nvPr/>
          </p:nvSpPr>
          <p:spPr bwMode="auto">
            <a:xfrm>
              <a:off x="645727" y="704161"/>
              <a:ext cx="5553867" cy="1052596"/>
            </a:xfrm>
            <a:prstGeom prst="rect">
              <a:avLst/>
            </a:prstGeom>
            <a:solidFill>
              <a:srgbClr val="C00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800" b="1" dirty="0" smtClean="0">
                  <a:latin typeface="微软雅黑" panose="020B0503020204020204" pitchFamily="34" charset="-122"/>
                  <a:ea typeface="微软雅黑" panose="020B0503020204020204" pitchFamily="34" charset="-122"/>
                </a:rPr>
                <a:t>     挪用公款罪量刑标准</a:t>
              </a:r>
              <a:endParaRPr lang="zh-CN" altLang="en-US" sz="6000" b="1"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645727" y="699031"/>
              <a:ext cx="870935" cy="1062855"/>
            </a:xfrm>
            <a:prstGeom prst="rect">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30000"/>
                </a:lnSpc>
                <a:spcBef>
                  <a:spcPts val="0"/>
                </a:spcBef>
                <a:spcAft>
                  <a:spcPts val="0"/>
                </a:spcAft>
                <a:buClrTx/>
                <a:buSzTx/>
                <a:buFontTx/>
                <a:buNone/>
                <a:tabLst/>
              </a:pPr>
              <a:r>
                <a:rPr kumimoji="0" lang="en-US" altLang="zh-CN" sz="4800" b="1" i="0" u="none" strike="noStrike" cap="none" spc="107" normalizeH="0" baseline="0" dirty="0" smtClean="0">
                  <a:ln>
                    <a:noFill/>
                  </a:ln>
                  <a:solidFill>
                    <a:srgbClr val="FFFFFF"/>
                  </a:solidFill>
                  <a:effectLst/>
                  <a:uFillTx/>
                  <a:latin typeface="微软雅黑" panose="020B0503020204020204" pitchFamily="34" charset="-122"/>
                  <a:ea typeface="微软雅黑" panose="020B0503020204020204" pitchFamily="34" charset="-122"/>
                  <a:sym typeface="Source Han Sans CN Normal"/>
                </a:rPr>
                <a:t>2</a:t>
              </a:r>
              <a:endParaRPr kumimoji="0" lang="zh-CN" altLang="en-US" sz="4800" b="1" i="0" u="none" strike="noStrike" cap="none" spc="107" normalizeH="0" baseline="0" dirty="0">
                <a:ln>
                  <a:noFill/>
                </a:ln>
                <a:solidFill>
                  <a:srgbClr val="FFFFFF"/>
                </a:solidFill>
                <a:effectLst/>
                <a:uFillTx/>
                <a:latin typeface="微软雅黑" panose="020B0503020204020204" pitchFamily="34" charset="-122"/>
                <a:ea typeface="微软雅黑" panose="020B0503020204020204" pitchFamily="34" charset="-122"/>
                <a:sym typeface="Source Han Sans CN Normal"/>
              </a:endParaRPr>
            </a:p>
          </p:txBody>
        </p:sp>
      </p:grpSp>
      <p:sp>
        <p:nvSpPr>
          <p:cNvPr id="14" name="矩形 13"/>
          <p:cNvSpPr/>
          <p:nvPr/>
        </p:nvSpPr>
        <p:spPr>
          <a:xfrm>
            <a:off x="21431" y="1564243"/>
            <a:ext cx="12103894" cy="4973669"/>
          </a:xfrm>
          <a:prstGeom prst="rect">
            <a:avLst/>
          </a:prstGeom>
          <a:solidFill>
            <a:schemeClr val="tx2"/>
          </a:solidFill>
        </p:spPr>
        <p:txBody>
          <a:bodyPr wrap="square">
            <a:spAutoFit/>
          </a:bodyPr>
          <a:lstStyle/>
          <a:p>
            <a:pPr algn="l"/>
            <a:r>
              <a:rPr lang="zh-CN" altLang="en-US" sz="2400" b="1" dirty="0">
                <a:solidFill>
                  <a:srgbClr val="FFC000"/>
                </a:solidFill>
                <a:latin typeface="宋体" panose="02010600030101010101" pitchFamily="2" charset="-122"/>
                <a:ea typeface="宋体" panose="02010600030101010101" pitchFamily="2" charset="-122"/>
              </a:rPr>
              <a:t>国家监察委员会管辖规定（试行</a:t>
            </a:r>
            <a:r>
              <a:rPr lang="zh-CN" altLang="en-US" sz="2400" b="1" dirty="0" smtClean="0">
                <a:solidFill>
                  <a:srgbClr val="FFC000"/>
                </a:solidFill>
                <a:latin typeface="宋体" panose="02010600030101010101" pitchFamily="2" charset="-122"/>
                <a:ea typeface="宋体" panose="02010600030101010101" pitchFamily="2" charset="-122"/>
              </a:rPr>
              <a:t>）</a:t>
            </a:r>
            <a:endParaRPr lang="en-US" altLang="zh-CN" sz="2400" b="1" dirty="0" smtClean="0">
              <a:solidFill>
                <a:schemeClr val="tx1"/>
              </a:solidFill>
              <a:latin typeface="宋体" panose="02010600030101010101" pitchFamily="2" charset="-122"/>
              <a:ea typeface="宋体" panose="02010600030101010101" pitchFamily="2" charset="-122"/>
            </a:endParaRPr>
          </a:p>
          <a:p>
            <a:pPr algn="l"/>
            <a:r>
              <a:rPr lang="en-US" altLang="zh-CN" sz="2000" b="1" dirty="0" smtClean="0">
                <a:solidFill>
                  <a:schemeClr val="tx1"/>
                </a:solidFill>
                <a:latin typeface="宋体" panose="02010600030101010101" pitchFamily="2" charset="-122"/>
                <a:ea typeface="宋体" panose="02010600030101010101" pitchFamily="2" charset="-122"/>
              </a:rPr>
              <a:t>1. </a:t>
            </a:r>
            <a:r>
              <a:rPr lang="zh-CN" altLang="en-US" sz="2000" b="1" dirty="0" smtClean="0">
                <a:solidFill>
                  <a:schemeClr val="tx1"/>
                </a:solidFill>
                <a:latin typeface="宋体" panose="02010600030101010101" pitchFamily="2" charset="-122"/>
                <a:ea typeface="宋体" panose="02010600030101010101" pitchFamily="2" charset="-122"/>
              </a:rPr>
              <a:t>挪用</a:t>
            </a:r>
            <a:r>
              <a:rPr lang="zh-CN" altLang="en-US" sz="2000" b="1" dirty="0">
                <a:solidFill>
                  <a:schemeClr val="tx1"/>
                </a:solidFill>
                <a:latin typeface="宋体" panose="02010600030101010101" pitchFamily="2" charset="-122"/>
                <a:ea typeface="宋体" panose="02010600030101010101" pitchFamily="2" charset="-122"/>
              </a:rPr>
              <a:t>公款归个人使用，进行非法活动，数额在</a:t>
            </a:r>
            <a:r>
              <a:rPr lang="zh-CN" altLang="en-US" sz="2000" b="1" dirty="0">
                <a:solidFill>
                  <a:srgbClr val="FFC000"/>
                </a:solidFill>
                <a:latin typeface="宋体" panose="02010600030101010101" pitchFamily="2" charset="-122"/>
                <a:ea typeface="宋体" panose="02010600030101010101" pitchFamily="2" charset="-122"/>
              </a:rPr>
              <a:t>三万元以上</a:t>
            </a:r>
            <a:r>
              <a:rPr lang="zh-CN" altLang="en-US" sz="2000" b="1" dirty="0">
                <a:solidFill>
                  <a:schemeClr val="tx1"/>
                </a:solidFill>
                <a:latin typeface="宋体" panose="02010600030101010101" pitchFamily="2" charset="-122"/>
                <a:ea typeface="宋体" panose="02010600030101010101" pitchFamily="2" charset="-122"/>
              </a:rPr>
              <a:t>的，应当以挪用公款罪追究刑事责任</a:t>
            </a:r>
            <a:r>
              <a:rPr lang="zh-CN" altLang="en-US" sz="2000" b="1" dirty="0" smtClean="0">
                <a:solidFill>
                  <a:schemeClr val="tx1"/>
                </a:solidFill>
                <a:latin typeface="宋体" panose="02010600030101010101" pitchFamily="2" charset="-122"/>
                <a:ea typeface="宋体" panose="02010600030101010101" pitchFamily="2" charset="-122"/>
              </a:rPr>
              <a:t>。</a:t>
            </a:r>
            <a:endParaRPr lang="en-US" altLang="zh-CN" sz="2000" b="1" dirty="0" smtClean="0">
              <a:solidFill>
                <a:schemeClr val="tx1"/>
              </a:solidFill>
              <a:latin typeface="宋体" panose="02010600030101010101" pitchFamily="2" charset="-122"/>
              <a:ea typeface="宋体" panose="02010600030101010101" pitchFamily="2" charset="-122"/>
            </a:endParaRPr>
          </a:p>
          <a:p>
            <a:pPr algn="l"/>
            <a:r>
              <a:rPr lang="en-US" altLang="zh-CN" sz="2000" b="1" dirty="0">
                <a:solidFill>
                  <a:schemeClr val="tx1"/>
                </a:solidFill>
                <a:latin typeface="宋体" panose="02010600030101010101" pitchFamily="2" charset="-122"/>
                <a:ea typeface="宋体" panose="02010600030101010101" pitchFamily="2" charset="-122"/>
              </a:rPr>
              <a:t>2. </a:t>
            </a:r>
            <a:r>
              <a:rPr lang="zh-CN" altLang="en-US" sz="2000" b="1" dirty="0">
                <a:solidFill>
                  <a:schemeClr val="tx1"/>
                </a:solidFill>
                <a:latin typeface="宋体" panose="02010600030101010101" pitchFamily="2" charset="-122"/>
                <a:ea typeface="宋体" panose="02010600030101010101" pitchFamily="2" charset="-122"/>
              </a:rPr>
              <a:t>挪用公款数额在</a:t>
            </a:r>
            <a:r>
              <a:rPr lang="zh-CN" altLang="en-US" sz="2000" b="1" dirty="0">
                <a:solidFill>
                  <a:srgbClr val="FFC000"/>
                </a:solidFill>
                <a:latin typeface="宋体" panose="02010600030101010101" pitchFamily="2" charset="-122"/>
                <a:ea typeface="宋体" panose="02010600030101010101" pitchFamily="2" charset="-122"/>
              </a:rPr>
              <a:t>三百万元以上</a:t>
            </a:r>
            <a:r>
              <a:rPr lang="zh-CN" altLang="en-US" sz="2000" b="1" dirty="0">
                <a:solidFill>
                  <a:schemeClr val="tx1"/>
                </a:solidFill>
                <a:latin typeface="宋体" panose="02010600030101010101" pitchFamily="2" charset="-122"/>
                <a:ea typeface="宋体" panose="02010600030101010101" pitchFamily="2" charset="-122"/>
              </a:rPr>
              <a:t>的，属于刑法规定的</a:t>
            </a:r>
            <a:r>
              <a:rPr lang="zh-CN" altLang="en-US" sz="2000" b="1" dirty="0">
                <a:solidFill>
                  <a:srgbClr val="FFC000"/>
                </a:solidFill>
                <a:latin typeface="宋体" panose="02010600030101010101" pitchFamily="2" charset="-122"/>
                <a:ea typeface="宋体" panose="02010600030101010101" pitchFamily="2" charset="-122"/>
              </a:rPr>
              <a:t>“数额巨大”</a:t>
            </a:r>
            <a:r>
              <a:rPr lang="zh-CN" altLang="en-US" sz="2000" b="1" dirty="0" smtClean="0">
                <a:solidFill>
                  <a:schemeClr val="tx1"/>
                </a:solidFill>
                <a:latin typeface="宋体" panose="02010600030101010101" pitchFamily="2" charset="-122"/>
                <a:ea typeface="宋体" panose="02010600030101010101" pitchFamily="2" charset="-122"/>
              </a:rPr>
              <a:t>。</a:t>
            </a:r>
            <a:endParaRPr lang="en-US" altLang="zh-CN" sz="2000" b="1" dirty="0" smtClean="0">
              <a:solidFill>
                <a:schemeClr val="tx1"/>
              </a:solidFill>
              <a:latin typeface="宋体" panose="02010600030101010101" pitchFamily="2" charset="-122"/>
              <a:ea typeface="宋体" panose="02010600030101010101" pitchFamily="2" charset="-122"/>
            </a:endParaRPr>
          </a:p>
          <a:p>
            <a:pPr algn="l"/>
            <a:r>
              <a:rPr lang="en-US" altLang="zh-CN" sz="2000" b="1" dirty="0">
                <a:solidFill>
                  <a:schemeClr val="tx1"/>
                </a:solidFill>
                <a:latin typeface="宋体" panose="02010600030101010101" pitchFamily="2" charset="-122"/>
                <a:ea typeface="宋体" panose="02010600030101010101" pitchFamily="2" charset="-122"/>
              </a:rPr>
              <a:t>3. </a:t>
            </a:r>
            <a:r>
              <a:rPr lang="zh-CN" altLang="en-US" sz="2000" b="1" dirty="0">
                <a:solidFill>
                  <a:schemeClr val="tx1"/>
                </a:solidFill>
                <a:latin typeface="宋体" panose="02010600030101010101" pitchFamily="2" charset="-122"/>
                <a:ea typeface="宋体" panose="02010600030101010101" pitchFamily="2" charset="-122"/>
              </a:rPr>
              <a:t>具有下列情形之一的，属于刑法规定的</a:t>
            </a:r>
            <a:r>
              <a:rPr lang="zh-CN" altLang="en-US" sz="2000" b="1" dirty="0">
                <a:solidFill>
                  <a:srgbClr val="FFC000"/>
                </a:solidFill>
                <a:latin typeface="宋体" panose="02010600030101010101" pitchFamily="2" charset="-122"/>
                <a:ea typeface="宋体" panose="02010600030101010101" pitchFamily="2" charset="-122"/>
              </a:rPr>
              <a:t>“情节严重”</a:t>
            </a:r>
            <a:r>
              <a:rPr lang="zh-CN" altLang="en-US" sz="2000" b="1" dirty="0">
                <a:solidFill>
                  <a:schemeClr val="tx1"/>
                </a:solidFill>
                <a:latin typeface="宋体" panose="02010600030101010101" pitchFamily="2" charset="-122"/>
                <a:ea typeface="宋体" panose="02010600030101010101" pitchFamily="2" charset="-122"/>
              </a:rPr>
              <a:t>：</a:t>
            </a:r>
          </a:p>
          <a:p>
            <a:pPr algn="l"/>
            <a:r>
              <a:rPr lang="zh-CN" altLang="en-US" sz="2000" b="1" dirty="0">
                <a:solidFill>
                  <a:schemeClr val="tx1"/>
                </a:solidFill>
                <a:latin typeface="宋体" panose="02010600030101010101" pitchFamily="2" charset="-122"/>
                <a:ea typeface="宋体" panose="02010600030101010101" pitchFamily="2" charset="-122"/>
              </a:rPr>
              <a:t>（</a:t>
            </a:r>
            <a:r>
              <a:rPr lang="en-US" altLang="zh-CN" sz="2000" b="1" dirty="0">
                <a:solidFill>
                  <a:schemeClr val="tx1"/>
                </a:solidFill>
                <a:latin typeface="宋体" panose="02010600030101010101" pitchFamily="2" charset="-122"/>
                <a:ea typeface="宋体" panose="02010600030101010101" pitchFamily="2" charset="-122"/>
              </a:rPr>
              <a:t>1</a:t>
            </a:r>
            <a:r>
              <a:rPr lang="zh-CN" altLang="en-US" sz="2000" b="1" dirty="0">
                <a:solidFill>
                  <a:schemeClr val="tx1"/>
                </a:solidFill>
                <a:latin typeface="宋体" panose="02010600030101010101" pitchFamily="2" charset="-122"/>
                <a:ea typeface="宋体" panose="02010600030101010101" pitchFamily="2" charset="-122"/>
              </a:rPr>
              <a:t>）挪用公款数额在</a:t>
            </a:r>
            <a:r>
              <a:rPr lang="zh-CN" altLang="en-US" sz="2000" b="1" dirty="0">
                <a:solidFill>
                  <a:srgbClr val="FFC000"/>
                </a:solidFill>
                <a:latin typeface="宋体" panose="02010600030101010101" pitchFamily="2" charset="-122"/>
                <a:ea typeface="宋体" panose="02010600030101010101" pitchFamily="2" charset="-122"/>
              </a:rPr>
              <a:t>一百万元以上</a:t>
            </a:r>
            <a:r>
              <a:rPr lang="zh-CN" altLang="en-US" sz="2000" b="1" dirty="0">
                <a:solidFill>
                  <a:schemeClr val="tx1"/>
                </a:solidFill>
                <a:latin typeface="宋体" panose="02010600030101010101" pitchFamily="2" charset="-122"/>
                <a:ea typeface="宋体" panose="02010600030101010101" pitchFamily="2" charset="-122"/>
              </a:rPr>
              <a:t>的；</a:t>
            </a:r>
          </a:p>
          <a:p>
            <a:pPr algn="l"/>
            <a:r>
              <a:rPr lang="zh-CN" altLang="en-US" sz="2000" b="1" dirty="0">
                <a:solidFill>
                  <a:schemeClr val="tx1"/>
                </a:solidFill>
                <a:latin typeface="宋体" panose="02010600030101010101" pitchFamily="2" charset="-122"/>
                <a:ea typeface="宋体" panose="02010600030101010101" pitchFamily="2" charset="-122"/>
              </a:rPr>
              <a:t>（</a:t>
            </a:r>
            <a:r>
              <a:rPr lang="en-US" altLang="zh-CN" sz="2000" b="1" dirty="0">
                <a:solidFill>
                  <a:schemeClr val="tx1"/>
                </a:solidFill>
                <a:latin typeface="宋体" panose="02010600030101010101" pitchFamily="2" charset="-122"/>
                <a:ea typeface="宋体" panose="02010600030101010101" pitchFamily="2" charset="-122"/>
              </a:rPr>
              <a:t>2</a:t>
            </a:r>
            <a:r>
              <a:rPr lang="zh-CN" altLang="en-US" sz="2000" b="1" dirty="0">
                <a:solidFill>
                  <a:schemeClr val="tx1"/>
                </a:solidFill>
                <a:latin typeface="宋体" panose="02010600030101010101" pitchFamily="2" charset="-122"/>
                <a:ea typeface="宋体" panose="02010600030101010101" pitchFamily="2" charset="-122"/>
              </a:rPr>
              <a:t>）挪用救灾、抢险、防汛、优抚、扶贫、移民、救济特定款物，数额在五十万元以上不满一百万元的；</a:t>
            </a:r>
          </a:p>
          <a:p>
            <a:pPr algn="l"/>
            <a:r>
              <a:rPr lang="zh-CN" altLang="en-US" sz="2000" b="1" dirty="0">
                <a:solidFill>
                  <a:schemeClr val="tx1"/>
                </a:solidFill>
                <a:latin typeface="宋体" panose="02010600030101010101" pitchFamily="2" charset="-122"/>
                <a:ea typeface="宋体" panose="02010600030101010101" pitchFamily="2" charset="-122"/>
              </a:rPr>
              <a:t>（</a:t>
            </a:r>
            <a:r>
              <a:rPr lang="en-US" altLang="zh-CN" sz="2000" b="1" dirty="0">
                <a:solidFill>
                  <a:schemeClr val="tx1"/>
                </a:solidFill>
                <a:latin typeface="宋体" panose="02010600030101010101" pitchFamily="2" charset="-122"/>
                <a:ea typeface="宋体" panose="02010600030101010101" pitchFamily="2" charset="-122"/>
              </a:rPr>
              <a:t>3</a:t>
            </a:r>
            <a:r>
              <a:rPr lang="zh-CN" altLang="en-US" sz="2000" b="1" dirty="0">
                <a:solidFill>
                  <a:schemeClr val="tx1"/>
                </a:solidFill>
                <a:latin typeface="宋体" panose="02010600030101010101" pitchFamily="2" charset="-122"/>
                <a:ea typeface="宋体" panose="02010600030101010101" pitchFamily="2" charset="-122"/>
              </a:rPr>
              <a:t>）挪用公款不退还，数额在</a:t>
            </a:r>
            <a:r>
              <a:rPr lang="zh-CN" altLang="en-US" sz="2000" b="1" dirty="0">
                <a:solidFill>
                  <a:srgbClr val="FFC000"/>
                </a:solidFill>
                <a:latin typeface="宋体" panose="02010600030101010101" pitchFamily="2" charset="-122"/>
                <a:ea typeface="宋体" panose="02010600030101010101" pitchFamily="2" charset="-122"/>
              </a:rPr>
              <a:t>五十万元以上不满一百万元</a:t>
            </a:r>
            <a:r>
              <a:rPr lang="zh-CN" altLang="en-US" sz="2000" b="1" dirty="0">
                <a:solidFill>
                  <a:schemeClr val="tx1"/>
                </a:solidFill>
                <a:latin typeface="宋体" panose="02010600030101010101" pitchFamily="2" charset="-122"/>
                <a:ea typeface="宋体" panose="02010600030101010101" pitchFamily="2" charset="-122"/>
              </a:rPr>
              <a:t>的；</a:t>
            </a:r>
          </a:p>
          <a:p>
            <a:pPr algn="l"/>
            <a:r>
              <a:rPr lang="zh-CN" altLang="en-US" sz="2000" b="1" dirty="0">
                <a:solidFill>
                  <a:schemeClr val="tx1"/>
                </a:solidFill>
                <a:latin typeface="宋体" panose="02010600030101010101" pitchFamily="2" charset="-122"/>
                <a:ea typeface="宋体" panose="02010600030101010101" pitchFamily="2" charset="-122"/>
              </a:rPr>
              <a:t>（</a:t>
            </a:r>
            <a:r>
              <a:rPr lang="en-US" altLang="zh-CN" sz="2000" b="1" dirty="0">
                <a:solidFill>
                  <a:schemeClr val="tx1"/>
                </a:solidFill>
                <a:latin typeface="宋体" panose="02010600030101010101" pitchFamily="2" charset="-122"/>
                <a:ea typeface="宋体" panose="02010600030101010101" pitchFamily="2" charset="-122"/>
              </a:rPr>
              <a:t>4</a:t>
            </a:r>
            <a:r>
              <a:rPr lang="zh-CN" altLang="en-US" sz="2000" b="1" dirty="0">
                <a:solidFill>
                  <a:schemeClr val="tx1"/>
                </a:solidFill>
                <a:latin typeface="宋体" panose="02010600030101010101" pitchFamily="2" charset="-122"/>
                <a:ea typeface="宋体" panose="02010600030101010101" pitchFamily="2" charset="-122"/>
              </a:rPr>
              <a:t>）其他严重的情节</a:t>
            </a:r>
            <a:r>
              <a:rPr lang="zh-CN" altLang="en-US" sz="2000" b="1" dirty="0" smtClean="0">
                <a:solidFill>
                  <a:schemeClr val="tx1"/>
                </a:solidFill>
                <a:latin typeface="宋体" panose="02010600030101010101" pitchFamily="2" charset="-122"/>
                <a:ea typeface="宋体" panose="02010600030101010101" pitchFamily="2" charset="-122"/>
              </a:rPr>
              <a:t>。</a:t>
            </a:r>
            <a:endParaRPr lang="en-US" altLang="zh-CN" sz="2000" b="1" dirty="0" smtClean="0">
              <a:solidFill>
                <a:schemeClr val="tx1"/>
              </a:solidFill>
              <a:latin typeface="宋体" panose="02010600030101010101" pitchFamily="2" charset="-122"/>
              <a:ea typeface="宋体" panose="02010600030101010101" pitchFamily="2" charset="-122"/>
            </a:endParaRPr>
          </a:p>
          <a:p>
            <a:pPr algn="l"/>
            <a:r>
              <a:rPr lang="en-US" altLang="zh-CN" sz="2000" b="1" dirty="0" smtClean="0">
                <a:solidFill>
                  <a:schemeClr val="tx1"/>
                </a:solidFill>
                <a:latin typeface="宋体" panose="02010600030101010101" pitchFamily="2" charset="-122"/>
                <a:ea typeface="宋体" panose="02010600030101010101" pitchFamily="2" charset="-122"/>
              </a:rPr>
              <a:t>4.</a:t>
            </a:r>
            <a:r>
              <a:rPr lang="zh-CN" altLang="en-US" sz="2000" b="1" dirty="0">
                <a:solidFill>
                  <a:schemeClr val="tx1"/>
                </a:solidFill>
                <a:latin typeface="宋体" panose="02010600030101010101" pitchFamily="2" charset="-122"/>
                <a:ea typeface="宋体" panose="02010600030101010101" pitchFamily="2" charset="-122"/>
              </a:rPr>
              <a:t> 挪用公款归个人使用，进行营利活动或者超过</a:t>
            </a:r>
            <a:r>
              <a:rPr lang="zh-CN" altLang="en-US" sz="2000" b="1" dirty="0">
                <a:solidFill>
                  <a:srgbClr val="FFC000"/>
                </a:solidFill>
                <a:latin typeface="宋体" panose="02010600030101010101" pitchFamily="2" charset="-122"/>
                <a:ea typeface="宋体" panose="02010600030101010101" pitchFamily="2" charset="-122"/>
              </a:rPr>
              <a:t>三个月未还</a:t>
            </a:r>
            <a:r>
              <a:rPr lang="zh-CN" altLang="en-US" sz="2000" b="1" dirty="0">
                <a:solidFill>
                  <a:schemeClr val="tx1"/>
                </a:solidFill>
                <a:latin typeface="宋体" panose="02010600030101010101" pitchFamily="2" charset="-122"/>
                <a:ea typeface="宋体" panose="02010600030101010101" pitchFamily="2" charset="-122"/>
              </a:rPr>
              <a:t>，数额在</a:t>
            </a:r>
            <a:r>
              <a:rPr lang="zh-CN" altLang="en-US" sz="2000" b="1" dirty="0">
                <a:solidFill>
                  <a:srgbClr val="FFC000"/>
                </a:solidFill>
                <a:latin typeface="宋体" panose="02010600030101010101" pitchFamily="2" charset="-122"/>
                <a:ea typeface="宋体" panose="02010600030101010101" pitchFamily="2" charset="-122"/>
              </a:rPr>
              <a:t>五万元以上</a:t>
            </a:r>
            <a:r>
              <a:rPr lang="zh-CN" altLang="en-US" sz="2000" b="1" dirty="0">
                <a:solidFill>
                  <a:schemeClr val="tx1"/>
                </a:solidFill>
                <a:latin typeface="宋体" panose="02010600030101010101" pitchFamily="2" charset="-122"/>
                <a:ea typeface="宋体" panose="02010600030101010101" pitchFamily="2" charset="-122"/>
              </a:rPr>
              <a:t>的，属于刑法第三百八十四条第一款规定的</a:t>
            </a:r>
            <a:r>
              <a:rPr lang="zh-CN" altLang="en-US" sz="2000" b="1" dirty="0">
                <a:solidFill>
                  <a:srgbClr val="FFC000"/>
                </a:solidFill>
                <a:latin typeface="宋体" panose="02010600030101010101" pitchFamily="2" charset="-122"/>
                <a:ea typeface="宋体" panose="02010600030101010101" pitchFamily="2" charset="-122"/>
              </a:rPr>
              <a:t>“数额较大”</a:t>
            </a:r>
            <a:r>
              <a:rPr lang="zh-CN" altLang="en-US" sz="2000" b="1" dirty="0">
                <a:solidFill>
                  <a:schemeClr val="tx1"/>
                </a:solidFill>
                <a:latin typeface="宋体" panose="02010600030101010101" pitchFamily="2" charset="-122"/>
                <a:ea typeface="宋体" panose="02010600030101010101" pitchFamily="2" charset="-122"/>
              </a:rPr>
              <a:t>。</a:t>
            </a:r>
            <a:endParaRPr lang="en-US" altLang="zh-CN" sz="2000" b="1" dirty="0" smtClean="0">
              <a:solidFill>
                <a:schemeClr val="tx1"/>
              </a:solidFill>
              <a:latin typeface="宋体" panose="02010600030101010101" pitchFamily="2" charset="-122"/>
              <a:ea typeface="宋体" panose="02010600030101010101" pitchFamily="2" charset="-122"/>
            </a:endParaRPr>
          </a:p>
          <a:p>
            <a:pPr algn="l"/>
            <a:r>
              <a:rPr lang="en-US" altLang="zh-CN" sz="2000" b="1" dirty="0">
                <a:solidFill>
                  <a:schemeClr val="tx1"/>
                </a:solidFill>
                <a:latin typeface="宋体" panose="02010600030101010101" pitchFamily="2" charset="-122"/>
                <a:ea typeface="宋体" panose="02010600030101010101" pitchFamily="2" charset="-122"/>
              </a:rPr>
              <a:t>5. </a:t>
            </a:r>
            <a:r>
              <a:rPr lang="zh-CN" altLang="en-US" sz="2000" b="1" dirty="0">
                <a:solidFill>
                  <a:schemeClr val="tx1"/>
                </a:solidFill>
                <a:latin typeface="宋体" panose="02010600030101010101" pitchFamily="2" charset="-122"/>
                <a:ea typeface="宋体" panose="02010600030101010101" pitchFamily="2" charset="-122"/>
              </a:rPr>
              <a:t>数额在</a:t>
            </a:r>
            <a:r>
              <a:rPr lang="zh-CN" altLang="en-US" sz="2000" b="1" dirty="0">
                <a:solidFill>
                  <a:srgbClr val="FFC000"/>
                </a:solidFill>
                <a:latin typeface="宋体" panose="02010600030101010101" pitchFamily="2" charset="-122"/>
                <a:ea typeface="宋体" panose="02010600030101010101" pitchFamily="2" charset="-122"/>
              </a:rPr>
              <a:t>五百万元以上</a:t>
            </a:r>
            <a:r>
              <a:rPr lang="zh-CN" altLang="en-US" sz="2000" b="1" dirty="0">
                <a:solidFill>
                  <a:schemeClr val="tx1"/>
                </a:solidFill>
                <a:latin typeface="宋体" panose="02010600030101010101" pitchFamily="2" charset="-122"/>
                <a:ea typeface="宋体" panose="02010600030101010101" pitchFamily="2" charset="-122"/>
              </a:rPr>
              <a:t>的，属于刑法第三百八十四条第一款规定的</a:t>
            </a:r>
            <a:r>
              <a:rPr lang="zh-CN" altLang="en-US" sz="2000" b="1" dirty="0">
                <a:solidFill>
                  <a:srgbClr val="FFC000"/>
                </a:solidFill>
                <a:latin typeface="宋体" panose="02010600030101010101" pitchFamily="2" charset="-122"/>
                <a:ea typeface="宋体" panose="02010600030101010101" pitchFamily="2" charset="-122"/>
              </a:rPr>
              <a:t>“数额巨大”</a:t>
            </a:r>
            <a:r>
              <a:rPr lang="zh-CN" altLang="en-US" sz="2000" b="1" dirty="0">
                <a:solidFill>
                  <a:schemeClr val="tx1"/>
                </a:solidFill>
                <a:latin typeface="宋体" panose="02010600030101010101" pitchFamily="2" charset="-122"/>
                <a:ea typeface="宋体" panose="02010600030101010101" pitchFamily="2" charset="-122"/>
              </a:rPr>
              <a:t>。</a:t>
            </a:r>
          </a:p>
        </p:txBody>
      </p:sp>
    </p:spTree>
    <p:extLst>
      <p:ext uri="{BB962C8B-B14F-4D97-AF65-F5344CB8AC3E}">
        <p14:creationId xmlns:p14="http://schemas.microsoft.com/office/powerpoint/2010/main" val="2193623811"/>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1431" y="167603"/>
            <a:ext cx="6998495" cy="1062855"/>
            <a:chOff x="645727" y="699031"/>
            <a:chExt cx="5357013" cy="1062855"/>
          </a:xfrm>
        </p:grpSpPr>
        <p:sp>
          <p:nvSpPr>
            <p:cNvPr id="12" name="Rectangle 25"/>
            <p:cNvSpPr>
              <a:spLocks noChangeArrowheads="1"/>
            </p:cNvSpPr>
            <p:nvPr/>
          </p:nvSpPr>
          <p:spPr bwMode="auto">
            <a:xfrm>
              <a:off x="645728" y="704161"/>
              <a:ext cx="5357012" cy="1052596"/>
            </a:xfrm>
            <a:prstGeom prst="rect">
              <a:avLst/>
            </a:prstGeom>
            <a:solidFill>
              <a:srgbClr val="C00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800" b="1" dirty="0" smtClean="0">
                  <a:latin typeface="微软雅黑" panose="020B0503020204020204" pitchFamily="34" charset="-122"/>
                  <a:ea typeface="微软雅黑" panose="020B0503020204020204" pitchFamily="34" charset="-122"/>
                </a:rPr>
                <a:t>     挪用公款罪量刑标准</a:t>
              </a:r>
              <a:endParaRPr lang="zh-CN" altLang="en-US" sz="6000" b="1"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645727" y="699031"/>
              <a:ext cx="870935" cy="1062855"/>
            </a:xfrm>
            <a:prstGeom prst="rect">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30000"/>
                </a:lnSpc>
                <a:spcBef>
                  <a:spcPts val="0"/>
                </a:spcBef>
                <a:spcAft>
                  <a:spcPts val="0"/>
                </a:spcAft>
                <a:buClrTx/>
                <a:buSzTx/>
                <a:buFontTx/>
                <a:buNone/>
                <a:tabLst/>
              </a:pPr>
              <a:r>
                <a:rPr kumimoji="0" lang="en-US" altLang="zh-CN" sz="4800" b="1" i="0" u="none" strike="noStrike" cap="none" spc="107" normalizeH="0" baseline="0" dirty="0" smtClean="0">
                  <a:ln>
                    <a:noFill/>
                  </a:ln>
                  <a:solidFill>
                    <a:srgbClr val="FFFFFF"/>
                  </a:solidFill>
                  <a:effectLst/>
                  <a:uFillTx/>
                  <a:latin typeface="微软雅黑" panose="020B0503020204020204" pitchFamily="34" charset="-122"/>
                  <a:ea typeface="微软雅黑" panose="020B0503020204020204" pitchFamily="34" charset="-122"/>
                  <a:sym typeface="Source Han Sans CN Normal"/>
                </a:rPr>
                <a:t>2</a:t>
              </a:r>
              <a:endParaRPr kumimoji="0" lang="zh-CN" altLang="en-US" sz="4800" b="1" i="0" u="none" strike="noStrike" cap="none" spc="107" normalizeH="0" baseline="0" dirty="0">
                <a:ln>
                  <a:noFill/>
                </a:ln>
                <a:solidFill>
                  <a:srgbClr val="FFFFFF"/>
                </a:solidFill>
                <a:effectLst/>
                <a:uFillTx/>
                <a:latin typeface="微软雅黑" panose="020B0503020204020204" pitchFamily="34" charset="-122"/>
                <a:ea typeface="微软雅黑" panose="020B0503020204020204" pitchFamily="34" charset="-122"/>
                <a:sym typeface="Source Han Sans CN Normal"/>
              </a:endParaRPr>
            </a:p>
          </p:txBody>
        </p:sp>
      </p:grpSp>
      <p:sp>
        <p:nvSpPr>
          <p:cNvPr id="14" name="矩形 13"/>
          <p:cNvSpPr/>
          <p:nvPr/>
        </p:nvSpPr>
        <p:spPr>
          <a:xfrm>
            <a:off x="0" y="1840468"/>
            <a:ext cx="12103894" cy="2973122"/>
          </a:xfrm>
          <a:prstGeom prst="rect">
            <a:avLst/>
          </a:prstGeom>
          <a:solidFill>
            <a:schemeClr val="tx2"/>
          </a:solidFill>
        </p:spPr>
        <p:txBody>
          <a:bodyPr wrap="square">
            <a:spAutoFit/>
          </a:bodyPr>
          <a:lstStyle/>
          <a:p>
            <a:pPr algn="l"/>
            <a:r>
              <a:rPr lang="zh-CN" altLang="en-US" sz="2400" b="1" dirty="0">
                <a:solidFill>
                  <a:srgbClr val="FFC000"/>
                </a:solidFill>
                <a:latin typeface="宋体" panose="02010600030101010101" pitchFamily="2" charset="-122"/>
                <a:ea typeface="宋体" panose="02010600030101010101" pitchFamily="2" charset="-122"/>
              </a:rPr>
              <a:t>国家监察委员会管辖规定（试行</a:t>
            </a:r>
            <a:r>
              <a:rPr lang="zh-CN" altLang="en-US" sz="2400" b="1" dirty="0" smtClean="0">
                <a:solidFill>
                  <a:srgbClr val="FFC000"/>
                </a:solidFill>
                <a:latin typeface="宋体" panose="02010600030101010101" pitchFamily="2" charset="-122"/>
                <a:ea typeface="宋体" panose="02010600030101010101" pitchFamily="2" charset="-122"/>
              </a:rPr>
              <a:t>）</a:t>
            </a:r>
            <a:endParaRPr lang="en-US" altLang="zh-CN" sz="2400" b="1" dirty="0" smtClean="0">
              <a:solidFill>
                <a:schemeClr val="tx1"/>
              </a:solidFill>
              <a:latin typeface="宋体" panose="02010600030101010101" pitchFamily="2" charset="-122"/>
              <a:ea typeface="宋体" panose="02010600030101010101" pitchFamily="2" charset="-122"/>
            </a:endParaRPr>
          </a:p>
          <a:p>
            <a:pPr algn="l"/>
            <a:r>
              <a:rPr lang="en-US" altLang="zh-CN" sz="2000" b="1" dirty="0">
                <a:solidFill>
                  <a:schemeClr val="tx1"/>
                </a:solidFill>
                <a:latin typeface="宋体" panose="02010600030101010101" pitchFamily="2" charset="-122"/>
                <a:ea typeface="宋体" panose="02010600030101010101" pitchFamily="2" charset="-122"/>
              </a:rPr>
              <a:t>6. </a:t>
            </a:r>
            <a:r>
              <a:rPr lang="zh-CN" altLang="en-US" sz="2000" b="1" dirty="0">
                <a:solidFill>
                  <a:schemeClr val="tx1"/>
                </a:solidFill>
                <a:latin typeface="宋体" panose="02010600030101010101" pitchFamily="2" charset="-122"/>
                <a:ea typeface="宋体" panose="02010600030101010101" pitchFamily="2" charset="-122"/>
              </a:rPr>
              <a:t>具有下列情形之一的，属于刑法第三百八十四条第一款规定的</a:t>
            </a:r>
            <a:r>
              <a:rPr lang="zh-CN" altLang="en-US" sz="2000" b="1" dirty="0">
                <a:solidFill>
                  <a:srgbClr val="FFC000"/>
                </a:solidFill>
                <a:latin typeface="宋体" panose="02010600030101010101" pitchFamily="2" charset="-122"/>
                <a:ea typeface="宋体" panose="02010600030101010101" pitchFamily="2" charset="-122"/>
              </a:rPr>
              <a:t>“情节严重”</a:t>
            </a:r>
            <a:r>
              <a:rPr lang="zh-CN" altLang="en-US" sz="2000" b="1" dirty="0">
                <a:solidFill>
                  <a:schemeClr val="tx1"/>
                </a:solidFill>
                <a:latin typeface="宋体" panose="02010600030101010101" pitchFamily="2" charset="-122"/>
                <a:ea typeface="宋体" panose="02010600030101010101" pitchFamily="2" charset="-122"/>
              </a:rPr>
              <a:t>：</a:t>
            </a:r>
          </a:p>
          <a:p>
            <a:pPr algn="l"/>
            <a:r>
              <a:rPr lang="zh-CN" altLang="en-US" sz="2000" b="1" dirty="0">
                <a:solidFill>
                  <a:schemeClr val="tx1"/>
                </a:solidFill>
                <a:latin typeface="宋体" panose="02010600030101010101" pitchFamily="2" charset="-122"/>
                <a:ea typeface="宋体" panose="02010600030101010101" pitchFamily="2" charset="-122"/>
              </a:rPr>
              <a:t>（</a:t>
            </a:r>
            <a:r>
              <a:rPr lang="en-US" altLang="zh-CN" sz="2000" b="1" dirty="0">
                <a:solidFill>
                  <a:schemeClr val="tx1"/>
                </a:solidFill>
                <a:latin typeface="宋体" panose="02010600030101010101" pitchFamily="2" charset="-122"/>
                <a:ea typeface="宋体" panose="02010600030101010101" pitchFamily="2" charset="-122"/>
              </a:rPr>
              <a:t>1</a:t>
            </a:r>
            <a:r>
              <a:rPr lang="zh-CN" altLang="en-US" sz="2000" b="1" dirty="0">
                <a:solidFill>
                  <a:schemeClr val="tx1"/>
                </a:solidFill>
                <a:latin typeface="宋体" panose="02010600030101010101" pitchFamily="2" charset="-122"/>
                <a:ea typeface="宋体" panose="02010600030101010101" pitchFamily="2" charset="-122"/>
              </a:rPr>
              <a:t>）挪用公款数额在</a:t>
            </a:r>
            <a:r>
              <a:rPr lang="zh-CN" altLang="en-US" sz="2000" b="1" dirty="0">
                <a:solidFill>
                  <a:srgbClr val="FFC000"/>
                </a:solidFill>
                <a:latin typeface="宋体" panose="02010600030101010101" pitchFamily="2" charset="-122"/>
                <a:ea typeface="宋体" panose="02010600030101010101" pitchFamily="2" charset="-122"/>
              </a:rPr>
              <a:t>二百万元以上</a:t>
            </a:r>
            <a:r>
              <a:rPr lang="zh-CN" altLang="en-US" sz="2000" b="1" dirty="0">
                <a:solidFill>
                  <a:schemeClr val="tx1"/>
                </a:solidFill>
                <a:latin typeface="宋体" panose="02010600030101010101" pitchFamily="2" charset="-122"/>
                <a:ea typeface="宋体" panose="02010600030101010101" pitchFamily="2" charset="-122"/>
              </a:rPr>
              <a:t>的；</a:t>
            </a:r>
          </a:p>
          <a:p>
            <a:pPr algn="l"/>
            <a:r>
              <a:rPr lang="zh-CN" altLang="en-US" sz="2000" b="1" dirty="0">
                <a:solidFill>
                  <a:schemeClr val="tx1"/>
                </a:solidFill>
                <a:latin typeface="宋体" panose="02010600030101010101" pitchFamily="2" charset="-122"/>
                <a:ea typeface="宋体" panose="02010600030101010101" pitchFamily="2" charset="-122"/>
              </a:rPr>
              <a:t>（</a:t>
            </a:r>
            <a:r>
              <a:rPr lang="en-US" altLang="zh-CN" sz="2000" b="1" dirty="0">
                <a:solidFill>
                  <a:schemeClr val="tx1"/>
                </a:solidFill>
                <a:latin typeface="宋体" panose="02010600030101010101" pitchFamily="2" charset="-122"/>
                <a:ea typeface="宋体" panose="02010600030101010101" pitchFamily="2" charset="-122"/>
              </a:rPr>
              <a:t>2</a:t>
            </a:r>
            <a:r>
              <a:rPr lang="zh-CN" altLang="en-US" sz="2000" b="1" dirty="0">
                <a:solidFill>
                  <a:schemeClr val="tx1"/>
                </a:solidFill>
                <a:latin typeface="宋体" panose="02010600030101010101" pitchFamily="2" charset="-122"/>
                <a:ea typeface="宋体" panose="02010600030101010101" pitchFamily="2" charset="-122"/>
              </a:rPr>
              <a:t>）挪用救灾、抢险、防汛、优抚、扶贫、移民、救济特定款物，数额在</a:t>
            </a:r>
            <a:r>
              <a:rPr lang="zh-CN" altLang="en-US" sz="2000" b="1" dirty="0">
                <a:solidFill>
                  <a:srgbClr val="FFC000"/>
                </a:solidFill>
                <a:latin typeface="宋体" panose="02010600030101010101" pitchFamily="2" charset="-122"/>
                <a:ea typeface="宋体" panose="02010600030101010101" pitchFamily="2" charset="-122"/>
              </a:rPr>
              <a:t>一百万元以上不满二百万元</a:t>
            </a:r>
            <a:r>
              <a:rPr lang="zh-CN" altLang="en-US" sz="2000" b="1" dirty="0">
                <a:solidFill>
                  <a:schemeClr val="tx1"/>
                </a:solidFill>
                <a:latin typeface="宋体" panose="02010600030101010101" pitchFamily="2" charset="-122"/>
                <a:ea typeface="宋体" panose="02010600030101010101" pitchFamily="2" charset="-122"/>
              </a:rPr>
              <a:t>的；</a:t>
            </a:r>
          </a:p>
          <a:p>
            <a:pPr algn="l"/>
            <a:r>
              <a:rPr lang="zh-CN" altLang="en-US" sz="2000" b="1" dirty="0">
                <a:solidFill>
                  <a:schemeClr val="tx1"/>
                </a:solidFill>
                <a:latin typeface="宋体" panose="02010600030101010101" pitchFamily="2" charset="-122"/>
                <a:ea typeface="宋体" panose="02010600030101010101" pitchFamily="2" charset="-122"/>
              </a:rPr>
              <a:t>（</a:t>
            </a:r>
            <a:r>
              <a:rPr lang="en-US" altLang="zh-CN" sz="2000" b="1" dirty="0">
                <a:solidFill>
                  <a:schemeClr val="tx1"/>
                </a:solidFill>
                <a:latin typeface="宋体" panose="02010600030101010101" pitchFamily="2" charset="-122"/>
                <a:ea typeface="宋体" panose="02010600030101010101" pitchFamily="2" charset="-122"/>
              </a:rPr>
              <a:t>3</a:t>
            </a:r>
            <a:r>
              <a:rPr lang="zh-CN" altLang="en-US" sz="2000" b="1" dirty="0">
                <a:solidFill>
                  <a:schemeClr val="tx1"/>
                </a:solidFill>
                <a:latin typeface="宋体" panose="02010600030101010101" pitchFamily="2" charset="-122"/>
                <a:ea typeface="宋体" panose="02010600030101010101" pitchFamily="2" charset="-122"/>
              </a:rPr>
              <a:t>）挪用公款不退还，数额在</a:t>
            </a:r>
            <a:r>
              <a:rPr lang="zh-CN" altLang="en-US" sz="2000" b="1" dirty="0">
                <a:solidFill>
                  <a:srgbClr val="FFC000"/>
                </a:solidFill>
                <a:latin typeface="宋体" panose="02010600030101010101" pitchFamily="2" charset="-122"/>
                <a:ea typeface="宋体" panose="02010600030101010101" pitchFamily="2" charset="-122"/>
              </a:rPr>
              <a:t>一百万元以上不满二百万元</a:t>
            </a:r>
            <a:r>
              <a:rPr lang="zh-CN" altLang="en-US" sz="2000" b="1" dirty="0">
                <a:solidFill>
                  <a:schemeClr val="tx1"/>
                </a:solidFill>
                <a:latin typeface="宋体" panose="02010600030101010101" pitchFamily="2" charset="-122"/>
                <a:ea typeface="宋体" panose="02010600030101010101" pitchFamily="2" charset="-122"/>
              </a:rPr>
              <a:t>的；</a:t>
            </a:r>
          </a:p>
          <a:p>
            <a:pPr algn="l"/>
            <a:r>
              <a:rPr lang="zh-CN" altLang="en-US" sz="2000" b="1" dirty="0">
                <a:solidFill>
                  <a:schemeClr val="tx1"/>
                </a:solidFill>
                <a:latin typeface="宋体" panose="02010600030101010101" pitchFamily="2" charset="-122"/>
                <a:ea typeface="宋体" panose="02010600030101010101" pitchFamily="2" charset="-122"/>
              </a:rPr>
              <a:t>（</a:t>
            </a:r>
            <a:r>
              <a:rPr lang="en-US" altLang="zh-CN" sz="2000" b="1" dirty="0">
                <a:solidFill>
                  <a:schemeClr val="tx1"/>
                </a:solidFill>
                <a:latin typeface="宋体" panose="02010600030101010101" pitchFamily="2" charset="-122"/>
                <a:ea typeface="宋体" panose="02010600030101010101" pitchFamily="2" charset="-122"/>
              </a:rPr>
              <a:t>4</a:t>
            </a:r>
            <a:r>
              <a:rPr lang="zh-CN" altLang="en-US" sz="2000" b="1" dirty="0">
                <a:solidFill>
                  <a:schemeClr val="tx1"/>
                </a:solidFill>
                <a:latin typeface="宋体" panose="02010600030101010101" pitchFamily="2" charset="-122"/>
                <a:ea typeface="宋体" panose="02010600030101010101" pitchFamily="2" charset="-122"/>
              </a:rPr>
              <a:t>）其他严重的情节。</a:t>
            </a:r>
          </a:p>
        </p:txBody>
      </p:sp>
    </p:spTree>
    <p:extLst>
      <p:ext uri="{BB962C8B-B14F-4D97-AF65-F5344CB8AC3E}">
        <p14:creationId xmlns:p14="http://schemas.microsoft.com/office/powerpoint/2010/main" val="322154778"/>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flipV="1">
            <a:off x="0" y="6810713"/>
            <a:ext cx="12144376"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3" name="内容占位符 2"/>
          <p:cNvSpPr>
            <a:spLocks noGrp="1"/>
          </p:cNvSpPr>
          <p:nvPr/>
        </p:nvSpPr>
        <p:spPr>
          <a:xfrm>
            <a:off x="-23812" y="1978912"/>
            <a:ext cx="12192000" cy="2106169"/>
          </a:xfrm>
          <a:prstGeom prst="rect">
            <a:avLst/>
          </a:prstGeo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4000" dirty="0" smtClean="0">
                <a:latin typeface="微软雅黑" panose="020B0503020204020204" pitchFamily="34" charset="-122"/>
                <a:ea typeface="微软雅黑" panose="020B0503020204020204" pitchFamily="34" charset="-122"/>
              </a:rPr>
              <a:t>    2018</a:t>
            </a:r>
            <a:r>
              <a:rPr lang="zh-CN" altLang="en-US" sz="4000" dirty="0">
                <a:latin typeface="微软雅黑" panose="020B0503020204020204" pitchFamily="34" charset="-122"/>
                <a:ea typeface="微软雅黑" panose="020B0503020204020204" pitchFamily="34" charset="-122"/>
              </a:rPr>
              <a:t>年</a:t>
            </a:r>
            <a:r>
              <a:rPr lang="en-US" altLang="zh-CN" sz="4000" dirty="0">
                <a:latin typeface="微软雅黑" panose="020B0503020204020204" pitchFamily="34" charset="-122"/>
                <a:ea typeface="微软雅黑" panose="020B0503020204020204" pitchFamily="34" charset="-122"/>
              </a:rPr>
              <a:t>4</a:t>
            </a:r>
            <a:r>
              <a:rPr lang="zh-CN" altLang="en-US" sz="4000" dirty="0">
                <a:latin typeface="微软雅黑" panose="020B0503020204020204" pitchFamily="34" charset="-122"/>
                <a:ea typeface="微软雅黑" panose="020B0503020204020204" pitchFamily="34" charset="-122"/>
              </a:rPr>
              <a:t>月</a:t>
            </a:r>
            <a:r>
              <a:rPr lang="en-US" altLang="zh-CN" sz="4000" dirty="0">
                <a:latin typeface="微软雅黑" panose="020B0503020204020204" pitchFamily="34" charset="-122"/>
                <a:ea typeface="微软雅黑" panose="020B0503020204020204" pitchFamily="34" charset="-122"/>
              </a:rPr>
              <a:t>17</a:t>
            </a:r>
            <a:r>
              <a:rPr lang="zh-CN" altLang="en-US" sz="4000" dirty="0">
                <a:latin typeface="微软雅黑" panose="020B0503020204020204" pitchFamily="34" charset="-122"/>
                <a:ea typeface="微软雅黑" panose="020B0503020204020204" pitchFamily="34" charset="-122"/>
              </a:rPr>
              <a:t>日，中央纪委国家监委印发了关于</a:t>
            </a:r>
            <a:r>
              <a:rPr lang="en-US" altLang="zh-CN" sz="4000" dirty="0">
                <a:solidFill>
                  <a:srgbClr val="FFC000"/>
                </a:solidFill>
                <a:latin typeface="微软雅黑" panose="020B0503020204020204" pitchFamily="34" charset="-122"/>
                <a:ea typeface="微软雅黑" panose="020B0503020204020204" pitchFamily="34" charset="-122"/>
              </a:rPr>
              <a:t>《</a:t>
            </a:r>
            <a:r>
              <a:rPr lang="zh-CN" altLang="en-US" sz="4000" dirty="0">
                <a:solidFill>
                  <a:srgbClr val="FFC000"/>
                </a:solidFill>
                <a:latin typeface="微软雅黑" panose="020B0503020204020204" pitchFamily="34" charset="-122"/>
                <a:ea typeface="微软雅黑" panose="020B0503020204020204" pitchFamily="34" charset="-122"/>
              </a:rPr>
              <a:t>国家监察委员会管辖规定</a:t>
            </a:r>
            <a:r>
              <a:rPr lang="en-US" altLang="zh-CN" sz="4000" dirty="0">
                <a:solidFill>
                  <a:srgbClr val="FFC000"/>
                </a:solidFill>
                <a:latin typeface="微软雅黑" panose="020B0503020204020204" pitchFamily="34" charset="-122"/>
                <a:ea typeface="微软雅黑" panose="020B0503020204020204" pitchFamily="34" charset="-122"/>
              </a:rPr>
              <a:t>(</a:t>
            </a:r>
            <a:r>
              <a:rPr lang="zh-CN" altLang="en-US" sz="4000" dirty="0">
                <a:solidFill>
                  <a:srgbClr val="FFC000"/>
                </a:solidFill>
                <a:latin typeface="微软雅黑" panose="020B0503020204020204" pitchFamily="34" charset="-122"/>
                <a:ea typeface="微软雅黑" panose="020B0503020204020204" pitchFamily="34" charset="-122"/>
              </a:rPr>
              <a:t>试行</a:t>
            </a:r>
            <a:r>
              <a:rPr lang="en-US" altLang="zh-CN" sz="4000" dirty="0">
                <a:solidFill>
                  <a:srgbClr val="FFC000"/>
                </a:solidFill>
                <a:latin typeface="微软雅黑" panose="020B0503020204020204" pitchFamily="34" charset="-122"/>
                <a:ea typeface="微软雅黑" panose="020B0503020204020204" pitchFamily="34" charset="-122"/>
              </a:rPr>
              <a:t>)》</a:t>
            </a:r>
            <a:r>
              <a:rPr lang="zh-CN" altLang="en-US" sz="4000" dirty="0">
                <a:latin typeface="宋体" panose="02010600030101010101" pitchFamily="2" charset="-122"/>
                <a:ea typeface="宋体" panose="02010600030101010101" pitchFamily="2" charset="-122"/>
              </a:rPr>
              <a:t>，</a:t>
            </a:r>
            <a:r>
              <a:rPr lang="zh-CN" altLang="en-US" sz="4000" dirty="0">
                <a:latin typeface="微软雅黑" panose="020B0503020204020204" pitchFamily="34" charset="-122"/>
                <a:ea typeface="微软雅黑" panose="020B0503020204020204" pitchFamily="34" charset="-122"/>
              </a:rPr>
              <a:t>该规定详细列举了国家监委管辖的六大类</a:t>
            </a:r>
            <a:r>
              <a:rPr lang="en-US" altLang="zh-CN" sz="4000" dirty="0">
                <a:latin typeface="微软雅黑" panose="020B0503020204020204" pitchFamily="34" charset="-122"/>
                <a:ea typeface="微软雅黑" panose="020B0503020204020204" pitchFamily="34" charset="-122"/>
              </a:rPr>
              <a:t>88</a:t>
            </a:r>
            <a:r>
              <a:rPr lang="zh-CN" altLang="en-US" sz="4000" dirty="0">
                <a:latin typeface="微软雅黑" panose="020B0503020204020204" pitchFamily="34" charset="-122"/>
                <a:ea typeface="微软雅黑" panose="020B0503020204020204" pitchFamily="34" charset="-122"/>
              </a:rPr>
              <a:t>个职务犯罪案件</a:t>
            </a:r>
            <a:r>
              <a:rPr lang="zh-CN" altLang="en-US" sz="4000" dirty="0" smtClean="0">
                <a:latin typeface="微软雅黑" panose="020B0503020204020204" pitchFamily="34" charset="-122"/>
                <a:ea typeface="微软雅黑" panose="020B0503020204020204" pitchFamily="34" charset="-122"/>
              </a:rPr>
              <a:t>罪名。</a:t>
            </a:r>
            <a:endParaRPr lang="zh-CN" altLang="en-US" sz="4000" b="1" dirty="0">
              <a:latin typeface="微软雅黑" panose="020B0503020204020204" pitchFamily="34" charset="-122"/>
              <a:ea typeface="微软雅黑" panose="020B0503020204020204" pitchFamily="34" charset="-122"/>
            </a:endParaRPr>
          </a:p>
          <a:p>
            <a:endParaRPr lang="zh-CN" altLang="en-US" sz="3200" b="1" dirty="0">
              <a:latin typeface="华文仿宋" panose="02010600040101010101" pitchFamily="2" charset="-122"/>
              <a:ea typeface="华文仿宋" panose="02010600040101010101" pitchFamily="2" charset="-122"/>
            </a:endParaRPr>
          </a:p>
          <a:p>
            <a:endParaRPr lang="zh-CN" altLang="en-US" sz="3200" b="1" dirty="0">
              <a:latin typeface="华文仿宋" panose="02010600040101010101" pitchFamily="2" charset="-122"/>
              <a:ea typeface="华文仿宋" panose="02010600040101010101" pitchFamily="2" charset="-122"/>
            </a:endParaRPr>
          </a:p>
          <a:p>
            <a:endParaRPr lang="zh-CN" altLang="en-US" sz="3200" dirty="0">
              <a:latin typeface="华文仿宋" panose="02010600040101010101" pitchFamily="2" charset="-122"/>
              <a:ea typeface="华文仿宋" panose="02010600040101010101" pitchFamily="2" charset="-122"/>
            </a:endParaRPr>
          </a:p>
          <a:p>
            <a:endParaRPr lang="zh-CN" altLang="en-US" sz="3200" b="1" dirty="0">
              <a:latin typeface="华文仿宋" panose="02010600040101010101" pitchFamily="2" charset="-122"/>
              <a:ea typeface="华文仿宋" panose="02010600040101010101" pitchFamily="2" charset="-122"/>
            </a:endParaRPr>
          </a:p>
          <a:p>
            <a:endParaRPr lang="zh-CN" altLang="en-US" sz="3200" b="1" dirty="0"/>
          </a:p>
        </p:txBody>
      </p:sp>
    </p:spTree>
    <p:extLst>
      <p:ext uri="{BB962C8B-B14F-4D97-AF65-F5344CB8AC3E}">
        <p14:creationId xmlns:p14="http://schemas.microsoft.com/office/powerpoint/2010/main" val="905038822"/>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617901" y="701483"/>
            <a:ext cx="763190" cy="1269048"/>
            <a:chOff x="2038333" y="1493215"/>
            <a:chExt cx="763190" cy="1269048"/>
          </a:xfrm>
        </p:grpSpPr>
        <p:pic>
          <p:nvPicPr>
            <p:cNvPr id="13" name="图片 12"/>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2144281" y="1493215"/>
              <a:ext cx="551180" cy="1269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a:spLocks noChangeArrowheads="1"/>
            </p:cNvSpPr>
            <p:nvPr/>
          </p:nvSpPr>
          <p:spPr bwMode="auto">
            <a:xfrm>
              <a:off x="2038333" y="1655127"/>
              <a:ext cx="7631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4800" b="1" dirty="0">
                  <a:solidFill>
                    <a:srgbClr val="FFFFFF"/>
                  </a:solidFill>
                  <a:latin typeface="禹卫书法行书简体" pitchFamily="2" charset="-122"/>
                  <a:ea typeface="禹卫书法行书简体" pitchFamily="2" charset="-122"/>
                  <a:sym typeface="禹卫书法行书简体" pitchFamily="2" charset="-122"/>
                </a:rPr>
                <a:t>贰</a:t>
              </a:r>
            </a:p>
          </p:txBody>
        </p:sp>
      </p:grpSp>
      <p:sp>
        <p:nvSpPr>
          <p:cNvPr id="15" name="TextBox 2"/>
          <p:cNvSpPr txBox="1">
            <a:spLocks noChangeArrowheads="1"/>
          </p:cNvSpPr>
          <p:nvPr/>
        </p:nvSpPr>
        <p:spPr bwMode="auto">
          <a:xfrm>
            <a:off x="2668751" y="857229"/>
            <a:ext cx="656097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hangingPunct="1">
              <a:lnSpc>
                <a:spcPct val="100000"/>
              </a:lnSpc>
              <a:spcBef>
                <a:spcPct val="0"/>
              </a:spcBef>
              <a:buNone/>
            </a:pPr>
            <a:r>
              <a:rPr lang="zh-CN" altLang="en-US" sz="4800" dirty="0">
                <a:latin typeface="华文中宋" panose="02010600040101010101" charset="-122"/>
                <a:ea typeface="华文中宋" panose="02010600040101010101" charset="-122"/>
              </a:rPr>
              <a:t>职务犯罪常见罪名介绍</a:t>
            </a:r>
          </a:p>
        </p:txBody>
      </p:sp>
      <p:grpSp>
        <p:nvGrpSpPr>
          <p:cNvPr id="20" name="组合 19"/>
          <p:cNvGrpSpPr/>
          <p:nvPr/>
        </p:nvGrpSpPr>
        <p:grpSpPr>
          <a:xfrm>
            <a:off x="3530922" y="2844916"/>
            <a:ext cx="4393878" cy="982833"/>
            <a:chOff x="3530922" y="2844916"/>
            <a:chExt cx="4393878" cy="982833"/>
          </a:xfrm>
        </p:grpSpPr>
        <p:sp>
          <p:nvSpPr>
            <p:cNvPr id="18" name="Rectangle 25"/>
            <p:cNvSpPr>
              <a:spLocks noChangeArrowheads="1"/>
            </p:cNvSpPr>
            <p:nvPr/>
          </p:nvSpPr>
          <p:spPr bwMode="auto">
            <a:xfrm>
              <a:off x="3530922" y="2856811"/>
              <a:ext cx="4393878" cy="959045"/>
            </a:xfrm>
            <a:prstGeom prst="rect">
              <a:avLst/>
            </a:prstGeom>
            <a:solidFill>
              <a:srgbClr val="C00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800" b="1" dirty="0" smtClean="0">
                  <a:latin typeface="微软雅黑" panose="020B0503020204020204" pitchFamily="34" charset="-122"/>
                  <a:ea typeface="微软雅黑" panose="020B0503020204020204" pitchFamily="34" charset="-122"/>
                </a:rPr>
                <a:t>     行贿罪</a:t>
              </a:r>
              <a:endParaRPr lang="zh-CN" altLang="en-US" sz="6000" b="1"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3530922" y="2844916"/>
              <a:ext cx="981075" cy="982833"/>
            </a:xfrm>
            <a:prstGeom prst="rect">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30000"/>
                </a:lnSpc>
                <a:spcBef>
                  <a:spcPts val="0"/>
                </a:spcBef>
                <a:spcAft>
                  <a:spcPts val="0"/>
                </a:spcAft>
                <a:buClrTx/>
                <a:buSzTx/>
                <a:buFontTx/>
                <a:buNone/>
                <a:tabLst/>
              </a:pPr>
              <a:r>
                <a:rPr kumimoji="0" lang="en-US" altLang="zh-CN" sz="4400" b="1" i="0" u="none" strike="noStrike" cap="none" spc="107" normalizeH="0" baseline="0" dirty="0" smtClean="0">
                  <a:ln>
                    <a:noFill/>
                  </a:ln>
                  <a:solidFill>
                    <a:srgbClr val="FFFFFF"/>
                  </a:solidFill>
                  <a:effectLst/>
                  <a:uFillTx/>
                  <a:latin typeface="微软雅黑" panose="020B0503020204020204" pitchFamily="34" charset="-122"/>
                  <a:ea typeface="微软雅黑" panose="020B0503020204020204" pitchFamily="34" charset="-122"/>
                  <a:sym typeface="Source Han Sans CN Normal"/>
                </a:rPr>
                <a:t>3</a:t>
              </a:r>
              <a:endParaRPr kumimoji="0" lang="zh-CN" altLang="en-US" sz="4400" b="1" i="0" u="none" strike="noStrike" cap="none" spc="107" normalizeH="0" baseline="0" dirty="0">
                <a:ln>
                  <a:noFill/>
                </a:ln>
                <a:solidFill>
                  <a:srgbClr val="FFFFFF"/>
                </a:solidFill>
                <a:effectLst/>
                <a:uFillTx/>
                <a:latin typeface="微软雅黑" panose="020B0503020204020204" pitchFamily="34" charset="-122"/>
                <a:ea typeface="微软雅黑" panose="020B0503020204020204" pitchFamily="34" charset="-122"/>
                <a:sym typeface="Source Han Sans CN Normal"/>
              </a:endParaRPr>
            </a:p>
          </p:txBody>
        </p:sp>
      </p:grpSp>
    </p:spTree>
    <p:extLst>
      <p:ext uri="{BB962C8B-B14F-4D97-AF65-F5344CB8AC3E}">
        <p14:creationId xmlns:p14="http://schemas.microsoft.com/office/powerpoint/2010/main" val="3340050306"/>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0" y="149341"/>
            <a:ext cx="4393878" cy="982833"/>
            <a:chOff x="3530922" y="2844916"/>
            <a:chExt cx="4393878" cy="982833"/>
          </a:xfrm>
        </p:grpSpPr>
        <p:sp>
          <p:nvSpPr>
            <p:cNvPr id="12" name="Rectangle 25"/>
            <p:cNvSpPr>
              <a:spLocks noChangeArrowheads="1"/>
            </p:cNvSpPr>
            <p:nvPr/>
          </p:nvSpPr>
          <p:spPr bwMode="auto">
            <a:xfrm>
              <a:off x="3530922" y="2856811"/>
              <a:ext cx="4393878" cy="959045"/>
            </a:xfrm>
            <a:prstGeom prst="rect">
              <a:avLst/>
            </a:prstGeom>
            <a:solidFill>
              <a:srgbClr val="C00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800" b="1" dirty="0" smtClean="0">
                  <a:latin typeface="微软雅黑" panose="020B0503020204020204" pitchFamily="34" charset="-122"/>
                  <a:ea typeface="微软雅黑" panose="020B0503020204020204" pitchFamily="34" charset="-122"/>
                </a:rPr>
                <a:t>     行贿罪</a:t>
              </a:r>
              <a:endParaRPr lang="zh-CN" altLang="en-US" sz="6000" b="1"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3530922" y="2844916"/>
              <a:ext cx="981075" cy="982833"/>
            </a:xfrm>
            <a:prstGeom prst="rect">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30000"/>
                </a:lnSpc>
                <a:spcBef>
                  <a:spcPts val="0"/>
                </a:spcBef>
                <a:spcAft>
                  <a:spcPts val="0"/>
                </a:spcAft>
                <a:buClrTx/>
                <a:buSzTx/>
                <a:buFontTx/>
                <a:buNone/>
                <a:tabLst/>
              </a:pPr>
              <a:r>
                <a:rPr kumimoji="0" lang="en-US" altLang="zh-CN" sz="4400" b="1" i="0" u="none" strike="noStrike" cap="none" spc="107" normalizeH="0" baseline="0" dirty="0" smtClean="0">
                  <a:ln>
                    <a:noFill/>
                  </a:ln>
                  <a:solidFill>
                    <a:srgbClr val="FFFFFF"/>
                  </a:solidFill>
                  <a:effectLst/>
                  <a:uFillTx/>
                  <a:latin typeface="微软雅黑" panose="020B0503020204020204" pitchFamily="34" charset="-122"/>
                  <a:ea typeface="微软雅黑" panose="020B0503020204020204" pitchFamily="34" charset="-122"/>
                  <a:sym typeface="Source Han Sans CN Normal"/>
                </a:rPr>
                <a:t>3</a:t>
              </a:r>
              <a:endParaRPr kumimoji="0" lang="zh-CN" altLang="en-US" sz="4400" b="1" i="0" u="none" strike="noStrike" cap="none" spc="107" normalizeH="0" baseline="0" dirty="0">
                <a:ln>
                  <a:noFill/>
                </a:ln>
                <a:solidFill>
                  <a:srgbClr val="FFFFFF"/>
                </a:solidFill>
                <a:effectLst/>
                <a:uFillTx/>
                <a:latin typeface="微软雅黑" panose="020B0503020204020204" pitchFamily="34" charset="-122"/>
                <a:ea typeface="微软雅黑" panose="020B0503020204020204" pitchFamily="34" charset="-122"/>
                <a:sym typeface="Source Han Sans CN Normal"/>
              </a:endParaRPr>
            </a:p>
          </p:txBody>
        </p:sp>
      </p:grpSp>
      <p:sp>
        <p:nvSpPr>
          <p:cNvPr id="14" name="矩形 13"/>
          <p:cNvSpPr/>
          <p:nvPr/>
        </p:nvSpPr>
        <p:spPr>
          <a:xfrm>
            <a:off x="0" y="1589374"/>
            <a:ext cx="12192000" cy="4013406"/>
          </a:xfrm>
          <a:prstGeom prst="rect">
            <a:avLst/>
          </a:prstGeom>
          <a:solidFill>
            <a:schemeClr val="tx2"/>
          </a:solidFill>
        </p:spPr>
        <p:txBody>
          <a:bodyPr wrap="square">
            <a:spAutoFit/>
          </a:bodyPr>
          <a:lstStyle/>
          <a:p>
            <a:pPr algn="l"/>
            <a:r>
              <a:rPr lang="zh-CN" altLang="en-US" sz="2800" dirty="0" smtClean="0"/>
              <a:t>   </a:t>
            </a:r>
            <a:r>
              <a:rPr lang="zh-CN" altLang="en-US" sz="2800" b="1" dirty="0">
                <a:latin typeface="宋体" panose="02010600030101010101" pitchFamily="2" charset="-122"/>
                <a:ea typeface="宋体" panose="02010600030101010101" pitchFamily="2" charset="-122"/>
              </a:rPr>
              <a:t>《刑法》第三百八十九条 行贿罪</a:t>
            </a:r>
          </a:p>
          <a:p>
            <a:pPr algn="l"/>
            <a:r>
              <a:rPr lang="zh-CN" altLang="en-US" sz="2800" b="1" dirty="0" smtClean="0">
                <a:latin typeface="宋体" panose="02010600030101010101" pitchFamily="2" charset="-122"/>
                <a:ea typeface="宋体" panose="02010600030101010101" pitchFamily="2" charset="-122"/>
              </a:rPr>
              <a:t>    为</a:t>
            </a:r>
            <a:r>
              <a:rPr lang="zh-CN" altLang="en-US" sz="2800" b="1" dirty="0">
                <a:latin typeface="宋体" panose="02010600030101010101" pitchFamily="2" charset="-122"/>
                <a:ea typeface="宋体" panose="02010600030101010101" pitchFamily="2" charset="-122"/>
              </a:rPr>
              <a:t>谋取不正当利益，给予国家工作人员以财物的，是行贿罪。 在经往来中，违反国家规定，给予国家工作人员以财物，数额较大的，或者违反国家规定，给予国家工作人员以各种名义的回扣、手续费的，以行贿论处。 因被勒索给予国家工作人员以财物，没有获得不正当利益的，不是行贿。</a:t>
            </a:r>
          </a:p>
          <a:p>
            <a:pPr algn="l"/>
            <a:r>
              <a:rPr lang="zh-CN" altLang="en-US" sz="2800" b="1" dirty="0" smtClean="0">
                <a:latin typeface="宋体" panose="02010600030101010101" pitchFamily="2" charset="-122"/>
                <a:ea typeface="宋体" panose="02010600030101010101" pitchFamily="2" charset="-122"/>
                <a:sym typeface="+mn-ea"/>
              </a:rPr>
              <a:t>    </a:t>
            </a:r>
            <a:endParaRPr lang="zh-CN" altLang="en-US" sz="2800" b="1"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1632870850"/>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281903"/>
            <a:ext cx="5753100" cy="1062855"/>
            <a:chOff x="628650" y="813331"/>
            <a:chExt cx="5753100" cy="1062855"/>
          </a:xfrm>
        </p:grpSpPr>
        <p:sp>
          <p:nvSpPr>
            <p:cNvPr id="12" name="Rectangle 25"/>
            <p:cNvSpPr>
              <a:spLocks noChangeArrowheads="1"/>
            </p:cNvSpPr>
            <p:nvPr/>
          </p:nvSpPr>
          <p:spPr bwMode="auto">
            <a:xfrm>
              <a:off x="628650" y="818461"/>
              <a:ext cx="5753100" cy="1052596"/>
            </a:xfrm>
            <a:prstGeom prst="rect">
              <a:avLst/>
            </a:prstGeom>
            <a:solidFill>
              <a:srgbClr val="C00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800" b="1" dirty="0" smtClean="0">
                  <a:latin typeface="微软雅黑" panose="020B0503020204020204" pitchFamily="34" charset="-122"/>
                  <a:ea typeface="微软雅黑" panose="020B0503020204020204" pitchFamily="34" charset="-122"/>
                </a:rPr>
                <a:t>     行贿罪的量刑 </a:t>
              </a:r>
              <a:endParaRPr lang="zh-CN" altLang="en-US" sz="6000" b="1"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628650" y="813331"/>
              <a:ext cx="1114425" cy="1062855"/>
            </a:xfrm>
            <a:prstGeom prst="rect">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30000"/>
                </a:lnSpc>
                <a:spcBef>
                  <a:spcPts val="0"/>
                </a:spcBef>
                <a:spcAft>
                  <a:spcPts val="0"/>
                </a:spcAft>
                <a:buClrTx/>
                <a:buSzTx/>
                <a:buFontTx/>
                <a:buNone/>
                <a:tabLst/>
              </a:pPr>
              <a:r>
                <a:rPr kumimoji="0" lang="en-US" altLang="zh-CN" sz="4800" b="1" i="0" u="none" strike="noStrike" cap="none" spc="107" normalizeH="0" baseline="0" dirty="0" smtClean="0">
                  <a:ln>
                    <a:noFill/>
                  </a:ln>
                  <a:solidFill>
                    <a:srgbClr val="FFFFFF"/>
                  </a:solidFill>
                  <a:effectLst/>
                  <a:uFillTx/>
                  <a:latin typeface="微软雅黑" panose="020B0503020204020204" pitchFamily="34" charset="-122"/>
                  <a:ea typeface="微软雅黑" panose="020B0503020204020204" pitchFamily="34" charset="-122"/>
                  <a:sym typeface="Source Han Sans CN Normal"/>
                </a:rPr>
                <a:t>3</a:t>
              </a:r>
              <a:endParaRPr kumimoji="0" lang="zh-CN" altLang="en-US" sz="4800" b="1" i="0" u="none" strike="noStrike" cap="none" spc="107" normalizeH="0" baseline="0" dirty="0">
                <a:ln>
                  <a:noFill/>
                </a:ln>
                <a:solidFill>
                  <a:srgbClr val="FFFFFF"/>
                </a:solidFill>
                <a:effectLst/>
                <a:uFillTx/>
                <a:latin typeface="微软雅黑" panose="020B0503020204020204" pitchFamily="34" charset="-122"/>
                <a:ea typeface="微软雅黑" panose="020B0503020204020204" pitchFamily="34" charset="-122"/>
                <a:sym typeface="Source Han Sans CN Normal"/>
              </a:endParaRPr>
            </a:p>
          </p:txBody>
        </p:sp>
      </p:grpSp>
      <p:sp>
        <p:nvSpPr>
          <p:cNvPr id="14" name="矩形 13"/>
          <p:cNvSpPr/>
          <p:nvPr/>
        </p:nvSpPr>
        <p:spPr>
          <a:xfrm>
            <a:off x="252412" y="1997858"/>
            <a:ext cx="11463338" cy="3796617"/>
          </a:xfrm>
          <a:prstGeom prst="rect">
            <a:avLst/>
          </a:prstGeom>
          <a:solidFill>
            <a:schemeClr val="tx2"/>
          </a:solidFill>
        </p:spPr>
        <p:txBody>
          <a:bodyPr wrap="square">
            <a:spAutoFit/>
          </a:bodyPr>
          <a:lstStyle/>
          <a:p>
            <a:pPr algn="l"/>
            <a:r>
              <a:rPr lang="zh-CN" altLang="en-US" sz="2400" b="1" dirty="0" smtClean="0">
                <a:latin typeface="宋体" panose="02010600030101010101" pitchFamily="2" charset="-122"/>
                <a:ea typeface="宋体" panose="02010600030101010101" pitchFamily="2" charset="-122"/>
              </a:rPr>
              <a:t>   </a:t>
            </a:r>
            <a:r>
              <a:rPr lang="zh-CN" altLang="en-US" sz="2400" b="1" dirty="0">
                <a:latin typeface="宋体" panose="02010600030101010101" pitchFamily="2" charset="-122"/>
                <a:ea typeface="宋体" panose="02010600030101010101" pitchFamily="2" charset="-122"/>
              </a:rPr>
              <a:t>《刑法》第三百九十条 行贿罪的处罚规定</a:t>
            </a:r>
          </a:p>
          <a:p>
            <a:pPr algn="l"/>
            <a:r>
              <a:rPr lang="zh-CN" altLang="en-US" sz="2400" b="1" dirty="0" smtClean="0">
                <a:latin typeface="宋体" panose="02010600030101010101" pitchFamily="2" charset="-122"/>
                <a:ea typeface="宋体" panose="02010600030101010101" pitchFamily="2" charset="-122"/>
              </a:rPr>
              <a:t>    对</a:t>
            </a:r>
            <a:r>
              <a:rPr lang="zh-CN" altLang="en-US" sz="2400" b="1" dirty="0">
                <a:latin typeface="宋体" panose="02010600030101010101" pitchFamily="2" charset="-122"/>
                <a:ea typeface="宋体" panose="02010600030101010101" pitchFamily="2" charset="-122"/>
              </a:rPr>
              <a:t>犯行贿罪的，处五年以下有期徒刑或者拘役，并处罚金；因行贿谋取不正当利益，情节严重的，或者使国家利益遭受重大损失的，处五年以上十年以下有期徒刑，并处罚金；情节特别严重的，或者使国家利益遭受特别重大损失的，处十年以上有期徒刑或者无期徒刑，并处罚金或者没收财产。 行贿人在被追诉前主动交待行贿行为的，可以从轻或者减轻处罚。其中，犯罪较轻的，对侦破重大案件起关键作用的，或者有重大立功表现的，可以减轻或者免除处罚。</a:t>
            </a:r>
          </a:p>
          <a:p>
            <a:pPr algn="l"/>
            <a:endParaRPr lang="zh-CN" altLang="en-US" sz="2000" b="1"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2731521681"/>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1431" y="167603"/>
            <a:ext cx="6045995" cy="1062855"/>
            <a:chOff x="645727" y="699031"/>
            <a:chExt cx="4817653" cy="1062855"/>
          </a:xfrm>
        </p:grpSpPr>
        <p:sp>
          <p:nvSpPr>
            <p:cNvPr id="12" name="Rectangle 25"/>
            <p:cNvSpPr>
              <a:spLocks noChangeArrowheads="1"/>
            </p:cNvSpPr>
            <p:nvPr/>
          </p:nvSpPr>
          <p:spPr bwMode="auto">
            <a:xfrm>
              <a:off x="645728" y="704161"/>
              <a:ext cx="4817652" cy="959045"/>
            </a:xfrm>
            <a:prstGeom prst="rect">
              <a:avLst/>
            </a:prstGeom>
            <a:solidFill>
              <a:srgbClr val="C00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800" b="1" dirty="0" smtClean="0">
                  <a:latin typeface="微软雅黑" panose="020B0503020204020204" pitchFamily="34" charset="-122"/>
                  <a:ea typeface="微软雅黑" panose="020B0503020204020204" pitchFamily="34" charset="-122"/>
                </a:rPr>
                <a:t>     行贿罪量刑标准 </a:t>
              </a:r>
              <a:endParaRPr lang="zh-CN" altLang="en-US" sz="6000" b="1"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645727" y="699031"/>
              <a:ext cx="870935" cy="1062855"/>
            </a:xfrm>
            <a:prstGeom prst="rect">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30000"/>
                </a:lnSpc>
                <a:spcBef>
                  <a:spcPts val="0"/>
                </a:spcBef>
                <a:spcAft>
                  <a:spcPts val="0"/>
                </a:spcAft>
                <a:buClrTx/>
                <a:buSzTx/>
                <a:buFontTx/>
                <a:buNone/>
                <a:tabLst/>
              </a:pPr>
              <a:r>
                <a:rPr kumimoji="0" lang="en-US" altLang="zh-CN" sz="4800" b="1" i="0" u="none" strike="noStrike" cap="none" spc="107" normalizeH="0" baseline="0" dirty="0" smtClean="0">
                  <a:ln>
                    <a:noFill/>
                  </a:ln>
                  <a:solidFill>
                    <a:srgbClr val="FFFFFF"/>
                  </a:solidFill>
                  <a:effectLst/>
                  <a:uFillTx/>
                  <a:latin typeface="微软雅黑" panose="020B0503020204020204" pitchFamily="34" charset="-122"/>
                  <a:ea typeface="微软雅黑" panose="020B0503020204020204" pitchFamily="34" charset="-122"/>
                  <a:sym typeface="Source Han Sans CN Normal"/>
                </a:rPr>
                <a:t>3</a:t>
              </a:r>
              <a:endParaRPr kumimoji="0" lang="zh-CN" altLang="en-US" sz="4800" b="1" i="0" u="none" strike="noStrike" cap="none" spc="107" normalizeH="0" baseline="0" dirty="0">
                <a:ln>
                  <a:noFill/>
                </a:ln>
                <a:solidFill>
                  <a:srgbClr val="FFFFFF"/>
                </a:solidFill>
                <a:effectLst/>
                <a:uFillTx/>
                <a:latin typeface="微软雅黑" panose="020B0503020204020204" pitchFamily="34" charset="-122"/>
                <a:ea typeface="微软雅黑" panose="020B0503020204020204" pitchFamily="34" charset="-122"/>
                <a:sym typeface="Source Han Sans CN Normal"/>
              </a:endParaRPr>
            </a:p>
          </p:txBody>
        </p:sp>
      </p:grpSp>
      <p:sp>
        <p:nvSpPr>
          <p:cNvPr id="14" name="矩形 13"/>
          <p:cNvSpPr/>
          <p:nvPr/>
        </p:nvSpPr>
        <p:spPr>
          <a:xfrm>
            <a:off x="97631" y="1457759"/>
            <a:ext cx="11970544" cy="5173724"/>
          </a:xfrm>
          <a:prstGeom prst="rect">
            <a:avLst/>
          </a:prstGeom>
          <a:solidFill>
            <a:schemeClr val="tx2"/>
          </a:solidFill>
        </p:spPr>
        <p:txBody>
          <a:bodyPr wrap="square">
            <a:spAutoFit/>
          </a:bodyPr>
          <a:lstStyle/>
          <a:p>
            <a:pPr algn="l"/>
            <a:r>
              <a:rPr lang="zh-CN" altLang="en-US" sz="2000" b="1" dirty="0">
                <a:solidFill>
                  <a:srgbClr val="FFC000"/>
                </a:solidFill>
                <a:latin typeface="宋体" panose="02010600030101010101" pitchFamily="2" charset="-122"/>
                <a:ea typeface="宋体" panose="02010600030101010101" pitchFamily="2" charset="-122"/>
              </a:rPr>
              <a:t>国家监察委员会管辖规定（试行）</a:t>
            </a:r>
            <a:endParaRPr lang="en-US" altLang="zh-CN" sz="2000" b="1" dirty="0">
              <a:solidFill>
                <a:schemeClr val="tx1"/>
              </a:solidFill>
              <a:latin typeface="宋体" panose="02010600030101010101" pitchFamily="2" charset="-122"/>
              <a:ea typeface="宋体" panose="02010600030101010101" pitchFamily="2" charset="-122"/>
            </a:endParaRPr>
          </a:p>
          <a:p>
            <a:pPr marL="457200" indent="-457200" algn="l">
              <a:buAutoNum type="arabicPeriod"/>
            </a:pPr>
            <a:r>
              <a:rPr lang="zh-CN" altLang="en-US" sz="1800" b="1" dirty="0" smtClean="0">
                <a:latin typeface="宋体" panose="02010600030101010101" pitchFamily="2" charset="-122"/>
                <a:ea typeface="宋体" panose="02010600030101010101" pitchFamily="2" charset="-122"/>
              </a:rPr>
              <a:t>为</a:t>
            </a:r>
            <a:r>
              <a:rPr lang="zh-CN" altLang="en-US" sz="1800" b="1" dirty="0">
                <a:latin typeface="宋体" panose="02010600030101010101" pitchFamily="2" charset="-122"/>
                <a:ea typeface="宋体" panose="02010600030101010101" pitchFamily="2" charset="-122"/>
              </a:rPr>
              <a:t>谋取不正当利益，向国家工作人员行贿，数额在</a:t>
            </a:r>
            <a:r>
              <a:rPr lang="zh-CN" altLang="en-US" sz="1800" b="1" dirty="0">
                <a:solidFill>
                  <a:srgbClr val="FFC000"/>
                </a:solidFill>
                <a:latin typeface="宋体" panose="02010600030101010101" pitchFamily="2" charset="-122"/>
                <a:ea typeface="宋体" panose="02010600030101010101" pitchFamily="2" charset="-122"/>
              </a:rPr>
              <a:t>三万元以上</a:t>
            </a:r>
            <a:r>
              <a:rPr lang="zh-CN" altLang="en-US" sz="1800" b="1" dirty="0">
                <a:latin typeface="宋体" panose="02010600030101010101" pitchFamily="2" charset="-122"/>
                <a:ea typeface="宋体" panose="02010600030101010101" pitchFamily="2" charset="-122"/>
              </a:rPr>
              <a:t>的，应当以行贿罪追究刑事责任</a:t>
            </a:r>
            <a:r>
              <a:rPr lang="zh-CN" altLang="en-US" sz="1800" b="1" dirty="0" smtClean="0">
                <a:latin typeface="宋体" panose="02010600030101010101" pitchFamily="2" charset="-122"/>
                <a:ea typeface="宋体" panose="02010600030101010101" pitchFamily="2" charset="-122"/>
              </a:rPr>
              <a:t>。</a:t>
            </a:r>
            <a:endParaRPr lang="en-US" altLang="zh-CN" sz="1800" b="1" dirty="0" smtClean="0">
              <a:latin typeface="宋体" panose="02010600030101010101" pitchFamily="2" charset="-122"/>
              <a:ea typeface="宋体" panose="02010600030101010101" pitchFamily="2" charset="-122"/>
            </a:endParaRPr>
          </a:p>
          <a:p>
            <a:pPr algn="l"/>
            <a:r>
              <a:rPr lang="en-US" altLang="zh-CN" sz="1800" b="1" dirty="0">
                <a:latin typeface="宋体" panose="02010600030101010101" pitchFamily="2" charset="-122"/>
                <a:ea typeface="宋体" panose="02010600030101010101" pitchFamily="2" charset="-122"/>
              </a:rPr>
              <a:t>2. </a:t>
            </a:r>
            <a:r>
              <a:rPr lang="zh-CN" altLang="en-US" sz="1800" b="1" dirty="0">
                <a:latin typeface="宋体" panose="02010600030101010101" pitchFamily="2" charset="-122"/>
                <a:ea typeface="宋体" panose="02010600030101010101" pitchFamily="2" charset="-122"/>
              </a:rPr>
              <a:t>行贿数额在</a:t>
            </a:r>
            <a:r>
              <a:rPr lang="zh-CN" altLang="en-US" sz="1800" b="1" dirty="0">
                <a:solidFill>
                  <a:srgbClr val="FFC000"/>
                </a:solidFill>
                <a:latin typeface="宋体" panose="02010600030101010101" pitchFamily="2" charset="-122"/>
                <a:ea typeface="宋体" panose="02010600030101010101" pitchFamily="2" charset="-122"/>
              </a:rPr>
              <a:t>一万元以上不满三万元</a:t>
            </a:r>
            <a:r>
              <a:rPr lang="zh-CN" altLang="en-US" sz="1800" b="1" dirty="0">
                <a:latin typeface="宋体" panose="02010600030101010101" pitchFamily="2" charset="-122"/>
                <a:ea typeface="宋体" panose="02010600030101010101" pitchFamily="2" charset="-122"/>
              </a:rPr>
              <a:t>，具有下列情形之一的，应当以行贿罪追究刑事责任：</a:t>
            </a:r>
          </a:p>
          <a:p>
            <a:pPr algn="l"/>
            <a:r>
              <a:rPr lang="zh-CN" altLang="en-US" sz="1800" b="1" dirty="0">
                <a:latin typeface="宋体" panose="02010600030101010101" pitchFamily="2" charset="-122"/>
                <a:ea typeface="宋体" panose="02010600030101010101" pitchFamily="2" charset="-122"/>
              </a:rPr>
              <a:t>（</a:t>
            </a:r>
            <a:r>
              <a:rPr lang="en-US" altLang="zh-CN" sz="1800" b="1" dirty="0">
                <a:latin typeface="宋体" panose="02010600030101010101" pitchFamily="2" charset="-122"/>
                <a:ea typeface="宋体" panose="02010600030101010101" pitchFamily="2" charset="-122"/>
              </a:rPr>
              <a:t>1</a:t>
            </a:r>
            <a:r>
              <a:rPr lang="zh-CN" altLang="en-US" sz="1800" b="1" dirty="0">
                <a:latin typeface="宋体" panose="02010600030101010101" pitchFamily="2" charset="-122"/>
                <a:ea typeface="宋体" panose="02010600030101010101" pitchFamily="2" charset="-122"/>
              </a:rPr>
              <a:t>）向</a:t>
            </a:r>
            <a:r>
              <a:rPr lang="zh-CN" altLang="en-US" sz="1800" b="1" dirty="0">
                <a:solidFill>
                  <a:srgbClr val="FFC000"/>
                </a:solidFill>
                <a:latin typeface="宋体" panose="02010600030101010101" pitchFamily="2" charset="-122"/>
                <a:ea typeface="宋体" panose="02010600030101010101" pitchFamily="2" charset="-122"/>
              </a:rPr>
              <a:t>三人以上</a:t>
            </a:r>
            <a:r>
              <a:rPr lang="zh-CN" altLang="en-US" sz="1800" b="1" dirty="0">
                <a:latin typeface="宋体" panose="02010600030101010101" pitchFamily="2" charset="-122"/>
                <a:ea typeface="宋体" panose="02010600030101010101" pitchFamily="2" charset="-122"/>
              </a:rPr>
              <a:t>行贿的；</a:t>
            </a:r>
          </a:p>
          <a:p>
            <a:pPr algn="l"/>
            <a:r>
              <a:rPr lang="zh-CN" altLang="en-US" sz="1800" b="1" dirty="0">
                <a:latin typeface="宋体" panose="02010600030101010101" pitchFamily="2" charset="-122"/>
                <a:ea typeface="宋体" panose="02010600030101010101" pitchFamily="2" charset="-122"/>
              </a:rPr>
              <a:t>（</a:t>
            </a:r>
            <a:r>
              <a:rPr lang="en-US" altLang="zh-CN" sz="1800" b="1" dirty="0">
                <a:latin typeface="宋体" panose="02010600030101010101" pitchFamily="2" charset="-122"/>
                <a:ea typeface="宋体" panose="02010600030101010101" pitchFamily="2" charset="-122"/>
              </a:rPr>
              <a:t>2</a:t>
            </a:r>
            <a:r>
              <a:rPr lang="zh-CN" altLang="en-US" sz="1800" b="1" dirty="0">
                <a:latin typeface="宋体" panose="02010600030101010101" pitchFamily="2" charset="-122"/>
                <a:ea typeface="宋体" panose="02010600030101010101" pitchFamily="2" charset="-122"/>
              </a:rPr>
              <a:t>）将违法所得用于行贿的；</a:t>
            </a:r>
          </a:p>
          <a:p>
            <a:pPr algn="l"/>
            <a:r>
              <a:rPr lang="zh-CN" altLang="en-US" sz="1800" b="1" dirty="0">
                <a:latin typeface="宋体" panose="02010600030101010101" pitchFamily="2" charset="-122"/>
                <a:ea typeface="宋体" panose="02010600030101010101" pitchFamily="2" charset="-122"/>
              </a:rPr>
              <a:t>（</a:t>
            </a:r>
            <a:r>
              <a:rPr lang="en-US" altLang="zh-CN" sz="1800" b="1" dirty="0">
                <a:latin typeface="宋体" panose="02010600030101010101" pitchFamily="2" charset="-122"/>
                <a:ea typeface="宋体" panose="02010600030101010101" pitchFamily="2" charset="-122"/>
              </a:rPr>
              <a:t>3</a:t>
            </a:r>
            <a:r>
              <a:rPr lang="zh-CN" altLang="en-US" sz="1800" b="1" dirty="0">
                <a:latin typeface="宋体" panose="02010600030101010101" pitchFamily="2" charset="-122"/>
                <a:ea typeface="宋体" panose="02010600030101010101" pitchFamily="2" charset="-122"/>
              </a:rPr>
              <a:t>）通过行贿谋取职务提拔、调整的；</a:t>
            </a:r>
          </a:p>
          <a:p>
            <a:pPr algn="l"/>
            <a:r>
              <a:rPr lang="zh-CN" altLang="en-US" sz="1800" b="1" dirty="0">
                <a:latin typeface="宋体" panose="02010600030101010101" pitchFamily="2" charset="-122"/>
                <a:ea typeface="宋体" panose="02010600030101010101" pitchFamily="2" charset="-122"/>
              </a:rPr>
              <a:t>（</a:t>
            </a:r>
            <a:r>
              <a:rPr lang="en-US" altLang="zh-CN" sz="1800" b="1" dirty="0">
                <a:latin typeface="宋体" panose="02010600030101010101" pitchFamily="2" charset="-122"/>
                <a:ea typeface="宋体" panose="02010600030101010101" pitchFamily="2" charset="-122"/>
              </a:rPr>
              <a:t>4</a:t>
            </a:r>
            <a:r>
              <a:rPr lang="zh-CN" altLang="en-US" sz="1800" b="1" dirty="0">
                <a:latin typeface="宋体" panose="02010600030101010101" pitchFamily="2" charset="-122"/>
                <a:ea typeface="宋体" panose="02010600030101010101" pitchFamily="2" charset="-122"/>
              </a:rPr>
              <a:t>）</a:t>
            </a:r>
            <a:r>
              <a:rPr lang="zh-CN" altLang="en-US" sz="1800" b="1" spc="0" dirty="0">
                <a:latin typeface="宋体" panose="02010600030101010101" pitchFamily="2" charset="-122"/>
                <a:ea typeface="宋体" panose="02010600030101010101" pitchFamily="2" charset="-122"/>
              </a:rPr>
              <a:t>向负有食品、药品、安全生产、环境保护等监督管理职责的国家工作人员行贿，实施非法活动</a:t>
            </a:r>
            <a:r>
              <a:rPr lang="zh-CN" altLang="en-US" sz="1800" b="1" dirty="0">
                <a:latin typeface="宋体" panose="02010600030101010101" pitchFamily="2" charset="-122"/>
                <a:ea typeface="宋体" panose="02010600030101010101" pitchFamily="2" charset="-122"/>
              </a:rPr>
              <a:t>的；</a:t>
            </a:r>
          </a:p>
          <a:p>
            <a:pPr algn="l"/>
            <a:r>
              <a:rPr lang="zh-CN" altLang="en-US" sz="1800" b="1" dirty="0">
                <a:latin typeface="宋体" panose="02010600030101010101" pitchFamily="2" charset="-122"/>
                <a:ea typeface="宋体" panose="02010600030101010101" pitchFamily="2" charset="-122"/>
              </a:rPr>
              <a:t>（</a:t>
            </a:r>
            <a:r>
              <a:rPr lang="en-US" altLang="zh-CN" sz="1800" b="1" dirty="0">
                <a:latin typeface="宋体" panose="02010600030101010101" pitchFamily="2" charset="-122"/>
                <a:ea typeface="宋体" panose="02010600030101010101" pitchFamily="2" charset="-122"/>
              </a:rPr>
              <a:t>5</a:t>
            </a:r>
            <a:r>
              <a:rPr lang="zh-CN" altLang="en-US" sz="1800" b="1" dirty="0">
                <a:latin typeface="宋体" panose="02010600030101010101" pitchFamily="2" charset="-122"/>
                <a:ea typeface="宋体" panose="02010600030101010101" pitchFamily="2" charset="-122"/>
              </a:rPr>
              <a:t>）向司法工作人员行贿，影响司法公正的；</a:t>
            </a:r>
          </a:p>
          <a:p>
            <a:pPr algn="l"/>
            <a:r>
              <a:rPr lang="zh-CN" altLang="en-US" sz="1800" b="1" dirty="0" smtClean="0">
                <a:latin typeface="宋体" panose="02010600030101010101" pitchFamily="2" charset="-122"/>
                <a:ea typeface="宋体" panose="02010600030101010101" pitchFamily="2" charset="-122"/>
              </a:rPr>
              <a:t>（</a:t>
            </a:r>
            <a:r>
              <a:rPr lang="en-US" altLang="zh-CN" sz="1800" b="1" dirty="0" smtClean="0">
                <a:latin typeface="宋体" panose="02010600030101010101" pitchFamily="2" charset="-122"/>
                <a:ea typeface="宋体" panose="02010600030101010101" pitchFamily="2" charset="-122"/>
              </a:rPr>
              <a:t>6</a:t>
            </a:r>
            <a:r>
              <a:rPr lang="zh-CN" altLang="en-US" sz="1800" b="1" dirty="0" smtClean="0">
                <a:latin typeface="宋体" panose="02010600030101010101" pitchFamily="2" charset="-122"/>
                <a:ea typeface="宋体" panose="02010600030101010101" pitchFamily="2" charset="-122"/>
              </a:rPr>
              <a:t>）造成经济损失数额在</a:t>
            </a:r>
            <a:r>
              <a:rPr lang="zh-CN" altLang="en-US" sz="1800" b="1" dirty="0" smtClean="0">
                <a:solidFill>
                  <a:srgbClr val="FFC000"/>
                </a:solidFill>
                <a:latin typeface="宋体" panose="02010600030101010101" pitchFamily="2" charset="-122"/>
                <a:ea typeface="宋体" panose="02010600030101010101" pitchFamily="2" charset="-122"/>
              </a:rPr>
              <a:t>五十万元以上不满一百万元</a:t>
            </a:r>
            <a:r>
              <a:rPr lang="zh-CN" altLang="en-US" sz="1800" b="1" dirty="0" smtClean="0">
                <a:latin typeface="宋体" panose="02010600030101010101" pitchFamily="2" charset="-122"/>
                <a:ea typeface="宋体" panose="02010600030101010101" pitchFamily="2" charset="-122"/>
              </a:rPr>
              <a:t>的。</a:t>
            </a:r>
            <a:endParaRPr lang="en-US" altLang="zh-CN" sz="1800" b="1" dirty="0" smtClean="0">
              <a:latin typeface="宋体" panose="02010600030101010101" pitchFamily="2" charset="-122"/>
              <a:ea typeface="宋体" panose="02010600030101010101" pitchFamily="2" charset="-122"/>
            </a:endParaRPr>
          </a:p>
          <a:p>
            <a:pPr algn="l"/>
            <a:r>
              <a:rPr lang="en-US" altLang="zh-CN" sz="1800" b="1" dirty="0" smtClean="0">
                <a:latin typeface="宋体" panose="02010600030101010101" pitchFamily="2" charset="-122"/>
                <a:ea typeface="宋体" panose="02010600030101010101" pitchFamily="2" charset="-122"/>
              </a:rPr>
              <a:t>3. </a:t>
            </a:r>
            <a:r>
              <a:rPr lang="zh-CN" altLang="en-US" sz="1800" b="1" dirty="0" smtClean="0">
                <a:latin typeface="宋体" panose="02010600030101010101" pitchFamily="2" charset="-122"/>
                <a:ea typeface="宋体" panose="02010600030101010101" pitchFamily="2" charset="-122"/>
              </a:rPr>
              <a:t>犯行贿罪，具有下列情形之一的，属于刑法规定的“情节严重”：</a:t>
            </a:r>
          </a:p>
          <a:p>
            <a:pPr algn="l"/>
            <a:r>
              <a:rPr lang="zh-CN" altLang="en-US" sz="1800" b="1" dirty="0" smtClean="0">
                <a:latin typeface="宋体" panose="02010600030101010101" pitchFamily="2" charset="-122"/>
                <a:ea typeface="宋体" panose="02010600030101010101" pitchFamily="2" charset="-122"/>
              </a:rPr>
              <a:t>（</a:t>
            </a:r>
            <a:r>
              <a:rPr lang="en-US" altLang="zh-CN" sz="1800" b="1" dirty="0" smtClean="0">
                <a:latin typeface="宋体" panose="02010600030101010101" pitchFamily="2" charset="-122"/>
                <a:ea typeface="宋体" panose="02010600030101010101" pitchFamily="2" charset="-122"/>
              </a:rPr>
              <a:t>1</a:t>
            </a:r>
            <a:r>
              <a:rPr lang="zh-CN" altLang="en-US" sz="1800" b="1" dirty="0" smtClean="0">
                <a:latin typeface="宋体" panose="02010600030101010101" pitchFamily="2" charset="-122"/>
                <a:ea typeface="宋体" panose="02010600030101010101" pitchFamily="2" charset="-122"/>
              </a:rPr>
              <a:t>）行贿数额在</a:t>
            </a:r>
            <a:r>
              <a:rPr lang="zh-CN" altLang="en-US" sz="1800" b="1" dirty="0" smtClean="0">
                <a:solidFill>
                  <a:srgbClr val="FFC000"/>
                </a:solidFill>
                <a:latin typeface="宋体" panose="02010600030101010101" pitchFamily="2" charset="-122"/>
                <a:ea typeface="宋体" panose="02010600030101010101" pitchFamily="2" charset="-122"/>
              </a:rPr>
              <a:t>一百万元以上不满五百万元</a:t>
            </a:r>
            <a:r>
              <a:rPr lang="zh-CN" altLang="en-US" sz="1800" b="1" dirty="0" smtClean="0">
                <a:latin typeface="宋体" panose="02010600030101010101" pitchFamily="2" charset="-122"/>
                <a:ea typeface="宋体" panose="02010600030101010101" pitchFamily="2" charset="-122"/>
              </a:rPr>
              <a:t>的；</a:t>
            </a:r>
          </a:p>
          <a:p>
            <a:pPr algn="l"/>
            <a:r>
              <a:rPr lang="zh-CN" altLang="en-US" sz="1800" b="1" dirty="0" smtClean="0">
                <a:latin typeface="宋体" panose="02010600030101010101" pitchFamily="2" charset="-122"/>
                <a:ea typeface="宋体" panose="02010600030101010101" pitchFamily="2" charset="-122"/>
              </a:rPr>
              <a:t>（</a:t>
            </a:r>
            <a:r>
              <a:rPr lang="en-US" altLang="zh-CN" sz="1800" b="1" dirty="0" smtClean="0">
                <a:latin typeface="宋体" panose="02010600030101010101" pitchFamily="2" charset="-122"/>
                <a:ea typeface="宋体" panose="02010600030101010101" pitchFamily="2" charset="-122"/>
              </a:rPr>
              <a:t>2</a:t>
            </a:r>
            <a:r>
              <a:rPr lang="zh-CN" altLang="en-US" sz="1800" b="1" dirty="0" smtClean="0">
                <a:latin typeface="宋体" panose="02010600030101010101" pitchFamily="2" charset="-122"/>
                <a:ea typeface="宋体" panose="02010600030101010101" pitchFamily="2" charset="-122"/>
              </a:rPr>
              <a:t>）行贿数额在</a:t>
            </a:r>
            <a:r>
              <a:rPr lang="zh-CN" altLang="en-US" sz="1800" b="1" dirty="0" smtClean="0">
                <a:solidFill>
                  <a:srgbClr val="FFC000"/>
                </a:solidFill>
                <a:latin typeface="宋体" panose="02010600030101010101" pitchFamily="2" charset="-122"/>
                <a:ea typeface="宋体" panose="02010600030101010101" pitchFamily="2" charset="-122"/>
              </a:rPr>
              <a:t>五十万元以上不满一百万</a:t>
            </a:r>
            <a:r>
              <a:rPr lang="zh-CN" altLang="en-US" sz="1800" b="1" dirty="0" smtClean="0">
                <a:latin typeface="宋体" panose="02010600030101010101" pitchFamily="2" charset="-122"/>
                <a:ea typeface="宋体" panose="02010600030101010101" pitchFamily="2" charset="-122"/>
              </a:rPr>
              <a:t>元，并具有本解释第七条第二款第一项至第五项规定的情形之一的；</a:t>
            </a:r>
          </a:p>
          <a:p>
            <a:pPr algn="l"/>
            <a:r>
              <a:rPr lang="zh-CN" altLang="en-US" sz="1800" b="1" dirty="0" smtClean="0">
                <a:latin typeface="宋体" panose="02010600030101010101" pitchFamily="2" charset="-122"/>
                <a:ea typeface="宋体" panose="02010600030101010101" pitchFamily="2" charset="-122"/>
              </a:rPr>
              <a:t>（</a:t>
            </a:r>
            <a:r>
              <a:rPr lang="en-US" altLang="zh-CN" sz="1800" b="1" dirty="0" smtClean="0">
                <a:latin typeface="宋体" panose="02010600030101010101" pitchFamily="2" charset="-122"/>
                <a:ea typeface="宋体" panose="02010600030101010101" pitchFamily="2" charset="-122"/>
              </a:rPr>
              <a:t>3</a:t>
            </a:r>
            <a:r>
              <a:rPr lang="zh-CN" altLang="en-US" sz="1800" b="1" dirty="0" smtClean="0">
                <a:latin typeface="宋体" panose="02010600030101010101" pitchFamily="2" charset="-122"/>
                <a:ea typeface="宋体" panose="02010600030101010101" pitchFamily="2" charset="-122"/>
              </a:rPr>
              <a:t>）其他严重的情节。</a:t>
            </a:r>
          </a:p>
        </p:txBody>
      </p:sp>
    </p:spTree>
    <p:extLst>
      <p:ext uri="{BB962C8B-B14F-4D97-AF65-F5344CB8AC3E}">
        <p14:creationId xmlns:p14="http://schemas.microsoft.com/office/powerpoint/2010/main" val="3652480912"/>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1431" y="167603"/>
            <a:ext cx="6112669" cy="1062855"/>
            <a:chOff x="645727" y="699031"/>
            <a:chExt cx="4870781" cy="1062855"/>
          </a:xfrm>
        </p:grpSpPr>
        <p:sp>
          <p:nvSpPr>
            <p:cNvPr id="12" name="Rectangle 25"/>
            <p:cNvSpPr>
              <a:spLocks noChangeArrowheads="1"/>
            </p:cNvSpPr>
            <p:nvPr/>
          </p:nvSpPr>
          <p:spPr bwMode="auto">
            <a:xfrm>
              <a:off x="645727" y="704161"/>
              <a:ext cx="4870781" cy="1052596"/>
            </a:xfrm>
            <a:prstGeom prst="rect">
              <a:avLst/>
            </a:prstGeom>
            <a:solidFill>
              <a:srgbClr val="C00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800" b="1" dirty="0" smtClean="0">
                  <a:latin typeface="微软雅黑" panose="020B0503020204020204" pitchFamily="34" charset="-122"/>
                  <a:ea typeface="微软雅黑" panose="020B0503020204020204" pitchFamily="34" charset="-122"/>
                </a:rPr>
                <a:t>     行贿罪量刑标准 </a:t>
              </a:r>
              <a:endParaRPr lang="zh-CN" altLang="en-US" sz="6000" b="1"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645727" y="699031"/>
              <a:ext cx="870935" cy="1062855"/>
            </a:xfrm>
            <a:prstGeom prst="rect">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30000"/>
                </a:lnSpc>
                <a:spcBef>
                  <a:spcPts val="0"/>
                </a:spcBef>
                <a:spcAft>
                  <a:spcPts val="0"/>
                </a:spcAft>
                <a:buClrTx/>
                <a:buSzTx/>
                <a:buFontTx/>
                <a:buNone/>
                <a:tabLst/>
              </a:pPr>
              <a:r>
                <a:rPr kumimoji="0" lang="en-US" altLang="zh-CN" sz="4800" b="1" i="0" u="none" strike="noStrike" cap="none" spc="107" normalizeH="0" baseline="0" dirty="0" smtClean="0">
                  <a:ln>
                    <a:noFill/>
                  </a:ln>
                  <a:solidFill>
                    <a:srgbClr val="FFFFFF"/>
                  </a:solidFill>
                  <a:effectLst/>
                  <a:uFillTx/>
                  <a:latin typeface="微软雅黑" panose="020B0503020204020204" pitchFamily="34" charset="-122"/>
                  <a:ea typeface="微软雅黑" panose="020B0503020204020204" pitchFamily="34" charset="-122"/>
                  <a:sym typeface="Source Han Sans CN Normal"/>
                </a:rPr>
                <a:t>3</a:t>
              </a:r>
              <a:endParaRPr kumimoji="0" lang="zh-CN" altLang="en-US" sz="4800" b="1" i="0" u="none" strike="noStrike" cap="none" spc="107" normalizeH="0" baseline="0" dirty="0">
                <a:ln>
                  <a:noFill/>
                </a:ln>
                <a:solidFill>
                  <a:srgbClr val="FFFFFF"/>
                </a:solidFill>
                <a:effectLst/>
                <a:uFillTx/>
                <a:latin typeface="微软雅黑" panose="020B0503020204020204" pitchFamily="34" charset="-122"/>
                <a:ea typeface="微软雅黑" panose="020B0503020204020204" pitchFamily="34" charset="-122"/>
                <a:sym typeface="Source Han Sans CN Normal"/>
              </a:endParaRPr>
            </a:p>
          </p:txBody>
        </p:sp>
      </p:grpSp>
      <p:sp>
        <p:nvSpPr>
          <p:cNvPr id="14" name="矩形 13"/>
          <p:cNvSpPr/>
          <p:nvPr/>
        </p:nvSpPr>
        <p:spPr>
          <a:xfrm>
            <a:off x="97631" y="1629209"/>
            <a:ext cx="11970544" cy="4173450"/>
          </a:xfrm>
          <a:prstGeom prst="rect">
            <a:avLst/>
          </a:prstGeom>
          <a:solidFill>
            <a:schemeClr val="tx2"/>
          </a:solidFill>
        </p:spPr>
        <p:txBody>
          <a:bodyPr wrap="square">
            <a:spAutoFit/>
          </a:bodyPr>
          <a:lstStyle/>
          <a:p>
            <a:pPr algn="l"/>
            <a:r>
              <a:rPr lang="zh-CN" altLang="en-US" sz="2400" b="1" dirty="0">
                <a:solidFill>
                  <a:srgbClr val="FFC000"/>
                </a:solidFill>
                <a:latin typeface="宋体" panose="02010600030101010101" pitchFamily="2" charset="-122"/>
                <a:ea typeface="宋体" panose="02010600030101010101" pitchFamily="2" charset="-122"/>
              </a:rPr>
              <a:t>国家监察委员会管辖规定（试行</a:t>
            </a:r>
            <a:r>
              <a:rPr lang="zh-CN" altLang="en-US" sz="2400" b="1" dirty="0" smtClean="0">
                <a:solidFill>
                  <a:srgbClr val="FFC000"/>
                </a:solidFill>
                <a:latin typeface="宋体" panose="02010600030101010101" pitchFamily="2" charset="-122"/>
                <a:ea typeface="宋体" panose="02010600030101010101" pitchFamily="2" charset="-122"/>
              </a:rPr>
              <a:t>）</a:t>
            </a:r>
            <a:endParaRPr lang="en-US" altLang="zh-CN" sz="2400" b="1" dirty="0" smtClean="0">
              <a:solidFill>
                <a:schemeClr val="tx1"/>
              </a:solidFill>
              <a:latin typeface="宋体" panose="02010600030101010101" pitchFamily="2" charset="-122"/>
              <a:ea typeface="宋体" panose="02010600030101010101" pitchFamily="2" charset="-122"/>
            </a:endParaRPr>
          </a:p>
          <a:p>
            <a:pPr algn="l"/>
            <a:r>
              <a:rPr lang="en-US" altLang="zh-CN" sz="2000" b="1" dirty="0">
                <a:latin typeface="宋体" panose="02010600030101010101" pitchFamily="2" charset="-122"/>
                <a:ea typeface="宋体" panose="02010600030101010101" pitchFamily="2" charset="-122"/>
              </a:rPr>
              <a:t>4. </a:t>
            </a:r>
            <a:r>
              <a:rPr lang="zh-CN" altLang="en-US" sz="2000" b="1" dirty="0">
                <a:latin typeface="宋体" panose="02010600030101010101" pitchFamily="2" charset="-122"/>
                <a:ea typeface="宋体" panose="02010600030101010101" pitchFamily="2" charset="-122"/>
              </a:rPr>
              <a:t>为谋取不正当利益，向国家工作人员行贿，造成经济损失数额在</a:t>
            </a:r>
            <a:r>
              <a:rPr lang="zh-CN" altLang="en-US" sz="2000" b="1" dirty="0">
                <a:solidFill>
                  <a:srgbClr val="FFC000"/>
                </a:solidFill>
                <a:latin typeface="宋体" panose="02010600030101010101" pitchFamily="2" charset="-122"/>
                <a:ea typeface="宋体" panose="02010600030101010101" pitchFamily="2" charset="-122"/>
              </a:rPr>
              <a:t>一百万元以上不满五百万元</a:t>
            </a:r>
            <a:r>
              <a:rPr lang="zh-CN" altLang="en-US" sz="2000" b="1" dirty="0">
                <a:latin typeface="宋体" panose="02010600030101010101" pitchFamily="2" charset="-122"/>
                <a:ea typeface="宋体" panose="02010600030101010101" pitchFamily="2" charset="-122"/>
              </a:rPr>
              <a:t>的，属于刑法规定的</a:t>
            </a:r>
            <a:r>
              <a:rPr lang="zh-CN" altLang="en-US" sz="2000" b="1" dirty="0">
                <a:solidFill>
                  <a:srgbClr val="FFC000"/>
                </a:solidFill>
                <a:latin typeface="宋体" panose="02010600030101010101" pitchFamily="2" charset="-122"/>
                <a:ea typeface="宋体" panose="02010600030101010101" pitchFamily="2" charset="-122"/>
              </a:rPr>
              <a:t>“使国家利益遭受重大损失”</a:t>
            </a:r>
            <a:r>
              <a:rPr lang="zh-CN" altLang="en-US" sz="2000" b="1" dirty="0" smtClean="0">
                <a:latin typeface="宋体" panose="02010600030101010101" pitchFamily="2" charset="-122"/>
                <a:ea typeface="宋体" panose="02010600030101010101" pitchFamily="2" charset="-122"/>
              </a:rPr>
              <a:t>。</a:t>
            </a:r>
            <a:endParaRPr lang="en-US" altLang="zh-CN" sz="2000" b="1" dirty="0" smtClean="0">
              <a:latin typeface="宋体" panose="02010600030101010101" pitchFamily="2" charset="-122"/>
              <a:ea typeface="宋体" panose="02010600030101010101" pitchFamily="2" charset="-122"/>
            </a:endParaRPr>
          </a:p>
          <a:p>
            <a:pPr algn="l"/>
            <a:r>
              <a:rPr lang="en-US" altLang="zh-CN" sz="2000" b="1" dirty="0">
                <a:latin typeface="宋体" panose="02010600030101010101" pitchFamily="2" charset="-122"/>
                <a:ea typeface="宋体" panose="02010600030101010101" pitchFamily="2" charset="-122"/>
              </a:rPr>
              <a:t>5. </a:t>
            </a:r>
            <a:r>
              <a:rPr lang="zh-CN" altLang="en-US" sz="2000" b="1" dirty="0">
                <a:latin typeface="宋体" panose="02010600030101010101" pitchFamily="2" charset="-122"/>
                <a:ea typeface="宋体" panose="02010600030101010101" pitchFamily="2" charset="-122"/>
              </a:rPr>
              <a:t>犯行贿罪，具有下列情形之一的，属于刑法规定的</a:t>
            </a:r>
            <a:r>
              <a:rPr lang="zh-CN" altLang="en-US" sz="2000" b="1" dirty="0">
                <a:solidFill>
                  <a:srgbClr val="FFC000"/>
                </a:solidFill>
                <a:latin typeface="宋体" panose="02010600030101010101" pitchFamily="2" charset="-122"/>
                <a:ea typeface="宋体" panose="02010600030101010101" pitchFamily="2" charset="-122"/>
              </a:rPr>
              <a:t>“情节特别严重”</a:t>
            </a:r>
            <a:r>
              <a:rPr lang="zh-CN" altLang="en-US" sz="2000" b="1" dirty="0">
                <a:latin typeface="宋体" panose="02010600030101010101" pitchFamily="2" charset="-122"/>
                <a:ea typeface="宋体" panose="02010600030101010101" pitchFamily="2" charset="-122"/>
              </a:rPr>
              <a:t>：</a:t>
            </a:r>
          </a:p>
          <a:p>
            <a:pPr algn="l"/>
            <a:r>
              <a:rPr lang="zh-CN" altLang="en-US" sz="2000" b="1" dirty="0">
                <a:latin typeface="宋体" panose="02010600030101010101" pitchFamily="2" charset="-122"/>
                <a:ea typeface="宋体" panose="02010600030101010101" pitchFamily="2" charset="-122"/>
              </a:rPr>
              <a:t>（</a:t>
            </a:r>
            <a:r>
              <a:rPr lang="en-US" altLang="zh-CN" sz="2000" b="1" dirty="0">
                <a:latin typeface="宋体" panose="02010600030101010101" pitchFamily="2" charset="-122"/>
                <a:ea typeface="宋体" panose="02010600030101010101" pitchFamily="2" charset="-122"/>
              </a:rPr>
              <a:t>1</a:t>
            </a:r>
            <a:r>
              <a:rPr lang="zh-CN" altLang="en-US" sz="2000" b="1" dirty="0">
                <a:latin typeface="宋体" panose="02010600030101010101" pitchFamily="2" charset="-122"/>
                <a:ea typeface="宋体" panose="02010600030101010101" pitchFamily="2" charset="-122"/>
              </a:rPr>
              <a:t>）行贿数额在</a:t>
            </a:r>
            <a:r>
              <a:rPr lang="zh-CN" altLang="en-US" sz="2000" b="1" dirty="0">
                <a:solidFill>
                  <a:srgbClr val="FFC000"/>
                </a:solidFill>
                <a:latin typeface="宋体" panose="02010600030101010101" pitchFamily="2" charset="-122"/>
                <a:ea typeface="宋体" panose="02010600030101010101" pitchFamily="2" charset="-122"/>
              </a:rPr>
              <a:t>五百万元以上</a:t>
            </a:r>
            <a:r>
              <a:rPr lang="zh-CN" altLang="en-US" sz="2000" b="1" dirty="0">
                <a:latin typeface="宋体" panose="02010600030101010101" pitchFamily="2" charset="-122"/>
                <a:ea typeface="宋体" panose="02010600030101010101" pitchFamily="2" charset="-122"/>
              </a:rPr>
              <a:t>的；</a:t>
            </a:r>
          </a:p>
          <a:p>
            <a:pPr algn="l"/>
            <a:r>
              <a:rPr lang="zh-CN" altLang="en-US" sz="2000" b="1" dirty="0">
                <a:latin typeface="宋体" panose="02010600030101010101" pitchFamily="2" charset="-122"/>
                <a:ea typeface="宋体" panose="02010600030101010101" pitchFamily="2" charset="-122"/>
              </a:rPr>
              <a:t>（</a:t>
            </a:r>
            <a:r>
              <a:rPr lang="en-US" altLang="zh-CN" sz="2000" b="1" dirty="0">
                <a:latin typeface="宋体" panose="02010600030101010101" pitchFamily="2" charset="-122"/>
                <a:ea typeface="宋体" panose="02010600030101010101" pitchFamily="2" charset="-122"/>
              </a:rPr>
              <a:t>2</a:t>
            </a:r>
            <a:r>
              <a:rPr lang="zh-CN" altLang="en-US" sz="2000" b="1" dirty="0">
                <a:latin typeface="宋体" panose="02010600030101010101" pitchFamily="2" charset="-122"/>
                <a:ea typeface="宋体" panose="02010600030101010101" pitchFamily="2" charset="-122"/>
              </a:rPr>
              <a:t>）行贿数额在</a:t>
            </a:r>
            <a:r>
              <a:rPr lang="zh-CN" altLang="en-US" sz="2000" b="1" dirty="0">
                <a:solidFill>
                  <a:srgbClr val="FFC000"/>
                </a:solidFill>
                <a:latin typeface="宋体" panose="02010600030101010101" pitchFamily="2" charset="-122"/>
                <a:ea typeface="宋体" panose="02010600030101010101" pitchFamily="2" charset="-122"/>
              </a:rPr>
              <a:t>二百五十万元以上不满五百万元</a:t>
            </a:r>
            <a:r>
              <a:rPr lang="zh-CN" altLang="en-US" sz="2000" b="1" dirty="0">
                <a:latin typeface="宋体" panose="02010600030101010101" pitchFamily="2" charset="-122"/>
                <a:ea typeface="宋体" panose="02010600030101010101" pitchFamily="2" charset="-122"/>
              </a:rPr>
              <a:t>，并具有本解释第七条第二款第一项至第五项规定的情形之一的；</a:t>
            </a:r>
          </a:p>
          <a:p>
            <a:pPr algn="l"/>
            <a:r>
              <a:rPr lang="zh-CN" altLang="en-US" sz="2000" b="1" dirty="0">
                <a:latin typeface="宋体" panose="02010600030101010101" pitchFamily="2" charset="-122"/>
                <a:ea typeface="宋体" panose="02010600030101010101" pitchFamily="2" charset="-122"/>
              </a:rPr>
              <a:t>（</a:t>
            </a:r>
            <a:r>
              <a:rPr lang="en-US" altLang="zh-CN" sz="2000" b="1" dirty="0">
                <a:latin typeface="宋体" panose="02010600030101010101" pitchFamily="2" charset="-122"/>
                <a:ea typeface="宋体" panose="02010600030101010101" pitchFamily="2" charset="-122"/>
              </a:rPr>
              <a:t>3</a:t>
            </a:r>
            <a:r>
              <a:rPr lang="zh-CN" altLang="en-US" sz="2000" b="1" dirty="0">
                <a:latin typeface="宋体" panose="02010600030101010101" pitchFamily="2" charset="-122"/>
                <a:ea typeface="宋体" panose="02010600030101010101" pitchFamily="2" charset="-122"/>
              </a:rPr>
              <a:t>）其他特别严重的情节</a:t>
            </a:r>
            <a:r>
              <a:rPr lang="zh-CN" altLang="en-US" sz="2000" b="1" dirty="0" smtClean="0">
                <a:latin typeface="宋体" panose="02010600030101010101" pitchFamily="2" charset="-122"/>
                <a:ea typeface="宋体" panose="02010600030101010101" pitchFamily="2" charset="-122"/>
              </a:rPr>
              <a:t>。</a:t>
            </a:r>
            <a:endParaRPr lang="en-US" altLang="zh-CN" sz="2000" b="1" dirty="0" smtClean="0">
              <a:latin typeface="宋体" panose="02010600030101010101" pitchFamily="2" charset="-122"/>
              <a:ea typeface="宋体" panose="02010600030101010101" pitchFamily="2" charset="-122"/>
            </a:endParaRPr>
          </a:p>
          <a:p>
            <a:pPr algn="l"/>
            <a:r>
              <a:rPr lang="en-US" altLang="zh-CN" sz="2000" b="1" dirty="0">
                <a:latin typeface="宋体" panose="02010600030101010101" pitchFamily="2" charset="-122"/>
                <a:ea typeface="宋体" panose="02010600030101010101" pitchFamily="2" charset="-122"/>
              </a:rPr>
              <a:t>6. </a:t>
            </a:r>
            <a:r>
              <a:rPr lang="zh-CN" altLang="en-US" sz="2000" b="1" dirty="0">
                <a:latin typeface="宋体" panose="02010600030101010101" pitchFamily="2" charset="-122"/>
                <a:ea typeface="宋体" panose="02010600030101010101" pitchFamily="2" charset="-122"/>
              </a:rPr>
              <a:t>为谋取不正当利益，向国家工作人员行贿，造成经济损失数额在</a:t>
            </a:r>
            <a:r>
              <a:rPr lang="zh-CN" altLang="en-US" sz="2000" b="1" dirty="0">
                <a:solidFill>
                  <a:srgbClr val="FFC000"/>
                </a:solidFill>
                <a:latin typeface="宋体" panose="02010600030101010101" pitchFamily="2" charset="-122"/>
                <a:ea typeface="宋体" panose="02010600030101010101" pitchFamily="2" charset="-122"/>
              </a:rPr>
              <a:t>五百万元以上</a:t>
            </a:r>
            <a:r>
              <a:rPr lang="zh-CN" altLang="en-US" sz="2000" b="1" dirty="0">
                <a:latin typeface="宋体" panose="02010600030101010101" pitchFamily="2" charset="-122"/>
                <a:ea typeface="宋体" panose="02010600030101010101" pitchFamily="2" charset="-122"/>
              </a:rPr>
              <a:t>的，属于刑法规定的</a:t>
            </a:r>
            <a:r>
              <a:rPr lang="zh-CN" altLang="en-US" sz="2000" b="1" dirty="0">
                <a:solidFill>
                  <a:srgbClr val="FFC000"/>
                </a:solidFill>
                <a:latin typeface="宋体" panose="02010600030101010101" pitchFamily="2" charset="-122"/>
                <a:ea typeface="宋体" panose="02010600030101010101" pitchFamily="2" charset="-122"/>
              </a:rPr>
              <a:t>“使国家利益遭受特别重大损失”</a:t>
            </a:r>
            <a:r>
              <a:rPr lang="zh-CN" altLang="en-US" sz="2000" b="1" dirty="0">
                <a:latin typeface="宋体" panose="02010600030101010101" pitchFamily="2" charset="-122"/>
                <a:ea typeface="宋体" panose="02010600030101010101" pitchFamily="2" charset="-122"/>
              </a:rPr>
              <a:t>。</a:t>
            </a:r>
            <a:endParaRPr lang="zh-CN" altLang="en-US" sz="2000" b="1" dirty="0" smtClean="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2926876029"/>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617901" y="701483"/>
            <a:ext cx="763190" cy="1269048"/>
            <a:chOff x="2038333" y="1493215"/>
            <a:chExt cx="763190" cy="1269048"/>
          </a:xfrm>
        </p:grpSpPr>
        <p:pic>
          <p:nvPicPr>
            <p:cNvPr id="13" name="图片 12"/>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2144281" y="1493215"/>
              <a:ext cx="551180" cy="1269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a:spLocks noChangeArrowheads="1"/>
            </p:cNvSpPr>
            <p:nvPr/>
          </p:nvSpPr>
          <p:spPr bwMode="auto">
            <a:xfrm>
              <a:off x="2038333" y="1655127"/>
              <a:ext cx="7631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4800" b="1" dirty="0">
                  <a:solidFill>
                    <a:srgbClr val="FFFFFF"/>
                  </a:solidFill>
                  <a:latin typeface="禹卫书法行书简体" pitchFamily="2" charset="-122"/>
                  <a:ea typeface="禹卫书法行书简体" pitchFamily="2" charset="-122"/>
                  <a:sym typeface="禹卫书法行书简体" pitchFamily="2" charset="-122"/>
                </a:rPr>
                <a:t>贰</a:t>
              </a:r>
            </a:p>
          </p:txBody>
        </p:sp>
      </p:grpSp>
      <p:sp>
        <p:nvSpPr>
          <p:cNvPr id="15" name="TextBox 2"/>
          <p:cNvSpPr txBox="1">
            <a:spLocks noChangeArrowheads="1"/>
          </p:cNvSpPr>
          <p:nvPr/>
        </p:nvSpPr>
        <p:spPr bwMode="auto">
          <a:xfrm>
            <a:off x="2668751" y="857229"/>
            <a:ext cx="656097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hangingPunct="1">
              <a:lnSpc>
                <a:spcPct val="100000"/>
              </a:lnSpc>
              <a:spcBef>
                <a:spcPct val="0"/>
              </a:spcBef>
              <a:buNone/>
            </a:pPr>
            <a:r>
              <a:rPr lang="zh-CN" altLang="en-US" sz="4800" dirty="0">
                <a:latin typeface="华文中宋" panose="02010600040101010101" charset="-122"/>
                <a:ea typeface="华文中宋" panose="02010600040101010101" charset="-122"/>
              </a:rPr>
              <a:t>职务犯罪常见罪名介绍</a:t>
            </a:r>
          </a:p>
        </p:txBody>
      </p:sp>
      <p:grpSp>
        <p:nvGrpSpPr>
          <p:cNvPr id="20" name="组合 19"/>
          <p:cNvGrpSpPr/>
          <p:nvPr/>
        </p:nvGrpSpPr>
        <p:grpSpPr>
          <a:xfrm>
            <a:off x="3530922" y="2844916"/>
            <a:ext cx="4393878" cy="982833"/>
            <a:chOff x="3530922" y="2844916"/>
            <a:chExt cx="4393878" cy="982833"/>
          </a:xfrm>
        </p:grpSpPr>
        <p:sp>
          <p:nvSpPr>
            <p:cNvPr id="18" name="Rectangle 25"/>
            <p:cNvSpPr>
              <a:spLocks noChangeArrowheads="1"/>
            </p:cNvSpPr>
            <p:nvPr/>
          </p:nvSpPr>
          <p:spPr bwMode="auto">
            <a:xfrm>
              <a:off x="3530922" y="2856811"/>
              <a:ext cx="4393878" cy="959045"/>
            </a:xfrm>
            <a:prstGeom prst="rect">
              <a:avLst/>
            </a:prstGeom>
            <a:solidFill>
              <a:srgbClr val="C00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800" b="1" dirty="0" smtClean="0">
                  <a:latin typeface="微软雅黑" panose="020B0503020204020204" pitchFamily="34" charset="-122"/>
                  <a:ea typeface="微软雅黑" panose="020B0503020204020204" pitchFamily="34" charset="-122"/>
                </a:rPr>
                <a:t>     受贿罪</a:t>
              </a:r>
              <a:endParaRPr lang="zh-CN" altLang="en-US" sz="6000" b="1"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3530922" y="2844916"/>
              <a:ext cx="981075" cy="982833"/>
            </a:xfrm>
            <a:prstGeom prst="rect">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30000"/>
                </a:lnSpc>
                <a:spcBef>
                  <a:spcPts val="0"/>
                </a:spcBef>
                <a:spcAft>
                  <a:spcPts val="0"/>
                </a:spcAft>
                <a:buClrTx/>
                <a:buSzTx/>
                <a:buFontTx/>
                <a:buNone/>
                <a:tabLst/>
              </a:pPr>
              <a:r>
                <a:rPr kumimoji="0" lang="en-US" altLang="zh-CN" sz="4400" b="1" i="0" u="none" strike="noStrike" cap="none" spc="107" normalizeH="0" baseline="0" dirty="0" smtClean="0">
                  <a:ln>
                    <a:noFill/>
                  </a:ln>
                  <a:solidFill>
                    <a:srgbClr val="FFFFFF"/>
                  </a:solidFill>
                  <a:effectLst/>
                  <a:uFillTx/>
                  <a:latin typeface="微软雅黑" panose="020B0503020204020204" pitchFamily="34" charset="-122"/>
                  <a:ea typeface="微软雅黑" panose="020B0503020204020204" pitchFamily="34" charset="-122"/>
                  <a:sym typeface="Source Han Sans CN Normal"/>
                </a:rPr>
                <a:t>4</a:t>
              </a:r>
              <a:endParaRPr kumimoji="0" lang="zh-CN" altLang="en-US" sz="4400" b="1" i="0" u="none" strike="noStrike" cap="none" spc="107" normalizeH="0" baseline="0" dirty="0">
                <a:ln>
                  <a:noFill/>
                </a:ln>
                <a:solidFill>
                  <a:srgbClr val="FFFFFF"/>
                </a:solidFill>
                <a:effectLst/>
                <a:uFillTx/>
                <a:latin typeface="微软雅黑" panose="020B0503020204020204" pitchFamily="34" charset="-122"/>
                <a:ea typeface="微软雅黑" panose="020B0503020204020204" pitchFamily="34" charset="-122"/>
                <a:sym typeface="Source Han Sans CN Normal"/>
              </a:endParaRPr>
            </a:p>
          </p:txBody>
        </p:sp>
      </p:grpSp>
    </p:spTree>
    <p:extLst>
      <p:ext uri="{BB962C8B-B14F-4D97-AF65-F5344CB8AC3E}">
        <p14:creationId xmlns:p14="http://schemas.microsoft.com/office/powerpoint/2010/main" val="2499137268"/>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0" y="137448"/>
            <a:ext cx="4393878" cy="982833"/>
            <a:chOff x="3530922" y="2833023"/>
            <a:chExt cx="4393878" cy="982833"/>
          </a:xfrm>
        </p:grpSpPr>
        <p:sp>
          <p:nvSpPr>
            <p:cNvPr id="12" name="Rectangle 25"/>
            <p:cNvSpPr>
              <a:spLocks noChangeArrowheads="1"/>
            </p:cNvSpPr>
            <p:nvPr/>
          </p:nvSpPr>
          <p:spPr bwMode="auto">
            <a:xfrm>
              <a:off x="3530922" y="2856811"/>
              <a:ext cx="4393878" cy="959045"/>
            </a:xfrm>
            <a:prstGeom prst="rect">
              <a:avLst/>
            </a:prstGeom>
            <a:solidFill>
              <a:srgbClr val="C00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800" b="1" dirty="0" smtClean="0">
                  <a:latin typeface="微软雅黑" panose="020B0503020204020204" pitchFamily="34" charset="-122"/>
                  <a:ea typeface="微软雅黑" panose="020B0503020204020204" pitchFamily="34" charset="-122"/>
                </a:rPr>
                <a:t>     受贿罪</a:t>
              </a:r>
              <a:endParaRPr lang="zh-CN" altLang="en-US" sz="6000" b="1"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3530922" y="2833023"/>
              <a:ext cx="981075" cy="982833"/>
            </a:xfrm>
            <a:prstGeom prst="rect">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30000"/>
                </a:lnSpc>
                <a:spcBef>
                  <a:spcPts val="0"/>
                </a:spcBef>
                <a:spcAft>
                  <a:spcPts val="0"/>
                </a:spcAft>
                <a:buClrTx/>
                <a:buSzTx/>
                <a:buFontTx/>
                <a:buNone/>
                <a:tabLst/>
              </a:pPr>
              <a:r>
                <a:rPr kumimoji="0" lang="en-US" altLang="zh-CN" sz="4400" b="1" i="0" u="none" strike="noStrike" cap="none" spc="107" normalizeH="0" baseline="0" dirty="0" smtClean="0">
                  <a:ln>
                    <a:noFill/>
                  </a:ln>
                  <a:solidFill>
                    <a:srgbClr val="FFFFFF"/>
                  </a:solidFill>
                  <a:effectLst/>
                  <a:uFillTx/>
                  <a:latin typeface="微软雅黑" panose="020B0503020204020204" pitchFamily="34" charset="-122"/>
                  <a:ea typeface="微软雅黑" panose="020B0503020204020204" pitchFamily="34" charset="-122"/>
                  <a:sym typeface="Source Han Sans CN Normal"/>
                </a:rPr>
                <a:t>4</a:t>
              </a:r>
              <a:endParaRPr kumimoji="0" lang="zh-CN" altLang="en-US" sz="4400" b="1" i="0" u="none" strike="noStrike" cap="none" spc="107" normalizeH="0" baseline="0" dirty="0">
                <a:ln>
                  <a:noFill/>
                </a:ln>
                <a:solidFill>
                  <a:srgbClr val="FFFFFF"/>
                </a:solidFill>
                <a:effectLst/>
                <a:uFillTx/>
                <a:latin typeface="微软雅黑" panose="020B0503020204020204" pitchFamily="34" charset="-122"/>
                <a:ea typeface="微软雅黑" panose="020B0503020204020204" pitchFamily="34" charset="-122"/>
                <a:sym typeface="Source Han Sans CN Normal"/>
              </a:endParaRPr>
            </a:p>
          </p:txBody>
        </p:sp>
      </p:grpSp>
      <p:sp>
        <p:nvSpPr>
          <p:cNvPr id="14" name="矩形 13"/>
          <p:cNvSpPr/>
          <p:nvPr/>
        </p:nvSpPr>
        <p:spPr>
          <a:xfrm>
            <a:off x="0" y="1589374"/>
            <a:ext cx="12192000" cy="5133713"/>
          </a:xfrm>
          <a:prstGeom prst="rect">
            <a:avLst/>
          </a:prstGeom>
          <a:solidFill>
            <a:schemeClr val="tx2"/>
          </a:solidFill>
        </p:spPr>
        <p:txBody>
          <a:bodyPr wrap="square">
            <a:spAutoFit/>
          </a:bodyPr>
          <a:lstStyle/>
          <a:p>
            <a:pPr algn="l"/>
            <a:r>
              <a:rPr lang="zh-CN" altLang="en-US" sz="2800" dirty="0" smtClean="0"/>
              <a:t>   </a:t>
            </a:r>
            <a:r>
              <a:rPr lang="zh-CN" altLang="en-US" sz="2800" b="1" dirty="0" smtClean="0">
                <a:latin typeface="宋体" panose="02010600030101010101" pitchFamily="2" charset="-122"/>
                <a:ea typeface="宋体" panose="02010600030101010101" pitchFamily="2" charset="-122"/>
              </a:rPr>
              <a:t>《刑法》</a:t>
            </a:r>
            <a:r>
              <a:rPr lang="zh-CN" altLang="en-US" sz="2800" b="1" dirty="0">
                <a:latin typeface="宋体" panose="02010600030101010101" pitchFamily="2" charset="-122"/>
                <a:ea typeface="宋体" panose="02010600030101010101" pitchFamily="2" charset="-122"/>
              </a:rPr>
              <a:t>第三百八十五条 受贿罪</a:t>
            </a:r>
          </a:p>
          <a:p>
            <a:pPr algn="l"/>
            <a:r>
              <a:rPr lang="zh-CN" altLang="en-US" sz="2800" b="1" dirty="0">
                <a:latin typeface="宋体" panose="02010600030101010101" pitchFamily="2" charset="-122"/>
                <a:ea typeface="宋体" panose="02010600030101010101" pitchFamily="2" charset="-122"/>
              </a:rPr>
              <a:t> </a:t>
            </a:r>
            <a:r>
              <a:rPr lang="zh-CN" altLang="en-US" sz="2800" b="1" dirty="0" smtClean="0">
                <a:latin typeface="宋体" panose="02010600030101010101" pitchFamily="2" charset="-122"/>
                <a:ea typeface="宋体" panose="02010600030101010101" pitchFamily="2" charset="-122"/>
              </a:rPr>
              <a:t>   国家</a:t>
            </a:r>
            <a:r>
              <a:rPr lang="zh-CN" altLang="en-US" sz="2800" b="1" dirty="0">
                <a:latin typeface="宋体" panose="02010600030101010101" pitchFamily="2" charset="-122"/>
                <a:ea typeface="宋体" panose="02010600030101010101" pitchFamily="2" charset="-122"/>
              </a:rPr>
              <a:t>工作人员利用职务上的便利，索取他人财物的，或者非法收受他人财物，为他人谋取利益的，是受贿罪。 国家工作人员在经济往来</a:t>
            </a:r>
            <a:r>
              <a:rPr lang="zh-CN" altLang="en-US" sz="2800" b="1" dirty="0" smtClean="0">
                <a:latin typeface="宋体" panose="02010600030101010101" pitchFamily="2" charset="-122"/>
                <a:ea typeface="宋体" panose="02010600030101010101" pitchFamily="2" charset="-122"/>
              </a:rPr>
              <a:t>中违反</a:t>
            </a:r>
            <a:r>
              <a:rPr lang="zh-CN" altLang="en-US" sz="2800" b="1" dirty="0">
                <a:latin typeface="宋体" panose="02010600030101010101" pitchFamily="2" charset="-122"/>
                <a:ea typeface="宋体" panose="02010600030101010101" pitchFamily="2" charset="-122"/>
              </a:rPr>
              <a:t>国家</a:t>
            </a:r>
            <a:r>
              <a:rPr lang="zh-CN" altLang="en-US" sz="2800" b="1" dirty="0" smtClean="0">
                <a:latin typeface="宋体" panose="02010600030101010101" pitchFamily="2" charset="-122"/>
                <a:ea typeface="宋体" panose="02010600030101010101" pitchFamily="2" charset="-122"/>
              </a:rPr>
              <a:t>规定收受</a:t>
            </a:r>
            <a:r>
              <a:rPr lang="zh-CN" altLang="en-US" sz="2800" b="1" dirty="0">
                <a:latin typeface="宋体" panose="02010600030101010101" pitchFamily="2" charset="-122"/>
                <a:ea typeface="宋体" panose="02010600030101010101" pitchFamily="2" charset="-122"/>
              </a:rPr>
              <a:t>各种名义的回扣、手续费，归个人所有的，以受贿论处。</a:t>
            </a:r>
          </a:p>
          <a:p>
            <a:pPr algn="l"/>
            <a:r>
              <a:rPr lang="zh-CN" altLang="en-US" sz="2800" b="1" dirty="0" smtClean="0">
                <a:latin typeface="宋体" panose="02010600030101010101" pitchFamily="2" charset="-122"/>
                <a:ea typeface="宋体" panose="02010600030101010101" pitchFamily="2" charset="-122"/>
              </a:rPr>
              <a:t>    第三百八十八</a:t>
            </a:r>
            <a:r>
              <a:rPr lang="zh-CN" altLang="en-US" sz="2800" b="1" dirty="0">
                <a:latin typeface="宋体" panose="02010600030101010101" pitchFamily="2" charset="-122"/>
                <a:ea typeface="宋体" panose="02010600030101010101" pitchFamily="2" charset="-122"/>
              </a:rPr>
              <a:t>条 受贿罪</a:t>
            </a:r>
          </a:p>
          <a:p>
            <a:pPr algn="l"/>
            <a:r>
              <a:rPr lang="zh-CN" altLang="en-US" sz="2800" b="1" dirty="0" smtClean="0">
                <a:latin typeface="宋体" panose="02010600030101010101" pitchFamily="2" charset="-122"/>
                <a:ea typeface="宋体" panose="02010600030101010101" pitchFamily="2" charset="-122"/>
              </a:rPr>
              <a:t>    国家</a:t>
            </a:r>
            <a:r>
              <a:rPr lang="zh-CN" altLang="en-US" sz="2800" b="1" dirty="0">
                <a:latin typeface="宋体" panose="02010600030101010101" pitchFamily="2" charset="-122"/>
                <a:ea typeface="宋体" panose="02010600030101010101" pitchFamily="2" charset="-122"/>
              </a:rPr>
              <a:t>工作人员利用本人职权或者地位形成的便利条件，通过其他国家工作人员职务上的行为，为请托人谋取不正当利益，索取请托人财物或者收受请托人财物的，以受贿论处。</a:t>
            </a:r>
          </a:p>
          <a:p>
            <a:pPr algn="l"/>
            <a:r>
              <a:rPr lang="zh-CN" altLang="en-US" sz="2800" b="1" dirty="0" smtClean="0">
                <a:latin typeface="宋体" panose="02010600030101010101" pitchFamily="2" charset="-122"/>
                <a:ea typeface="宋体" panose="02010600030101010101" pitchFamily="2" charset="-122"/>
                <a:sym typeface="+mn-ea"/>
              </a:rPr>
              <a:t>    </a:t>
            </a:r>
            <a:endParaRPr lang="zh-CN" altLang="en-US" sz="2800" b="1"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4250560841"/>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1431" y="0"/>
            <a:ext cx="5350669" cy="1062855"/>
            <a:chOff x="645727" y="699031"/>
            <a:chExt cx="5553867" cy="1062855"/>
          </a:xfrm>
        </p:grpSpPr>
        <p:sp>
          <p:nvSpPr>
            <p:cNvPr id="12" name="Rectangle 25"/>
            <p:cNvSpPr>
              <a:spLocks noChangeArrowheads="1"/>
            </p:cNvSpPr>
            <p:nvPr/>
          </p:nvSpPr>
          <p:spPr bwMode="auto">
            <a:xfrm>
              <a:off x="645727" y="704161"/>
              <a:ext cx="5553867" cy="1052596"/>
            </a:xfrm>
            <a:prstGeom prst="rect">
              <a:avLst/>
            </a:prstGeom>
            <a:solidFill>
              <a:srgbClr val="C00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800" b="1" dirty="0" smtClean="0">
                  <a:latin typeface="微软雅黑" panose="020B0503020204020204" pitchFamily="34" charset="-122"/>
                  <a:ea typeface="微软雅黑" panose="020B0503020204020204" pitchFamily="34" charset="-122"/>
                </a:rPr>
                <a:t>     受贿罪的量刑</a:t>
              </a:r>
              <a:endParaRPr lang="zh-CN" altLang="en-US" sz="6000" b="1"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645727" y="699031"/>
              <a:ext cx="870935" cy="1062855"/>
            </a:xfrm>
            <a:prstGeom prst="rect">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30000"/>
                </a:lnSpc>
                <a:spcBef>
                  <a:spcPts val="0"/>
                </a:spcBef>
                <a:spcAft>
                  <a:spcPts val="0"/>
                </a:spcAft>
                <a:buClrTx/>
                <a:buSzTx/>
                <a:buFontTx/>
                <a:buNone/>
                <a:tabLst/>
              </a:pPr>
              <a:r>
                <a:rPr kumimoji="0" lang="en-US" altLang="zh-CN" sz="4800" b="1" i="0" u="none" strike="noStrike" cap="none" spc="107" normalizeH="0" baseline="0" dirty="0" smtClean="0">
                  <a:ln>
                    <a:noFill/>
                  </a:ln>
                  <a:solidFill>
                    <a:srgbClr val="FFFFFF"/>
                  </a:solidFill>
                  <a:effectLst/>
                  <a:uFillTx/>
                  <a:latin typeface="微软雅黑" panose="020B0503020204020204" pitchFamily="34" charset="-122"/>
                  <a:ea typeface="微软雅黑" panose="020B0503020204020204" pitchFamily="34" charset="-122"/>
                  <a:sym typeface="Source Han Sans CN Normal"/>
                </a:rPr>
                <a:t>4</a:t>
              </a:r>
              <a:endParaRPr kumimoji="0" lang="zh-CN" altLang="en-US" sz="4800" b="1" i="0" u="none" strike="noStrike" cap="none" spc="107" normalizeH="0" baseline="0" dirty="0">
                <a:ln>
                  <a:noFill/>
                </a:ln>
                <a:solidFill>
                  <a:srgbClr val="FFFFFF"/>
                </a:solidFill>
                <a:effectLst/>
                <a:uFillTx/>
                <a:latin typeface="微软雅黑" panose="020B0503020204020204" pitchFamily="34" charset="-122"/>
                <a:ea typeface="微软雅黑" panose="020B0503020204020204" pitchFamily="34" charset="-122"/>
                <a:sym typeface="Source Han Sans CN Normal"/>
              </a:endParaRPr>
            </a:p>
          </p:txBody>
        </p:sp>
      </p:grpSp>
      <p:sp>
        <p:nvSpPr>
          <p:cNvPr id="14" name="矩形 13"/>
          <p:cNvSpPr/>
          <p:nvPr/>
        </p:nvSpPr>
        <p:spPr>
          <a:xfrm>
            <a:off x="0" y="1220879"/>
            <a:ext cx="12192000" cy="5637121"/>
          </a:xfrm>
          <a:prstGeom prst="rect">
            <a:avLst/>
          </a:prstGeom>
          <a:solidFill>
            <a:schemeClr val="tx2"/>
          </a:solidFill>
        </p:spPr>
        <p:txBody>
          <a:bodyPr wrap="square">
            <a:spAutoFit/>
          </a:bodyPr>
          <a:lstStyle/>
          <a:p>
            <a:pPr algn="l"/>
            <a:r>
              <a:rPr lang="en-US" altLang="zh-CN" sz="2000" b="1" dirty="0" smtClean="0">
                <a:latin typeface="宋体" panose="02010600030101010101" pitchFamily="2" charset="-122"/>
                <a:ea typeface="宋体" panose="02010600030101010101" pitchFamily="2" charset="-122"/>
                <a:sym typeface="+mn-ea"/>
              </a:rPr>
              <a:t>《</a:t>
            </a:r>
            <a:r>
              <a:rPr lang="zh-CN" altLang="en-US" sz="2000" b="1" dirty="0" smtClean="0">
                <a:latin typeface="宋体" panose="02010600030101010101" pitchFamily="2" charset="-122"/>
                <a:ea typeface="宋体" panose="02010600030101010101" pitchFamily="2" charset="-122"/>
                <a:sym typeface="+mn-ea"/>
              </a:rPr>
              <a:t>刑法</a:t>
            </a:r>
            <a:r>
              <a:rPr lang="en-US" altLang="zh-CN" sz="2000" b="1" dirty="0" smtClean="0">
                <a:latin typeface="宋体" panose="02010600030101010101" pitchFamily="2" charset="-122"/>
                <a:ea typeface="宋体" panose="02010600030101010101" pitchFamily="2" charset="-122"/>
                <a:sym typeface="+mn-ea"/>
              </a:rPr>
              <a:t>》</a:t>
            </a:r>
            <a:r>
              <a:rPr lang="zh-CN" altLang="en-US" sz="2000" b="1" dirty="0" smtClean="0">
                <a:latin typeface="宋体" panose="02010600030101010101" pitchFamily="2" charset="-122"/>
                <a:ea typeface="宋体" panose="02010600030101010101" pitchFamily="2" charset="-122"/>
                <a:sym typeface="+mn-ea"/>
              </a:rPr>
              <a:t>第三百八十六</a:t>
            </a:r>
            <a:r>
              <a:rPr lang="zh-CN" altLang="en-US" sz="2000" b="1" dirty="0">
                <a:latin typeface="宋体" panose="02010600030101010101" pitchFamily="2" charset="-122"/>
                <a:ea typeface="宋体" panose="02010600030101010101" pitchFamily="2" charset="-122"/>
                <a:sym typeface="+mn-ea"/>
              </a:rPr>
              <a:t>条 受贿罪的处罚规定</a:t>
            </a:r>
            <a:endParaRPr lang="zh-CN" altLang="en-US" sz="2000" b="1" dirty="0">
              <a:latin typeface="宋体" panose="02010600030101010101" pitchFamily="2" charset="-122"/>
              <a:ea typeface="宋体" panose="02010600030101010101" pitchFamily="2" charset="-122"/>
            </a:endParaRPr>
          </a:p>
          <a:p>
            <a:pPr algn="l"/>
            <a:r>
              <a:rPr lang="zh-CN" altLang="en-US" sz="2000" b="1" dirty="0">
                <a:latin typeface="宋体" panose="02010600030101010101" pitchFamily="2" charset="-122"/>
                <a:ea typeface="宋体" panose="02010600030101010101" pitchFamily="2" charset="-122"/>
                <a:sym typeface="+mn-ea"/>
              </a:rPr>
              <a:t>    对犯受贿罪的，根据受贿所得数额及情节，依照本法第三百八十三条的规定处罚。索贿的从重处罚</a:t>
            </a:r>
            <a:r>
              <a:rPr lang="zh-CN" altLang="en-US" sz="2000" b="1" dirty="0" smtClean="0">
                <a:latin typeface="宋体" panose="02010600030101010101" pitchFamily="2" charset="-122"/>
                <a:ea typeface="宋体" panose="02010600030101010101" pitchFamily="2" charset="-122"/>
                <a:sym typeface="+mn-ea"/>
              </a:rPr>
              <a:t>。</a:t>
            </a:r>
            <a:endParaRPr lang="en-US" altLang="zh-CN" sz="2000" b="1" dirty="0" smtClean="0">
              <a:latin typeface="宋体" panose="02010600030101010101" pitchFamily="2" charset="-122"/>
              <a:ea typeface="宋体" panose="02010600030101010101" pitchFamily="2" charset="-122"/>
            </a:endParaRPr>
          </a:p>
          <a:p>
            <a:pPr algn="l"/>
            <a:r>
              <a:rPr lang="zh-CN" altLang="en-US" sz="2000" b="1" dirty="0" smtClean="0">
                <a:latin typeface="宋体" panose="02010600030101010101" pitchFamily="2" charset="-122"/>
                <a:ea typeface="宋体" panose="02010600030101010101" pitchFamily="2" charset="-122"/>
              </a:rPr>
              <a:t>    </a:t>
            </a:r>
            <a:r>
              <a:rPr lang="zh-CN" altLang="en-US" sz="2000" b="1" spc="0" dirty="0" smtClean="0">
                <a:latin typeface="宋体" panose="02010600030101010101" pitchFamily="2" charset="-122"/>
                <a:ea typeface="宋体" panose="02010600030101010101" pitchFamily="2" charset="-122"/>
              </a:rPr>
              <a:t>第三百八十三</a:t>
            </a:r>
            <a:r>
              <a:rPr lang="zh-CN" altLang="en-US" sz="2000" b="1" spc="0" dirty="0">
                <a:latin typeface="宋体" panose="02010600030101010101" pitchFamily="2" charset="-122"/>
                <a:ea typeface="宋体" panose="02010600030101010101" pitchFamily="2" charset="-122"/>
              </a:rPr>
              <a:t>条 </a:t>
            </a:r>
            <a:r>
              <a:rPr lang="en-US" altLang="zh-CN" sz="2000" b="1" spc="0" dirty="0">
                <a:latin typeface="宋体" panose="02010600030101010101" pitchFamily="2" charset="-122"/>
                <a:ea typeface="宋体" panose="02010600030101010101" pitchFamily="2" charset="-122"/>
              </a:rPr>
              <a:t>【</a:t>
            </a:r>
            <a:r>
              <a:rPr lang="zh-CN" altLang="en-US" sz="2000" b="1" spc="0" dirty="0">
                <a:latin typeface="宋体" panose="02010600030101010101" pitchFamily="2" charset="-122"/>
                <a:ea typeface="宋体" panose="02010600030101010101" pitchFamily="2" charset="-122"/>
              </a:rPr>
              <a:t>贪污罪的处罚规定</a:t>
            </a:r>
            <a:r>
              <a:rPr lang="en-US" altLang="zh-CN" sz="2000" b="1" spc="0" dirty="0">
                <a:latin typeface="宋体" panose="02010600030101010101" pitchFamily="2" charset="-122"/>
                <a:ea typeface="宋体" panose="02010600030101010101" pitchFamily="2" charset="-122"/>
              </a:rPr>
              <a:t>】</a:t>
            </a:r>
            <a:r>
              <a:rPr lang="zh-CN" altLang="en-US" sz="2000" b="1" spc="0" dirty="0">
                <a:latin typeface="宋体" panose="02010600030101010101" pitchFamily="2" charset="-122"/>
                <a:ea typeface="宋体" panose="02010600030101010101" pitchFamily="2" charset="-122"/>
              </a:rPr>
              <a:t>对犯贪污罪的，根据情节轻重，分别依照下列规定处罚</a:t>
            </a:r>
            <a:r>
              <a:rPr lang="zh-CN" altLang="en-US" sz="2000" b="1" dirty="0" smtClean="0">
                <a:latin typeface="宋体" panose="02010600030101010101" pitchFamily="2" charset="-122"/>
                <a:ea typeface="宋体" panose="02010600030101010101" pitchFamily="2" charset="-122"/>
              </a:rPr>
              <a:t>：</a:t>
            </a:r>
            <a:endParaRPr lang="zh-CN" altLang="en-US" sz="2000" b="1" dirty="0">
              <a:latin typeface="宋体" panose="02010600030101010101" pitchFamily="2" charset="-122"/>
              <a:ea typeface="宋体" panose="02010600030101010101" pitchFamily="2" charset="-122"/>
            </a:endParaRPr>
          </a:p>
          <a:p>
            <a:pPr algn="l"/>
            <a:r>
              <a:rPr lang="en-US" altLang="zh-CN" sz="2000" b="1" dirty="0">
                <a:latin typeface="宋体" panose="02010600030101010101" pitchFamily="2" charset="-122"/>
                <a:ea typeface="宋体" panose="02010600030101010101" pitchFamily="2" charset="-122"/>
              </a:rPr>
              <a:t>(</a:t>
            </a:r>
            <a:r>
              <a:rPr lang="zh-CN" altLang="en-US" sz="2000" b="1" dirty="0">
                <a:latin typeface="宋体" panose="02010600030101010101" pitchFamily="2" charset="-122"/>
                <a:ea typeface="宋体" panose="02010600030101010101" pitchFamily="2" charset="-122"/>
              </a:rPr>
              <a:t>一</a:t>
            </a:r>
            <a:r>
              <a:rPr lang="en-US" altLang="zh-CN" sz="2000" b="1" dirty="0">
                <a:latin typeface="宋体" panose="02010600030101010101" pitchFamily="2" charset="-122"/>
                <a:ea typeface="宋体" panose="02010600030101010101" pitchFamily="2" charset="-122"/>
              </a:rPr>
              <a:t>)</a:t>
            </a:r>
            <a:r>
              <a:rPr lang="zh-CN" altLang="en-US" sz="2000" b="1" dirty="0">
                <a:latin typeface="宋体" panose="02010600030101010101" pitchFamily="2" charset="-122"/>
                <a:ea typeface="宋体" panose="02010600030101010101" pitchFamily="2" charset="-122"/>
              </a:rPr>
              <a:t>贪污数额较大或者有其他较重情节的，处三年以下有期徒刑或者拘役，并处罚金</a:t>
            </a:r>
            <a:r>
              <a:rPr lang="zh-CN" altLang="en-US" sz="2000" b="1" dirty="0" smtClean="0">
                <a:latin typeface="宋体" panose="02010600030101010101" pitchFamily="2" charset="-122"/>
                <a:ea typeface="宋体" panose="02010600030101010101" pitchFamily="2" charset="-122"/>
              </a:rPr>
              <a:t>。</a:t>
            </a:r>
            <a:endParaRPr lang="zh-CN" altLang="en-US" sz="2000" b="1" dirty="0">
              <a:latin typeface="宋体" panose="02010600030101010101" pitchFamily="2" charset="-122"/>
              <a:ea typeface="宋体" panose="02010600030101010101" pitchFamily="2" charset="-122"/>
            </a:endParaRPr>
          </a:p>
          <a:p>
            <a:pPr algn="l"/>
            <a:r>
              <a:rPr lang="en-US" altLang="zh-CN" sz="2000" b="1" dirty="0">
                <a:latin typeface="宋体" panose="02010600030101010101" pitchFamily="2" charset="-122"/>
                <a:ea typeface="宋体" panose="02010600030101010101" pitchFamily="2" charset="-122"/>
              </a:rPr>
              <a:t>(</a:t>
            </a:r>
            <a:r>
              <a:rPr lang="zh-CN" altLang="en-US" sz="2000" b="1" dirty="0">
                <a:latin typeface="宋体" panose="02010600030101010101" pitchFamily="2" charset="-122"/>
                <a:ea typeface="宋体" panose="02010600030101010101" pitchFamily="2" charset="-122"/>
              </a:rPr>
              <a:t>二</a:t>
            </a:r>
            <a:r>
              <a:rPr lang="en-US" altLang="zh-CN" sz="2000" b="1" dirty="0">
                <a:latin typeface="宋体" panose="02010600030101010101" pitchFamily="2" charset="-122"/>
                <a:ea typeface="宋体" panose="02010600030101010101" pitchFamily="2" charset="-122"/>
              </a:rPr>
              <a:t>)</a:t>
            </a:r>
            <a:r>
              <a:rPr lang="zh-CN" altLang="en-US" sz="2000" b="1" dirty="0">
                <a:latin typeface="宋体" panose="02010600030101010101" pitchFamily="2" charset="-122"/>
                <a:ea typeface="宋体" panose="02010600030101010101" pitchFamily="2" charset="-122"/>
              </a:rPr>
              <a:t>贪污数额巨大或者有其他严重情节的，处三年以上十年以下有期徒刑，并处罚金或者没收财产</a:t>
            </a:r>
            <a:r>
              <a:rPr lang="zh-CN" altLang="en-US" sz="2000" b="1" dirty="0" smtClean="0">
                <a:latin typeface="宋体" panose="02010600030101010101" pitchFamily="2" charset="-122"/>
                <a:ea typeface="宋体" panose="02010600030101010101" pitchFamily="2" charset="-122"/>
              </a:rPr>
              <a:t>。</a:t>
            </a:r>
            <a:endParaRPr lang="zh-CN" altLang="en-US" sz="2000" b="1" dirty="0">
              <a:latin typeface="宋体" panose="02010600030101010101" pitchFamily="2" charset="-122"/>
              <a:ea typeface="宋体" panose="02010600030101010101" pitchFamily="2" charset="-122"/>
            </a:endParaRPr>
          </a:p>
          <a:p>
            <a:pPr algn="l"/>
            <a:r>
              <a:rPr lang="en-US" altLang="zh-CN" sz="2000" b="1" dirty="0">
                <a:latin typeface="宋体" panose="02010600030101010101" pitchFamily="2" charset="-122"/>
                <a:ea typeface="宋体" panose="02010600030101010101" pitchFamily="2" charset="-122"/>
              </a:rPr>
              <a:t>(</a:t>
            </a:r>
            <a:r>
              <a:rPr lang="zh-CN" altLang="en-US" sz="2000" b="1" dirty="0">
                <a:latin typeface="宋体" panose="02010600030101010101" pitchFamily="2" charset="-122"/>
                <a:ea typeface="宋体" panose="02010600030101010101" pitchFamily="2" charset="-122"/>
              </a:rPr>
              <a:t>三</a:t>
            </a:r>
            <a:r>
              <a:rPr lang="en-US" altLang="zh-CN" sz="2000" b="1" dirty="0">
                <a:latin typeface="宋体" panose="02010600030101010101" pitchFamily="2" charset="-122"/>
                <a:ea typeface="宋体" panose="02010600030101010101" pitchFamily="2" charset="-122"/>
              </a:rPr>
              <a:t>)</a:t>
            </a:r>
            <a:r>
              <a:rPr lang="zh-CN" altLang="en-US" sz="2000" b="1" dirty="0">
                <a:latin typeface="宋体" panose="02010600030101010101" pitchFamily="2" charset="-122"/>
                <a:ea typeface="宋体" panose="02010600030101010101" pitchFamily="2" charset="-122"/>
              </a:rPr>
              <a:t>贪污数额特别巨大或者有其他特别严重情节的，处十年以上有期徒刑或者无期徒刑，并处罚金或者没收财产</a:t>
            </a:r>
            <a:r>
              <a:rPr lang="en-US" altLang="zh-CN" sz="2000" b="1" dirty="0">
                <a:latin typeface="宋体" panose="02010600030101010101" pitchFamily="2" charset="-122"/>
                <a:ea typeface="宋体" panose="02010600030101010101" pitchFamily="2" charset="-122"/>
              </a:rPr>
              <a:t>;</a:t>
            </a:r>
            <a:r>
              <a:rPr lang="zh-CN" altLang="en-US" sz="2000" b="1" dirty="0">
                <a:latin typeface="宋体" panose="02010600030101010101" pitchFamily="2" charset="-122"/>
                <a:ea typeface="宋体" panose="02010600030101010101" pitchFamily="2" charset="-122"/>
              </a:rPr>
              <a:t>数额特别巨大，并使国家和人民利益遭受特别重大损失的，处无期徒刑或者死刑，并处没收财产</a:t>
            </a:r>
            <a:r>
              <a:rPr lang="zh-CN" altLang="en-US" sz="2000" b="1" dirty="0" smtClean="0">
                <a:latin typeface="宋体" panose="02010600030101010101" pitchFamily="2" charset="-122"/>
                <a:ea typeface="宋体" panose="02010600030101010101" pitchFamily="2" charset="-122"/>
              </a:rPr>
              <a:t>。</a:t>
            </a:r>
            <a:endParaRPr lang="zh-CN" altLang="en-US" sz="2000" b="1" dirty="0">
              <a:latin typeface="宋体" panose="02010600030101010101" pitchFamily="2" charset="-122"/>
              <a:ea typeface="宋体" panose="02010600030101010101" pitchFamily="2" charset="-122"/>
            </a:endParaRPr>
          </a:p>
          <a:p>
            <a:pPr algn="l"/>
            <a:r>
              <a:rPr lang="zh-CN" altLang="en-US" sz="2000" b="1" dirty="0" smtClean="0">
                <a:latin typeface="宋体" panose="02010600030101010101" pitchFamily="2" charset="-122"/>
                <a:ea typeface="宋体" panose="02010600030101010101" pitchFamily="2" charset="-122"/>
              </a:rPr>
              <a:t>对</a:t>
            </a:r>
            <a:r>
              <a:rPr lang="zh-CN" altLang="en-US" sz="2000" b="1" dirty="0">
                <a:latin typeface="宋体" panose="02010600030101010101" pitchFamily="2" charset="-122"/>
                <a:ea typeface="宋体" panose="02010600030101010101" pitchFamily="2" charset="-122"/>
              </a:rPr>
              <a:t>多次贪污未经处理的，按照累计贪污数额处罚</a:t>
            </a:r>
            <a:r>
              <a:rPr lang="zh-CN" altLang="en-US" sz="2000" b="1" dirty="0" smtClean="0">
                <a:latin typeface="宋体" panose="02010600030101010101" pitchFamily="2" charset="-122"/>
                <a:ea typeface="宋体" panose="02010600030101010101" pitchFamily="2" charset="-122"/>
              </a:rPr>
              <a:t>。</a:t>
            </a:r>
            <a:endParaRPr lang="zh-CN" altLang="en-US" sz="2000" b="1" dirty="0">
              <a:latin typeface="宋体" panose="02010600030101010101" pitchFamily="2" charset="-122"/>
              <a:ea typeface="宋体" panose="02010600030101010101" pitchFamily="2" charset="-122"/>
            </a:endParaRPr>
          </a:p>
          <a:p>
            <a:pPr algn="l"/>
            <a:r>
              <a:rPr lang="zh-CN" altLang="en-US" sz="2000" b="1" dirty="0" smtClean="0">
                <a:latin typeface="宋体" panose="02010600030101010101" pitchFamily="2" charset="-122"/>
                <a:ea typeface="宋体" panose="02010600030101010101" pitchFamily="2" charset="-122"/>
              </a:rPr>
              <a:t>犯</a:t>
            </a:r>
            <a:r>
              <a:rPr lang="zh-CN" altLang="en-US" sz="2000" b="1" dirty="0">
                <a:latin typeface="宋体" panose="02010600030101010101" pitchFamily="2" charset="-122"/>
                <a:ea typeface="宋体" panose="02010600030101010101" pitchFamily="2" charset="-122"/>
              </a:rPr>
              <a:t>第一款罪，在提起公诉前如实供述自己罪行、真诚悔罪、积极退赃，避免、减少损害结果的发生，有第一项规定情形的，可以从轻、减轻或者免除处罚</a:t>
            </a:r>
            <a:r>
              <a:rPr lang="en-US" altLang="zh-CN" sz="2000" b="1" dirty="0">
                <a:latin typeface="宋体" panose="02010600030101010101" pitchFamily="2" charset="-122"/>
                <a:ea typeface="宋体" panose="02010600030101010101" pitchFamily="2" charset="-122"/>
              </a:rPr>
              <a:t>;</a:t>
            </a:r>
            <a:r>
              <a:rPr lang="zh-CN" altLang="en-US" sz="2000" b="1" dirty="0">
                <a:latin typeface="宋体" panose="02010600030101010101" pitchFamily="2" charset="-122"/>
                <a:ea typeface="宋体" panose="02010600030101010101" pitchFamily="2" charset="-122"/>
              </a:rPr>
              <a:t>有第二项、第三项规定情形的，可以从轻处罚</a:t>
            </a:r>
            <a:r>
              <a:rPr lang="zh-CN" altLang="en-US" sz="2000" b="1" dirty="0" smtClean="0">
                <a:latin typeface="宋体" panose="02010600030101010101" pitchFamily="2" charset="-122"/>
                <a:ea typeface="宋体" panose="02010600030101010101" pitchFamily="2" charset="-122"/>
              </a:rPr>
              <a:t>。</a:t>
            </a:r>
            <a:endParaRPr lang="zh-CN" altLang="en-US" sz="2000" b="1" dirty="0">
              <a:latin typeface="宋体" panose="02010600030101010101" pitchFamily="2" charset="-122"/>
              <a:ea typeface="宋体" panose="02010600030101010101" pitchFamily="2" charset="-122"/>
            </a:endParaRPr>
          </a:p>
          <a:p>
            <a:pPr algn="l"/>
            <a:r>
              <a:rPr lang="zh-CN" altLang="en-US" sz="2000" b="1" dirty="0">
                <a:latin typeface="宋体" panose="02010600030101010101" pitchFamily="2" charset="-122"/>
                <a:ea typeface="宋体" panose="02010600030101010101" pitchFamily="2" charset="-122"/>
              </a:rPr>
              <a:t>犯第一款罪，有第三项规定情形被判处死刑缓期执行的，人民法院根据犯罪情节等情况可以同时决定在其死刑缓期执行二年期满依法减为无期徒刑后，终身监禁，不得减刑、假释。</a:t>
            </a:r>
          </a:p>
        </p:txBody>
      </p:sp>
    </p:spTree>
    <p:extLst>
      <p:ext uri="{BB962C8B-B14F-4D97-AF65-F5344CB8AC3E}">
        <p14:creationId xmlns:p14="http://schemas.microsoft.com/office/powerpoint/2010/main" val="721579849"/>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1431" y="167603"/>
            <a:ext cx="6112669" cy="1062855"/>
            <a:chOff x="645727" y="699031"/>
            <a:chExt cx="4870781" cy="1062855"/>
          </a:xfrm>
        </p:grpSpPr>
        <p:sp>
          <p:nvSpPr>
            <p:cNvPr id="12" name="Rectangle 25"/>
            <p:cNvSpPr>
              <a:spLocks noChangeArrowheads="1"/>
            </p:cNvSpPr>
            <p:nvPr/>
          </p:nvSpPr>
          <p:spPr bwMode="auto">
            <a:xfrm>
              <a:off x="645727" y="704161"/>
              <a:ext cx="4870781" cy="1052596"/>
            </a:xfrm>
            <a:prstGeom prst="rect">
              <a:avLst/>
            </a:prstGeom>
            <a:solidFill>
              <a:srgbClr val="C00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800" b="1" dirty="0" smtClean="0">
                  <a:latin typeface="微软雅黑" panose="020B0503020204020204" pitchFamily="34" charset="-122"/>
                  <a:ea typeface="微软雅黑" panose="020B0503020204020204" pitchFamily="34" charset="-122"/>
                </a:rPr>
                <a:t>     受贿罪量刑标准 </a:t>
              </a:r>
              <a:endParaRPr lang="zh-CN" altLang="en-US" sz="6000" b="1"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645727" y="699031"/>
              <a:ext cx="870935" cy="1062855"/>
            </a:xfrm>
            <a:prstGeom prst="rect">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30000"/>
                </a:lnSpc>
                <a:spcBef>
                  <a:spcPts val="0"/>
                </a:spcBef>
                <a:spcAft>
                  <a:spcPts val="0"/>
                </a:spcAft>
                <a:buClrTx/>
                <a:buSzTx/>
                <a:buFontTx/>
                <a:buNone/>
                <a:tabLst/>
              </a:pPr>
              <a:r>
                <a:rPr kumimoji="0" lang="en-US" altLang="zh-CN" sz="4800" b="1" i="0" u="none" strike="noStrike" cap="none" spc="107" normalizeH="0" baseline="0" dirty="0" smtClean="0">
                  <a:ln>
                    <a:noFill/>
                  </a:ln>
                  <a:solidFill>
                    <a:srgbClr val="FFFFFF"/>
                  </a:solidFill>
                  <a:effectLst/>
                  <a:uFillTx/>
                  <a:latin typeface="微软雅黑" panose="020B0503020204020204" pitchFamily="34" charset="-122"/>
                  <a:ea typeface="微软雅黑" panose="020B0503020204020204" pitchFamily="34" charset="-122"/>
                  <a:sym typeface="Source Han Sans CN Normal"/>
                </a:rPr>
                <a:t>4</a:t>
              </a:r>
              <a:endParaRPr kumimoji="0" lang="zh-CN" altLang="en-US" sz="4800" b="1" i="0" u="none" strike="noStrike" cap="none" spc="107" normalizeH="0" baseline="0" dirty="0">
                <a:ln>
                  <a:noFill/>
                </a:ln>
                <a:solidFill>
                  <a:srgbClr val="FFFFFF"/>
                </a:solidFill>
                <a:effectLst/>
                <a:uFillTx/>
                <a:latin typeface="微软雅黑" panose="020B0503020204020204" pitchFamily="34" charset="-122"/>
                <a:ea typeface="微软雅黑" panose="020B0503020204020204" pitchFamily="34" charset="-122"/>
                <a:sym typeface="Source Han Sans CN Normal"/>
              </a:endParaRPr>
            </a:p>
          </p:txBody>
        </p:sp>
      </p:grpSp>
      <p:sp>
        <p:nvSpPr>
          <p:cNvPr id="14" name="矩形 13"/>
          <p:cNvSpPr/>
          <p:nvPr/>
        </p:nvSpPr>
        <p:spPr>
          <a:xfrm>
            <a:off x="21430" y="1350871"/>
            <a:ext cx="12170569" cy="5373779"/>
          </a:xfrm>
          <a:prstGeom prst="rect">
            <a:avLst/>
          </a:prstGeom>
          <a:solidFill>
            <a:schemeClr val="tx2"/>
          </a:solidFill>
        </p:spPr>
        <p:txBody>
          <a:bodyPr wrap="square">
            <a:spAutoFit/>
          </a:bodyPr>
          <a:lstStyle/>
          <a:p>
            <a:pPr algn="l"/>
            <a:r>
              <a:rPr lang="zh-CN" altLang="en-US" sz="2400" b="1" dirty="0">
                <a:solidFill>
                  <a:srgbClr val="FFC000"/>
                </a:solidFill>
                <a:latin typeface="宋体" panose="02010600030101010101" pitchFamily="2" charset="-122"/>
                <a:ea typeface="宋体" panose="02010600030101010101" pitchFamily="2" charset="-122"/>
              </a:rPr>
              <a:t>国家监察委员会管辖规定（试行</a:t>
            </a:r>
            <a:r>
              <a:rPr lang="zh-CN" altLang="en-US" sz="2400" b="1" dirty="0" smtClean="0">
                <a:solidFill>
                  <a:srgbClr val="FFC000"/>
                </a:solidFill>
                <a:latin typeface="宋体" panose="02010600030101010101" pitchFamily="2" charset="-122"/>
                <a:ea typeface="宋体" panose="02010600030101010101" pitchFamily="2" charset="-122"/>
              </a:rPr>
              <a:t>）</a:t>
            </a:r>
            <a:endParaRPr lang="en-US" altLang="zh-CN" sz="2400" b="1" dirty="0" smtClean="0">
              <a:solidFill>
                <a:schemeClr val="tx1"/>
              </a:solidFill>
              <a:latin typeface="宋体" panose="02010600030101010101" pitchFamily="2" charset="-122"/>
              <a:ea typeface="宋体" panose="02010600030101010101" pitchFamily="2" charset="-122"/>
            </a:endParaRPr>
          </a:p>
          <a:p>
            <a:pPr marL="457200" indent="-457200" algn="l">
              <a:buAutoNum type="arabicPeriod"/>
            </a:pPr>
            <a:r>
              <a:rPr lang="zh-CN" altLang="en-US" sz="2000" b="1" dirty="0" smtClean="0">
                <a:latin typeface="宋体" panose="02010600030101010101" pitchFamily="2" charset="-122"/>
                <a:ea typeface="宋体" panose="02010600030101010101" pitchFamily="2" charset="-122"/>
              </a:rPr>
              <a:t>受贿数额在</a:t>
            </a:r>
            <a:r>
              <a:rPr lang="zh-CN" altLang="en-US" sz="2000" b="1" dirty="0" smtClean="0">
                <a:solidFill>
                  <a:srgbClr val="FFC000"/>
                </a:solidFill>
                <a:latin typeface="宋体" panose="02010600030101010101" pitchFamily="2" charset="-122"/>
                <a:ea typeface="宋体" panose="02010600030101010101" pitchFamily="2" charset="-122"/>
              </a:rPr>
              <a:t>三万元以上不满二十万元</a:t>
            </a:r>
            <a:r>
              <a:rPr lang="zh-CN" altLang="en-US" sz="2000" b="1" dirty="0" smtClean="0">
                <a:latin typeface="宋体" panose="02010600030101010101" pitchFamily="2" charset="-122"/>
                <a:ea typeface="宋体" panose="02010600030101010101" pitchFamily="2" charset="-122"/>
              </a:rPr>
              <a:t>的，属于刑法规定的</a:t>
            </a:r>
            <a:r>
              <a:rPr lang="zh-CN" altLang="en-US" sz="2000" b="1" dirty="0" smtClean="0">
                <a:solidFill>
                  <a:srgbClr val="FFC000"/>
                </a:solidFill>
                <a:latin typeface="宋体" panose="02010600030101010101" pitchFamily="2" charset="-122"/>
                <a:ea typeface="宋体" panose="02010600030101010101" pitchFamily="2" charset="-122"/>
              </a:rPr>
              <a:t>“数额较大”</a:t>
            </a:r>
            <a:r>
              <a:rPr lang="zh-CN" altLang="en-US" sz="2000" b="1" dirty="0" smtClean="0">
                <a:latin typeface="宋体" panose="02010600030101010101" pitchFamily="2" charset="-122"/>
                <a:ea typeface="宋体" panose="02010600030101010101" pitchFamily="2" charset="-122"/>
              </a:rPr>
              <a:t>，依法判处</a:t>
            </a:r>
            <a:r>
              <a:rPr lang="zh-CN" altLang="en-US" sz="2000" b="1" dirty="0" smtClean="0">
                <a:solidFill>
                  <a:srgbClr val="FFC000"/>
                </a:solidFill>
                <a:latin typeface="宋体" panose="02010600030101010101" pitchFamily="2" charset="-122"/>
                <a:ea typeface="宋体" panose="02010600030101010101" pitchFamily="2" charset="-122"/>
              </a:rPr>
              <a:t>三年以下</a:t>
            </a:r>
            <a:r>
              <a:rPr lang="zh-CN" altLang="en-US" sz="2000" b="1" dirty="0" smtClean="0">
                <a:latin typeface="宋体" panose="02010600030101010101" pitchFamily="2" charset="-122"/>
                <a:ea typeface="宋体" panose="02010600030101010101" pitchFamily="2" charset="-122"/>
              </a:rPr>
              <a:t>有期徒刑或者拘役，并处罚金。</a:t>
            </a:r>
            <a:endParaRPr lang="en-US" altLang="zh-CN" sz="2000" b="1" dirty="0" smtClean="0">
              <a:latin typeface="宋体" panose="02010600030101010101" pitchFamily="2" charset="-122"/>
              <a:ea typeface="宋体" panose="02010600030101010101" pitchFamily="2" charset="-122"/>
            </a:endParaRPr>
          </a:p>
          <a:p>
            <a:pPr algn="l"/>
            <a:r>
              <a:rPr lang="en-US" altLang="zh-CN" sz="2000" b="1" dirty="0">
                <a:latin typeface="宋体" panose="02010600030101010101" pitchFamily="2" charset="-122"/>
                <a:ea typeface="宋体" panose="02010600030101010101" pitchFamily="2" charset="-122"/>
              </a:rPr>
              <a:t>2. </a:t>
            </a:r>
            <a:r>
              <a:rPr lang="zh-CN" altLang="en-US" sz="2000" b="1" dirty="0">
                <a:latin typeface="宋体" panose="02010600030101010101" pitchFamily="2" charset="-122"/>
                <a:ea typeface="宋体" panose="02010600030101010101" pitchFamily="2" charset="-122"/>
              </a:rPr>
              <a:t>受贿数额在</a:t>
            </a:r>
            <a:r>
              <a:rPr lang="zh-CN" altLang="en-US" sz="2000" b="1" dirty="0">
                <a:solidFill>
                  <a:srgbClr val="FFC000"/>
                </a:solidFill>
                <a:latin typeface="宋体" panose="02010600030101010101" pitchFamily="2" charset="-122"/>
                <a:ea typeface="宋体" panose="02010600030101010101" pitchFamily="2" charset="-122"/>
              </a:rPr>
              <a:t>一万元以上不满三万元</a:t>
            </a:r>
            <a:r>
              <a:rPr lang="zh-CN" altLang="en-US" sz="2000" b="1" dirty="0">
                <a:latin typeface="宋体" panose="02010600030101010101" pitchFamily="2" charset="-122"/>
                <a:ea typeface="宋体" panose="02010600030101010101" pitchFamily="2" charset="-122"/>
              </a:rPr>
              <a:t>，具有下列情形之一的，属于刑法规定的</a:t>
            </a:r>
            <a:r>
              <a:rPr lang="zh-CN" altLang="en-US" sz="2000" b="1" dirty="0">
                <a:solidFill>
                  <a:srgbClr val="FFC000"/>
                </a:solidFill>
                <a:latin typeface="宋体" panose="02010600030101010101" pitchFamily="2" charset="-122"/>
                <a:ea typeface="宋体" panose="02010600030101010101" pitchFamily="2" charset="-122"/>
              </a:rPr>
              <a:t>“其他较重情节”</a:t>
            </a:r>
            <a:r>
              <a:rPr lang="zh-CN" altLang="en-US" sz="2000" b="1" dirty="0">
                <a:latin typeface="宋体" panose="02010600030101010101" pitchFamily="2" charset="-122"/>
                <a:ea typeface="宋体" panose="02010600030101010101" pitchFamily="2" charset="-122"/>
              </a:rPr>
              <a:t>，依法判处</a:t>
            </a:r>
            <a:r>
              <a:rPr lang="zh-CN" altLang="en-US" sz="2000" b="1" dirty="0">
                <a:solidFill>
                  <a:srgbClr val="FFC000"/>
                </a:solidFill>
                <a:latin typeface="宋体" panose="02010600030101010101" pitchFamily="2" charset="-122"/>
                <a:ea typeface="宋体" panose="02010600030101010101" pitchFamily="2" charset="-122"/>
              </a:rPr>
              <a:t>三年以下</a:t>
            </a:r>
            <a:r>
              <a:rPr lang="zh-CN" altLang="en-US" sz="2000" b="1" dirty="0">
                <a:latin typeface="宋体" panose="02010600030101010101" pitchFamily="2" charset="-122"/>
                <a:ea typeface="宋体" panose="02010600030101010101" pitchFamily="2" charset="-122"/>
              </a:rPr>
              <a:t>有期徒刑或者拘役，并处罚金：</a:t>
            </a:r>
          </a:p>
          <a:p>
            <a:pPr algn="l"/>
            <a:r>
              <a:rPr lang="zh-CN" altLang="en-US" sz="2000" b="1" dirty="0">
                <a:latin typeface="宋体" panose="02010600030101010101" pitchFamily="2" charset="-122"/>
                <a:ea typeface="宋体" panose="02010600030101010101" pitchFamily="2" charset="-122"/>
              </a:rPr>
              <a:t>（</a:t>
            </a:r>
            <a:r>
              <a:rPr lang="en-US" altLang="zh-CN" sz="2000" b="1" dirty="0">
                <a:latin typeface="宋体" panose="02010600030101010101" pitchFamily="2" charset="-122"/>
                <a:ea typeface="宋体" panose="02010600030101010101" pitchFamily="2" charset="-122"/>
              </a:rPr>
              <a:t>1</a:t>
            </a:r>
            <a:r>
              <a:rPr lang="zh-CN" altLang="en-US" sz="2000" b="1" dirty="0">
                <a:latin typeface="宋体" panose="02010600030101010101" pitchFamily="2" charset="-122"/>
                <a:ea typeface="宋体" panose="02010600030101010101" pitchFamily="2" charset="-122"/>
              </a:rPr>
              <a:t>）曾因贪污、受贿、挪用公款受过党纪、行政处分的；</a:t>
            </a:r>
          </a:p>
          <a:p>
            <a:pPr algn="l"/>
            <a:r>
              <a:rPr lang="zh-CN" altLang="en-US" sz="2000" b="1" dirty="0">
                <a:latin typeface="宋体" panose="02010600030101010101" pitchFamily="2" charset="-122"/>
                <a:ea typeface="宋体" panose="02010600030101010101" pitchFamily="2" charset="-122"/>
              </a:rPr>
              <a:t>（</a:t>
            </a:r>
            <a:r>
              <a:rPr lang="en-US" altLang="zh-CN" sz="2000" b="1" dirty="0">
                <a:latin typeface="宋体" panose="02010600030101010101" pitchFamily="2" charset="-122"/>
                <a:ea typeface="宋体" panose="02010600030101010101" pitchFamily="2" charset="-122"/>
              </a:rPr>
              <a:t>2</a:t>
            </a:r>
            <a:r>
              <a:rPr lang="zh-CN" altLang="en-US" sz="2000" b="1" dirty="0">
                <a:latin typeface="宋体" panose="02010600030101010101" pitchFamily="2" charset="-122"/>
                <a:ea typeface="宋体" panose="02010600030101010101" pitchFamily="2" charset="-122"/>
              </a:rPr>
              <a:t>）曾因故意犯罪受过刑事追究的；</a:t>
            </a:r>
          </a:p>
          <a:p>
            <a:pPr algn="l"/>
            <a:r>
              <a:rPr lang="zh-CN" altLang="en-US" sz="2000" b="1" dirty="0">
                <a:latin typeface="宋体" panose="02010600030101010101" pitchFamily="2" charset="-122"/>
                <a:ea typeface="宋体" panose="02010600030101010101" pitchFamily="2" charset="-122"/>
              </a:rPr>
              <a:t>（</a:t>
            </a:r>
            <a:r>
              <a:rPr lang="en-US" altLang="zh-CN" sz="2000" b="1" dirty="0">
                <a:latin typeface="宋体" panose="02010600030101010101" pitchFamily="2" charset="-122"/>
                <a:ea typeface="宋体" panose="02010600030101010101" pitchFamily="2" charset="-122"/>
              </a:rPr>
              <a:t>3</a:t>
            </a:r>
            <a:r>
              <a:rPr lang="zh-CN" altLang="en-US" sz="2000" b="1" dirty="0">
                <a:latin typeface="宋体" panose="02010600030101010101" pitchFamily="2" charset="-122"/>
                <a:ea typeface="宋体" panose="02010600030101010101" pitchFamily="2" charset="-122"/>
              </a:rPr>
              <a:t>）赃款赃物用于非法活动的；</a:t>
            </a:r>
          </a:p>
          <a:p>
            <a:pPr algn="l"/>
            <a:r>
              <a:rPr lang="zh-CN" altLang="en-US" sz="2000" b="1" dirty="0">
                <a:latin typeface="宋体" panose="02010600030101010101" pitchFamily="2" charset="-122"/>
                <a:ea typeface="宋体" panose="02010600030101010101" pitchFamily="2" charset="-122"/>
              </a:rPr>
              <a:t>（</a:t>
            </a:r>
            <a:r>
              <a:rPr lang="en-US" altLang="zh-CN" sz="2000" b="1" dirty="0">
                <a:latin typeface="宋体" panose="02010600030101010101" pitchFamily="2" charset="-122"/>
                <a:ea typeface="宋体" panose="02010600030101010101" pitchFamily="2" charset="-122"/>
              </a:rPr>
              <a:t>4</a:t>
            </a:r>
            <a:r>
              <a:rPr lang="zh-CN" altLang="en-US" sz="2000" b="1" dirty="0">
                <a:latin typeface="宋体" panose="02010600030101010101" pitchFamily="2" charset="-122"/>
                <a:ea typeface="宋体" panose="02010600030101010101" pitchFamily="2" charset="-122"/>
              </a:rPr>
              <a:t>）拒不交待赃款赃物去向或者拒不配合追缴工作，致使无法追缴的；</a:t>
            </a:r>
          </a:p>
          <a:p>
            <a:pPr algn="l"/>
            <a:r>
              <a:rPr lang="zh-CN" altLang="en-US" sz="2000" b="1" dirty="0">
                <a:latin typeface="宋体" panose="02010600030101010101" pitchFamily="2" charset="-122"/>
                <a:ea typeface="宋体" panose="02010600030101010101" pitchFamily="2" charset="-122"/>
              </a:rPr>
              <a:t>（</a:t>
            </a:r>
            <a:r>
              <a:rPr lang="en-US" altLang="zh-CN" sz="2000" b="1" dirty="0">
                <a:latin typeface="宋体" panose="02010600030101010101" pitchFamily="2" charset="-122"/>
                <a:ea typeface="宋体" panose="02010600030101010101" pitchFamily="2" charset="-122"/>
              </a:rPr>
              <a:t>5</a:t>
            </a:r>
            <a:r>
              <a:rPr lang="zh-CN" altLang="en-US" sz="2000" b="1" dirty="0">
                <a:latin typeface="宋体" panose="02010600030101010101" pitchFamily="2" charset="-122"/>
                <a:ea typeface="宋体" panose="02010600030101010101" pitchFamily="2" charset="-122"/>
              </a:rPr>
              <a:t>）造成恶劣影响或者其他严重后果的。</a:t>
            </a:r>
          </a:p>
          <a:p>
            <a:pPr algn="l"/>
            <a:r>
              <a:rPr lang="zh-CN" altLang="en-US" sz="2000" b="1" dirty="0">
                <a:latin typeface="宋体" panose="02010600030101010101" pitchFamily="2" charset="-122"/>
                <a:ea typeface="宋体" panose="02010600030101010101" pitchFamily="2" charset="-122"/>
              </a:rPr>
              <a:t>（</a:t>
            </a:r>
            <a:r>
              <a:rPr lang="en-US" altLang="zh-CN" sz="2000" b="1" dirty="0">
                <a:latin typeface="宋体" panose="02010600030101010101" pitchFamily="2" charset="-122"/>
                <a:ea typeface="宋体" panose="02010600030101010101" pitchFamily="2" charset="-122"/>
              </a:rPr>
              <a:t>6</a:t>
            </a:r>
            <a:r>
              <a:rPr lang="zh-CN" altLang="en-US" sz="2000" b="1" dirty="0">
                <a:latin typeface="宋体" panose="02010600030101010101" pitchFamily="2" charset="-122"/>
                <a:ea typeface="宋体" panose="02010600030101010101" pitchFamily="2" charset="-122"/>
              </a:rPr>
              <a:t>）多次索贿的；</a:t>
            </a:r>
          </a:p>
          <a:p>
            <a:pPr algn="l"/>
            <a:r>
              <a:rPr lang="zh-CN" altLang="en-US" sz="2000" b="1" dirty="0">
                <a:latin typeface="宋体" panose="02010600030101010101" pitchFamily="2" charset="-122"/>
                <a:ea typeface="宋体" panose="02010600030101010101" pitchFamily="2" charset="-122"/>
              </a:rPr>
              <a:t>（</a:t>
            </a:r>
            <a:r>
              <a:rPr lang="en-US" altLang="zh-CN" sz="2000" b="1" dirty="0">
                <a:latin typeface="宋体" panose="02010600030101010101" pitchFamily="2" charset="-122"/>
                <a:ea typeface="宋体" panose="02010600030101010101" pitchFamily="2" charset="-122"/>
              </a:rPr>
              <a:t>7</a:t>
            </a:r>
            <a:r>
              <a:rPr lang="zh-CN" altLang="en-US" sz="2000" b="1" dirty="0">
                <a:latin typeface="宋体" panose="02010600030101010101" pitchFamily="2" charset="-122"/>
                <a:ea typeface="宋体" panose="02010600030101010101" pitchFamily="2" charset="-122"/>
              </a:rPr>
              <a:t>）为他人谋取不正当利益，致使公共财产、国家和人民利益遭受损失的；</a:t>
            </a:r>
          </a:p>
          <a:p>
            <a:pPr algn="l"/>
            <a:r>
              <a:rPr lang="zh-CN" altLang="en-US" sz="2000" b="1" dirty="0">
                <a:latin typeface="宋体" panose="02010600030101010101" pitchFamily="2" charset="-122"/>
                <a:ea typeface="宋体" panose="02010600030101010101" pitchFamily="2" charset="-122"/>
              </a:rPr>
              <a:t>（</a:t>
            </a:r>
            <a:r>
              <a:rPr lang="en-US" altLang="zh-CN" sz="2000" b="1" dirty="0">
                <a:latin typeface="宋体" panose="02010600030101010101" pitchFamily="2" charset="-122"/>
                <a:ea typeface="宋体" panose="02010600030101010101" pitchFamily="2" charset="-122"/>
              </a:rPr>
              <a:t>8</a:t>
            </a:r>
            <a:r>
              <a:rPr lang="zh-CN" altLang="en-US" sz="2000" b="1" dirty="0">
                <a:latin typeface="宋体" panose="02010600030101010101" pitchFamily="2" charset="-122"/>
                <a:ea typeface="宋体" panose="02010600030101010101" pitchFamily="2" charset="-122"/>
              </a:rPr>
              <a:t>）为他人谋取职务提拔、调整的</a:t>
            </a:r>
            <a:r>
              <a:rPr lang="zh-CN" altLang="en-US" sz="2000" b="1" dirty="0" smtClean="0">
                <a:latin typeface="宋体" panose="02010600030101010101" pitchFamily="2" charset="-122"/>
                <a:ea typeface="宋体" panose="02010600030101010101" pitchFamily="2" charset="-122"/>
              </a:rPr>
              <a:t>。</a:t>
            </a:r>
            <a:endParaRPr lang="zh-CN" altLang="en-US" sz="2000" b="1"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3884668339"/>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954" y="1283"/>
            <a:ext cx="6112669" cy="1062855"/>
            <a:chOff x="645727" y="532711"/>
            <a:chExt cx="4870781" cy="1062855"/>
          </a:xfrm>
        </p:grpSpPr>
        <p:sp>
          <p:nvSpPr>
            <p:cNvPr id="12" name="Rectangle 25"/>
            <p:cNvSpPr>
              <a:spLocks noChangeArrowheads="1"/>
            </p:cNvSpPr>
            <p:nvPr/>
          </p:nvSpPr>
          <p:spPr bwMode="auto">
            <a:xfrm>
              <a:off x="645727" y="532711"/>
              <a:ext cx="4870781" cy="1052596"/>
            </a:xfrm>
            <a:prstGeom prst="rect">
              <a:avLst/>
            </a:prstGeom>
            <a:solidFill>
              <a:srgbClr val="C00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800" b="1" dirty="0" smtClean="0">
                  <a:latin typeface="微软雅黑" panose="020B0503020204020204" pitchFamily="34" charset="-122"/>
                  <a:ea typeface="微软雅黑" panose="020B0503020204020204" pitchFamily="34" charset="-122"/>
                </a:rPr>
                <a:t>     受贿罪量刑标准 </a:t>
              </a:r>
              <a:endParaRPr lang="zh-CN" altLang="en-US" sz="6000" b="1"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645727" y="532711"/>
              <a:ext cx="870935" cy="1062855"/>
            </a:xfrm>
            <a:prstGeom prst="rect">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30000"/>
                </a:lnSpc>
                <a:spcBef>
                  <a:spcPts val="0"/>
                </a:spcBef>
                <a:spcAft>
                  <a:spcPts val="0"/>
                </a:spcAft>
                <a:buClrTx/>
                <a:buSzTx/>
                <a:buFontTx/>
                <a:buNone/>
                <a:tabLst/>
              </a:pPr>
              <a:r>
                <a:rPr kumimoji="0" lang="en-US" altLang="zh-CN" sz="4800" b="1" i="0" u="none" strike="noStrike" cap="none" spc="107" normalizeH="0" baseline="0" dirty="0" smtClean="0">
                  <a:ln>
                    <a:noFill/>
                  </a:ln>
                  <a:solidFill>
                    <a:srgbClr val="FFFFFF"/>
                  </a:solidFill>
                  <a:effectLst/>
                  <a:uFillTx/>
                  <a:latin typeface="微软雅黑" panose="020B0503020204020204" pitchFamily="34" charset="-122"/>
                  <a:ea typeface="微软雅黑" panose="020B0503020204020204" pitchFamily="34" charset="-122"/>
                  <a:sym typeface="Source Han Sans CN Normal"/>
                </a:rPr>
                <a:t>4</a:t>
              </a:r>
              <a:endParaRPr kumimoji="0" lang="zh-CN" altLang="en-US" sz="4800" b="1" i="0" u="none" strike="noStrike" cap="none" spc="107" normalizeH="0" baseline="0" dirty="0">
                <a:ln>
                  <a:noFill/>
                </a:ln>
                <a:solidFill>
                  <a:srgbClr val="FFFFFF"/>
                </a:solidFill>
                <a:effectLst/>
                <a:uFillTx/>
                <a:latin typeface="微软雅黑" panose="020B0503020204020204" pitchFamily="34" charset="-122"/>
                <a:ea typeface="微软雅黑" panose="020B0503020204020204" pitchFamily="34" charset="-122"/>
                <a:sym typeface="Source Han Sans CN Normal"/>
              </a:endParaRPr>
            </a:p>
          </p:txBody>
        </p:sp>
      </p:grpSp>
      <p:sp>
        <p:nvSpPr>
          <p:cNvPr id="14" name="矩形 13"/>
          <p:cNvSpPr/>
          <p:nvPr/>
        </p:nvSpPr>
        <p:spPr>
          <a:xfrm>
            <a:off x="21431" y="1293721"/>
            <a:ext cx="12170569" cy="5401030"/>
          </a:xfrm>
          <a:prstGeom prst="rect">
            <a:avLst/>
          </a:prstGeom>
          <a:solidFill>
            <a:schemeClr val="tx2"/>
          </a:solidFill>
        </p:spPr>
        <p:txBody>
          <a:bodyPr wrap="square">
            <a:spAutoFit/>
          </a:bodyPr>
          <a:lstStyle/>
          <a:p>
            <a:pPr algn="l">
              <a:lnSpc>
                <a:spcPct val="120000"/>
              </a:lnSpc>
            </a:pPr>
            <a:r>
              <a:rPr lang="zh-CN" altLang="en-US" sz="2400" b="1" dirty="0" smtClean="0">
                <a:solidFill>
                  <a:srgbClr val="FFC000"/>
                </a:solidFill>
                <a:latin typeface="宋体" panose="02010600030101010101" pitchFamily="2" charset="-122"/>
                <a:ea typeface="宋体" panose="02010600030101010101" pitchFamily="2" charset="-122"/>
              </a:rPr>
              <a:t>国家监察委员会管辖规定（试行）</a:t>
            </a:r>
            <a:endParaRPr lang="en-US" altLang="zh-CN" sz="2400" b="1" dirty="0" smtClean="0">
              <a:solidFill>
                <a:srgbClr val="FFC000"/>
              </a:solidFill>
              <a:latin typeface="宋体" panose="02010600030101010101" pitchFamily="2" charset="-122"/>
              <a:ea typeface="宋体" panose="02010600030101010101" pitchFamily="2" charset="-122"/>
            </a:endParaRPr>
          </a:p>
          <a:p>
            <a:pPr algn="l">
              <a:lnSpc>
                <a:spcPct val="120000"/>
              </a:lnSpc>
            </a:pPr>
            <a:r>
              <a:rPr lang="en-US" altLang="zh-CN" sz="1900" b="1" dirty="0">
                <a:solidFill>
                  <a:schemeClr val="tx1"/>
                </a:solidFill>
                <a:latin typeface="宋体" panose="02010600030101010101" pitchFamily="2" charset="-122"/>
                <a:ea typeface="宋体" panose="02010600030101010101" pitchFamily="2" charset="-122"/>
              </a:rPr>
              <a:t>3. </a:t>
            </a:r>
            <a:r>
              <a:rPr lang="zh-CN" altLang="en-US" sz="1900" b="1" dirty="0">
                <a:solidFill>
                  <a:schemeClr val="tx1"/>
                </a:solidFill>
                <a:latin typeface="宋体" panose="02010600030101010101" pitchFamily="2" charset="-122"/>
                <a:ea typeface="宋体" panose="02010600030101010101" pitchFamily="2" charset="-122"/>
              </a:rPr>
              <a:t>受贿数额在</a:t>
            </a:r>
            <a:r>
              <a:rPr lang="zh-CN" altLang="en-US" sz="1900" b="1" dirty="0">
                <a:solidFill>
                  <a:srgbClr val="FFC000"/>
                </a:solidFill>
                <a:latin typeface="宋体" panose="02010600030101010101" pitchFamily="2" charset="-122"/>
                <a:ea typeface="宋体" panose="02010600030101010101" pitchFamily="2" charset="-122"/>
              </a:rPr>
              <a:t>二十万元以上不满三百万元</a:t>
            </a:r>
            <a:r>
              <a:rPr lang="zh-CN" altLang="en-US" sz="1900" b="1" dirty="0">
                <a:solidFill>
                  <a:schemeClr val="tx1"/>
                </a:solidFill>
                <a:latin typeface="宋体" panose="02010600030101010101" pitchFamily="2" charset="-122"/>
                <a:ea typeface="宋体" panose="02010600030101010101" pitchFamily="2" charset="-122"/>
              </a:rPr>
              <a:t>的，属于刑法规定的</a:t>
            </a:r>
            <a:r>
              <a:rPr lang="zh-CN" altLang="en-US" sz="1900" b="1" dirty="0">
                <a:solidFill>
                  <a:srgbClr val="FFC000"/>
                </a:solidFill>
                <a:latin typeface="宋体" panose="02010600030101010101" pitchFamily="2" charset="-122"/>
                <a:ea typeface="宋体" panose="02010600030101010101" pitchFamily="2" charset="-122"/>
              </a:rPr>
              <a:t>“数额巨大”</a:t>
            </a:r>
            <a:r>
              <a:rPr lang="zh-CN" altLang="en-US" sz="1900" b="1" dirty="0">
                <a:solidFill>
                  <a:schemeClr val="tx1"/>
                </a:solidFill>
                <a:latin typeface="宋体" panose="02010600030101010101" pitchFamily="2" charset="-122"/>
                <a:ea typeface="宋体" panose="02010600030101010101" pitchFamily="2" charset="-122"/>
              </a:rPr>
              <a:t>，依法判处</a:t>
            </a:r>
            <a:r>
              <a:rPr lang="zh-CN" altLang="en-US" sz="1900" b="1" dirty="0">
                <a:solidFill>
                  <a:srgbClr val="FFC000"/>
                </a:solidFill>
                <a:latin typeface="宋体" panose="02010600030101010101" pitchFamily="2" charset="-122"/>
                <a:ea typeface="宋体" panose="02010600030101010101" pitchFamily="2" charset="-122"/>
              </a:rPr>
              <a:t>三年以上十年以下</a:t>
            </a:r>
            <a:r>
              <a:rPr lang="zh-CN" altLang="en-US" sz="1900" b="1" dirty="0">
                <a:solidFill>
                  <a:schemeClr val="tx1"/>
                </a:solidFill>
                <a:latin typeface="宋体" panose="02010600030101010101" pitchFamily="2" charset="-122"/>
                <a:ea typeface="宋体" panose="02010600030101010101" pitchFamily="2" charset="-122"/>
              </a:rPr>
              <a:t>有期徒刑，并处罚金或者没收财产。</a:t>
            </a:r>
          </a:p>
          <a:p>
            <a:pPr algn="l">
              <a:lnSpc>
                <a:spcPct val="120000"/>
              </a:lnSpc>
            </a:pPr>
            <a:r>
              <a:rPr lang="en-US" altLang="zh-CN" sz="1900" b="1" dirty="0" smtClean="0">
                <a:solidFill>
                  <a:schemeClr val="tx1"/>
                </a:solidFill>
                <a:latin typeface="宋体" panose="02010600030101010101" pitchFamily="2" charset="-122"/>
                <a:ea typeface="宋体" panose="02010600030101010101" pitchFamily="2" charset="-122"/>
              </a:rPr>
              <a:t>4</a:t>
            </a:r>
            <a:r>
              <a:rPr lang="en-US" altLang="zh-CN" sz="1900" b="1" dirty="0">
                <a:solidFill>
                  <a:schemeClr val="tx1"/>
                </a:solidFill>
                <a:latin typeface="宋体" panose="02010600030101010101" pitchFamily="2" charset="-122"/>
                <a:ea typeface="宋体" panose="02010600030101010101" pitchFamily="2" charset="-122"/>
              </a:rPr>
              <a:t>. </a:t>
            </a:r>
            <a:r>
              <a:rPr lang="zh-CN" altLang="en-US" sz="1900" b="1" dirty="0">
                <a:solidFill>
                  <a:schemeClr val="tx1"/>
                </a:solidFill>
                <a:latin typeface="宋体" panose="02010600030101010101" pitchFamily="2" charset="-122"/>
                <a:ea typeface="宋体" panose="02010600030101010101" pitchFamily="2" charset="-122"/>
              </a:rPr>
              <a:t>受贿数额在</a:t>
            </a:r>
            <a:r>
              <a:rPr lang="zh-CN" altLang="en-US" sz="1900" b="1" dirty="0">
                <a:solidFill>
                  <a:srgbClr val="FFC000"/>
                </a:solidFill>
                <a:latin typeface="宋体" panose="02010600030101010101" pitchFamily="2" charset="-122"/>
                <a:ea typeface="宋体" panose="02010600030101010101" pitchFamily="2" charset="-122"/>
              </a:rPr>
              <a:t>十万元以上不满二十万元</a:t>
            </a:r>
            <a:r>
              <a:rPr lang="zh-CN" altLang="en-US" sz="1900" b="1" dirty="0">
                <a:solidFill>
                  <a:schemeClr val="tx1"/>
                </a:solidFill>
                <a:latin typeface="宋体" panose="02010600030101010101" pitchFamily="2" charset="-122"/>
                <a:ea typeface="宋体" panose="02010600030101010101" pitchFamily="2" charset="-122"/>
              </a:rPr>
              <a:t>，具有前述</a:t>
            </a:r>
            <a:r>
              <a:rPr lang="en-US" altLang="zh-CN" sz="1900" b="1" dirty="0">
                <a:solidFill>
                  <a:schemeClr val="tx1"/>
                </a:solidFill>
                <a:latin typeface="宋体" panose="02010600030101010101" pitchFamily="2" charset="-122"/>
                <a:ea typeface="宋体" panose="02010600030101010101" pitchFamily="2" charset="-122"/>
              </a:rPr>
              <a:t>2</a:t>
            </a:r>
            <a:r>
              <a:rPr lang="zh-CN" altLang="en-US" sz="1900" b="1" dirty="0">
                <a:solidFill>
                  <a:schemeClr val="tx1"/>
                </a:solidFill>
                <a:latin typeface="宋体" panose="02010600030101010101" pitchFamily="2" charset="-122"/>
                <a:ea typeface="宋体" panose="02010600030101010101" pitchFamily="2" charset="-122"/>
              </a:rPr>
              <a:t>中八种情形之一的，属于刑法规定的</a:t>
            </a:r>
            <a:r>
              <a:rPr lang="zh-CN" altLang="en-US" sz="1900" b="1" dirty="0">
                <a:solidFill>
                  <a:srgbClr val="FFC000"/>
                </a:solidFill>
                <a:latin typeface="宋体" panose="02010600030101010101" pitchFamily="2" charset="-122"/>
                <a:ea typeface="宋体" panose="02010600030101010101" pitchFamily="2" charset="-122"/>
              </a:rPr>
              <a:t>“其他严重情节”</a:t>
            </a:r>
            <a:r>
              <a:rPr lang="zh-CN" altLang="en-US" sz="1900" b="1" dirty="0">
                <a:solidFill>
                  <a:schemeClr val="tx1"/>
                </a:solidFill>
                <a:latin typeface="宋体" panose="02010600030101010101" pitchFamily="2" charset="-122"/>
                <a:ea typeface="宋体" panose="02010600030101010101" pitchFamily="2" charset="-122"/>
              </a:rPr>
              <a:t>，依法判处</a:t>
            </a:r>
            <a:r>
              <a:rPr lang="zh-CN" altLang="en-US" sz="1900" b="1" dirty="0">
                <a:solidFill>
                  <a:srgbClr val="FFC000"/>
                </a:solidFill>
                <a:latin typeface="宋体" panose="02010600030101010101" pitchFamily="2" charset="-122"/>
                <a:ea typeface="宋体" panose="02010600030101010101" pitchFamily="2" charset="-122"/>
              </a:rPr>
              <a:t>三年以上十年以下</a:t>
            </a:r>
            <a:r>
              <a:rPr lang="zh-CN" altLang="en-US" sz="1900" b="1" dirty="0">
                <a:solidFill>
                  <a:schemeClr val="tx1"/>
                </a:solidFill>
                <a:latin typeface="宋体" panose="02010600030101010101" pitchFamily="2" charset="-122"/>
                <a:ea typeface="宋体" panose="02010600030101010101" pitchFamily="2" charset="-122"/>
              </a:rPr>
              <a:t>有期徒刑，并处罚金或者没收财产</a:t>
            </a:r>
            <a:r>
              <a:rPr lang="zh-CN" altLang="en-US" sz="1900" b="1" dirty="0" smtClean="0">
                <a:solidFill>
                  <a:schemeClr val="tx1"/>
                </a:solidFill>
                <a:latin typeface="宋体" panose="02010600030101010101" pitchFamily="2" charset="-122"/>
                <a:ea typeface="宋体" panose="02010600030101010101" pitchFamily="2" charset="-122"/>
              </a:rPr>
              <a:t>。</a:t>
            </a:r>
            <a:endParaRPr lang="zh-CN" altLang="en-US" sz="1900" b="1" dirty="0">
              <a:solidFill>
                <a:schemeClr val="tx1"/>
              </a:solidFill>
              <a:latin typeface="宋体" panose="02010600030101010101" pitchFamily="2" charset="-122"/>
              <a:ea typeface="宋体" panose="02010600030101010101" pitchFamily="2" charset="-122"/>
            </a:endParaRPr>
          </a:p>
          <a:p>
            <a:pPr algn="l">
              <a:lnSpc>
                <a:spcPct val="120000"/>
              </a:lnSpc>
            </a:pPr>
            <a:r>
              <a:rPr lang="en-US" altLang="zh-CN" sz="1900" b="1" dirty="0">
                <a:solidFill>
                  <a:schemeClr val="tx1"/>
                </a:solidFill>
                <a:latin typeface="宋体" panose="02010600030101010101" pitchFamily="2" charset="-122"/>
                <a:ea typeface="宋体" panose="02010600030101010101" pitchFamily="2" charset="-122"/>
              </a:rPr>
              <a:t>5. </a:t>
            </a:r>
            <a:r>
              <a:rPr lang="zh-CN" altLang="en-US" sz="1900" b="1" dirty="0">
                <a:solidFill>
                  <a:schemeClr val="tx1"/>
                </a:solidFill>
                <a:latin typeface="宋体" panose="02010600030101010101" pitchFamily="2" charset="-122"/>
                <a:ea typeface="宋体" panose="02010600030101010101" pitchFamily="2" charset="-122"/>
              </a:rPr>
              <a:t>受贿数额在</a:t>
            </a:r>
            <a:r>
              <a:rPr lang="zh-CN" altLang="en-US" sz="1900" b="1" dirty="0">
                <a:solidFill>
                  <a:srgbClr val="FFC000"/>
                </a:solidFill>
                <a:latin typeface="宋体" panose="02010600030101010101" pitchFamily="2" charset="-122"/>
                <a:ea typeface="宋体" panose="02010600030101010101" pitchFamily="2" charset="-122"/>
              </a:rPr>
              <a:t>三百万元以上</a:t>
            </a:r>
            <a:r>
              <a:rPr lang="zh-CN" altLang="en-US" sz="1900" b="1" dirty="0">
                <a:solidFill>
                  <a:schemeClr val="tx1"/>
                </a:solidFill>
                <a:latin typeface="宋体" panose="02010600030101010101" pitchFamily="2" charset="-122"/>
                <a:ea typeface="宋体" panose="02010600030101010101" pitchFamily="2" charset="-122"/>
              </a:rPr>
              <a:t>的，属于刑法规定的</a:t>
            </a:r>
            <a:r>
              <a:rPr lang="zh-CN" altLang="en-US" sz="1900" b="1" dirty="0">
                <a:solidFill>
                  <a:srgbClr val="FFC000"/>
                </a:solidFill>
                <a:latin typeface="宋体" panose="02010600030101010101" pitchFamily="2" charset="-122"/>
                <a:ea typeface="宋体" panose="02010600030101010101" pitchFamily="2" charset="-122"/>
              </a:rPr>
              <a:t>“数额特别巨大”</a:t>
            </a:r>
            <a:r>
              <a:rPr lang="zh-CN" altLang="en-US" sz="1900" b="1" dirty="0">
                <a:solidFill>
                  <a:schemeClr val="tx1"/>
                </a:solidFill>
                <a:latin typeface="宋体" panose="02010600030101010101" pitchFamily="2" charset="-122"/>
                <a:ea typeface="宋体" panose="02010600030101010101" pitchFamily="2" charset="-122"/>
              </a:rPr>
              <a:t>，依法判处</a:t>
            </a:r>
            <a:r>
              <a:rPr lang="zh-CN" altLang="en-US" sz="1900" b="1" dirty="0">
                <a:solidFill>
                  <a:srgbClr val="FFC000"/>
                </a:solidFill>
                <a:latin typeface="宋体" panose="02010600030101010101" pitchFamily="2" charset="-122"/>
                <a:ea typeface="宋体" panose="02010600030101010101" pitchFamily="2" charset="-122"/>
              </a:rPr>
              <a:t>十年以上有期徒刑、无期徒刑或者死刑</a:t>
            </a:r>
            <a:r>
              <a:rPr lang="zh-CN" altLang="en-US" sz="1900" b="1" dirty="0">
                <a:solidFill>
                  <a:schemeClr val="tx1"/>
                </a:solidFill>
                <a:latin typeface="宋体" panose="02010600030101010101" pitchFamily="2" charset="-122"/>
                <a:ea typeface="宋体" panose="02010600030101010101" pitchFamily="2" charset="-122"/>
              </a:rPr>
              <a:t>，并处罚金或者没收财产</a:t>
            </a:r>
            <a:r>
              <a:rPr lang="zh-CN" altLang="en-US" sz="1900" b="1" dirty="0" smtClean="0">
                <a:solidFill>
                  <a:schemeClr val="tx1"/>
                </a:solidFill>
                <a:latin typeface="宋体" panose="02010600030101010101" pitchFamily="2" charset="-122"/>
                <a:ea typeface="宋体" panose="02010600030101010101" pitchFamily="2" charset="-122"/>
              </a:rPr>
              <a:t>。</a:t>
            </a:r>
            <a:endParaRPr lang="zh-CN" altLang="en-US" sz="1900" b="1" dirty="0">
              <a:solidFill>
                <a:schemeClr val="tx1"/>
              </a:solidFill>
              <a:latin typeface="宋体" panose="02010600030101010101" pitchFamily="2" charset="-122"/>
              <a:ea typeface="宋体" panose="02010600030101010101" pitchFamily="2" charset="-122"/>
            </a:endParaRPr>
          </a:p>
          <a:p>
            <a:pPr algn="l">
              <a:lnSpc>
                <a:spcPct val="120000"/>
              </a:lnSpc>
            </a:pPr>
            <a:r>
              <a:rPr lang="en-US" altLang="zh-CN" sz="1900" b="1" dirty="0">
                <a:solidFill>
                  <a:schemeClr val="tx1"/>
                </a:solidFill>
                <a:latin typeface="宋体" panose="02010600030101010101" pitchFamily="2" charset="-122"/>
                <a:ea typeface="宋体" panose="02010600030101010101" pitchFamily="2" charset="-122"/>
              </a:rPr>
              <a:t>6. </a:t>
            </a:r>
            <a:r>
              <a:rPr lang="zh-CN" altLang="en-US" sz="1900" b="1" dirty="0">
                <a:solidFill>
                  <a:schemeClr val="tx1"/>
                </a:solidFill>
                <a:latin typeface="宋体" panose="02010600030101010101" pitchFamily="2" charset="-122"/>
                <a:ea typeface="宋体" panose="02010600030101010101" pitchFamily="2" charset="-122"/>
              </a:rPr>
              <a:t>受贿数额在</a:t>
            </a:r>
            <a:r>
              <a:rPr lang="zh-CN" altLang="en-US" sz="1900" b="1" dirty="0">
                <a:solidFill>
                  <a:srgbClr val="FFC000"/>
                </a:solidFill>
                <a:latin typeface="宋体" panose="02010600030101010101" pitchFamily="2" charset="-122"/>
                <a:ea typeface="宋体" panose="02010600030101010101" pitchFamily="2" charset="-122"/>
              </a:rPr>
              <a:t>一百五十万元以上不满三百万元</a:t>
            </a:r>
            <a:r>
              <a:rPr lang="zh-CN" altLang="en-US" sz="1900" b="1" dirty="0">
                <a:solidFill>
                  <a:schemeClr val="tx1"/>
                </a:solidFill>
                <a:latin typeface="宋体" panose="02010600030101010101" pitchFamily="2" charset="-122"/>
                <a:ea typeface="宋体" panose="02010600030101010101" pitchFamily="2" charset="-122"/>
              </a:rPr>
              <a:t>，具有前述</a:t>
            </a:r>
            <a:r>
              <a:rPr lang="en-US" altLang="zh-CN" sz="1900" b="1" dirty="0">
                <a:solidFill>
                  <a:schemeClr val="tx1"/>
                </a:solidFill>
                <a:latin typeface="宋体" panose="02010600030101010101" pitchFamily="2" charset="-122"/>
                <a:ea typeface="宋体" panose="02010600030101010101" pitchFamily="2" charset="-122"/>
              </a:rPr>
              <a:t>2</a:t>
            </a:r>
            <a:r>
              <a:rPr lang="zh-CN" altLang="en-US" sz="1900" b="1" dirty="0">
                <a:solidFill>
                  <a:schemeClr val="tx1"/>
                </a:solidFill>
                <a:latin typeface="宋体" panose="02010600030101010101" pitchFamily="2" charset="-122"/>
                <a:ea typeface="宋体" panose="02010600030101010101" pitchFamily="2" charset="-122"/>
              </a:rPr>
              <a:t>中八种情形之一的，属于刑法规定的</a:t>
            </a:r>
            <a:r>
              <a:rPr lang="zh-CN" altLang="en-US" sz="1900" b="1" dirty="0">
                <a:solidFill>
                  <a:srgbClr val="FFC000"/>
                </a:solidFill>
                <a:latin typeface="宋体" panose="02010600030101010101" pitchFamily="2" charset="-122"/>
                <a:ea typeface="宋体" panose="02010600030101010101" pitchFamily="2" charset="-122"/>
              </a:rPr>
              <a:t>“其他特别严重情节”</a:t>
            </a:r>
            <a:r>
              <a:rPr lang="zh-CN" altLang="en-US" sz="1900" b="1" dirty="0">
                <a:solidFill>
                  <a:schemeClr val="tx1"/>
                </a:solidFill>
                <a:latin typeface="宋体" panose="02010600030101010101" pitchFamily="2" charset="-122"/>
                <a:ea typeface="宋体" panose="02010600030101010101" pitchFamily="2" charset="-122"/>
              </a:rPr>
              <a:t>，依法判处</a:t>
            </a:r>
            <a:r>
              <a:rPr lang="zh-CN" altLang="en-US" sz="1900" b="1" dirty="0">
                <a:solidFill>
                  <a:srgbClr val="FFC000"/>
                </a:solidFill>
                <a:latin typeface="宋体" panose="02010600030101010101" pitchFamily="2" charset="-122"/>
                <a:ea typeface="宋体" panose="02010600030101010101" pitchFamily="2" charset="-122"/>
              </a:rPr>
              <a:t>十年以上有期徒刑、无期徒刑或者死刑</a:t>
            </a:r>
            <a:r>
              <a:rPr lang="zh-CN" altLang="en-US" sz="1900" b="1" dirty="0">
                <a:solidFill>
                  <a:schemeClr val="tx1"/>
                </a:solidFill>
                <a:latin typeface="宋体" panose="02010600030101010101" pitchFamily="2" charset="-122"/>
                <a:ea typeface="宋体" panose="02010600030101010101" pitchFamily="2" charset="-122"/>
              </a:rPr>
              <a:t>，并处罚金或者没收财产</a:t>
            </a:r>
            <a:r>
              <a:rPr lang="zh-CN" altLang="en-US" sz="1900" b="1" dirty="0" smtClean="0">
                <a:solidFill>
                  <a:schemeClr val="tx1"/>
                </a:solidFill>
                <a:latin typeface="宋体" panose="02010600030101010101" pitchFamily="2" charset="-122"/>
                <a:ea typeface="宋体" panose="02010600030101010101" pitchFamily="2" charset="-122"/>
              </a:rPr>
              <a:t>。</a:t>
            </a:r>
            <a:endParaRPr lang="en-US" altLang="zh-CN" sz="1900" b="1" dirty="0" smtClean="0">
              <a:solidFill>
                <a:schemeClr val="tx1"/>
              </a:solidFill>
              <a:latin typeface="宋体" panose="02010600030101010101" pitchFamily="2" charset="-122"/>
              <a:ea typeface="宋体" panose="02010600030101010101" pitchFamily="2" charset="-122"/>
            </a:endParaRPr>
          </a:p>
          <a:p>
            <a:pPr algn="l">
              <a:lnSpc>
                <a:spcPct val="120000"/>
              </a:lnSpc>
            </a:pPr>
            <a:r>
              <a:rPr lang="en-US" altLang="zh-CN" sz="1900" b="1" dirty="0">
                <a:solidFill>
                  <a:schemeClr val="tx1"/>
                </a:solidFill>
                <a:latin typeface="宋体" panose="02010600030101010101" pitchFamily="2" charset="-122"/>
                <a:ea typeface="宋体" panose="02010600030101010101" pitchFamily="2" charset="-122"/>
              </a:rPr>
              <a:t>7. </a:t>
            </a:r>
            <a:r>
              <a:rPr lang="zh-CN" altLang="en-US" sz="1900" b="1" dirty="0">
                <a:solidFill>
                  <a:schemeClr val="tx1"/>
                </a:solidFill>
                <a:latin typeface="宋体" panose="02010600030101010101" pitchFamily="2" charset="-122"/>
                <a:ea typeface="宋体" panose="02010600030101010101" pitchFamily="2" charset="-122"/>
              </a:rPr>
              <a:t>受贿数额特别巨大，犯罪情节特别严重、社会影响特别恶劣、给国家和人民利益造成特别重大损失的，可以</a:t>
            </a:r>
            <a:r>
              <a:rPr lang="zh-CN" altLang="en-US" sz="1900" b="1" dirty="0">
                <a:solidFill>
                  <a:srgbClr val="FFC000"/>
                </a:solidFill>
                <a:latin typeface="宋体" panose="02010600030101010101" pitchFamily="2" charset="-122"/>
                <a:ea typeface="宋体" panose="02010600030101010101" pitchFamily="2" charset="-122"/>
              </a:rPr>
              <a:t>判处死刑</a:t>
            </a:r>
            <a:r>
              <a:rPr lang="zh-CN" altLang="en-US" sz="1900" b="1" dirty="0">
                <a:solidFill>
                  <a:schemeClr val="tx1"/>
                </a:solidFill>
                <a:latin typeface="宋体" panose="02010600030101010101" pitchFamily="2" charset="-122"/>
                <a:ea typeface="宋体" panose="02010600030101010101" pitchFamily="2" charset="-122"/>
              </a:rPr>
              <a:t>。</a:t>
            </a:r>
          </a:p>
          <a:p>
            <a:pPr algn="l">
              <a:lnSpc>
                <a:spcPct val="120000"/>
              </a:lnSpc>
            </a:pPr>
            <a:r>
              <a:rPr lang="zh-CN" altLang="en-US" sz="1900" b="1" dirty="0">
                <a:solidFill>
                  <a:schemeClr val="tx1"/>
                </a:solidFill>
                <a:latin typeface="宋体" panose="02010600030101010101" pitchFamily="2" charset="-122"/>
                <a:ea typeface="宋体" panose="02010600030101010101" pitchFamily="2" charset="-122"/>
              </a:rPr>
              <a:t>符合前述规定的情形，但具有自首，立功，如实供述自己罪行、真诚悔罪、积极退赃，或者避免、减少损害结果的发生等情节，不是必须立即执行的，可以判处</a:t>
            </a:r>
            <a:r>
              <a:rPr lang="zh-CN" altLang="en-US" sz="1900" b="1" dirty="0">
                <a:solidFill>
                  <a:srgbClr val="FFC000"/>
                </a:solidFill>
                <a:latin typeface="宋体" panose="02010600030101010101" pitchFamily="2" charset="-122"/>
                <a:ea typeface="宋体" panose="02010600030101010101" pitchFamily="2" charset="-122"/>
              </a:rPr>
              <a:t>死刑缓期二年</a:t>
            </a:r>
            <a:r>
              <a:rPr lang="zh-CN" altLang="en-US" sz="1900" b="1" dirty="0">
                <a:solidFill>
                  <a:schemeClr val="tx1"/>
                </a:solidFill>
                <a:latin typeface="宋体" panose="02010600030101010101" pitchFamily="2" charset="-122"/>
                <a:ea typeface="宋体" panose="02010600030101010101" pitchFamily="2" charset="-122"/>
              </a:rPr>
              <a:t>执行。</a:t>
            </a:r>
          </a:p>
          <a:p>
            <a:pPr algn="l">
              <a:lnSpc>
                <a:spcPct val="120000"/>
              </a:lnSpc>
            </a:pPr>
            <a:r>
              <a:rPr lang="zh-CN" altLang="en-US" sz="1900" b="1" dirty="0">
                <a:solidFill>
                  <a:schemeClr val="tx1"/>
                </a:solidFill>
                <a:latin typeface="宋体" panose="02010600030101010101" pitchFamily="2" charset="-122"/>
                <a:ea typeface="宋体" panose="02010600030101010101" pitchFamily="2" charset="-122"/>
              </a:rPr>
              <a:t>符合第一款规定情形的，根据犯罪情节等情况可以判处死刑缓期二年执行，同时裁判决定在其死刑缓期执行二年期满依法减为无期徒刑后，</a:t>
            </a:r>
            <a:r>
              <a:rPr lang="zh-CN" altLang="en-US" sz="1900" b="1" dirty="0">
                <a:solidFill>
                  <a:srgbClr val="FFC000"/>
                </a:solidFill>
                <a:latin typeface="宋体" panose="02010600030101010101" pitchFamily="2" charset="-122"/>
                <a:ea typeface="宋体" panose="02010600030101010101" pitchFamily="2" charset="-122"/>
              </a:rPr>
              <a:t>终身监禁，不得减刑、假释</a:t>
            </a:r>
            <a:r>
              <a:rPr lang="zh-CN" altLang="en-US" sz="1900" b="1" dirty="0">
                <a:solidFill>
                  <a:schemeClr val="tx1"/>
                </a:solidFill>
                <a:latin typeface="宋体" panose="02010600030101010101" pitchFamily="2" charset="-122"/>
                <a:ea typeface="宋体" panose="02010600030101010101" pitchFamily="2" charset="-122"/>
              </a:rPr>
              <a:t>。</a:t>
            </a:r>
            <a:endParaRPr lang="en-US" altLang="zh-CN" sz="1900" b="1" dirty="0" smtClean="0">
              <a:solidFill>
                <a:schemeClr val="tx1"/>
              </a:solidFill>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2745222013"/>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4013075" y="3285084"/>
            <a:ext cx="760178" cy="822789"/>
          </a:xfrm>
          <a:prstGeom prst="rect">
            <a:avLst/>
          </a:prstGeom>
          <a:solidFill>
            <a:srgbClr val="C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30000"/>
              </a:lnSpc>
              <a:spcBef>
                <a:spcPts val="0"/>
              </a:spcBef>
              <a:spcAft>
                <a:spcPts val="0"/>
              </a:spcAft>
              <a:buClrTx/>
              <a:buSzTx/>
              <a:buFontTx/>
              <a:buNone/>
              <a:tabLst/>
            </a:pPr>
            <a:endParaRPr kumimoji="0" lang="zh-CN" altLang="en-US" sz="3600" b="0" i="0" u="none" strike="noStrike" cap="none" spc="107" normalizeH="0" baseline="0" dirty="0">
              <a:ln>
                <a:noFill/>
              </a:ln>
              <a:solidFill>
                <a:srgbClr val="FFFFFF"/>
              </a:solidFill>
              <a:effectLst/>
              <a:uFillTx/>
              <a:latin typeface="Source Han Sans CN Normal"/>
              <a:ea typeface="Source Han Sans CN Normal"/>
              <a:cs typeface="Source Han Sans CN Normal"/>
              <a:sym typeface="Source Han Sans CN Normal"/>
            </a:endParaRPr>
          </a:p>
        </p:txBody>
      </p:sp>
      <p:sp>
        <p:nvSpPr>
          <p:cNvPr id="2" name="文本框 1"/>
          <p:cNvSpPr txBox="1"/>
          <p:nvPr/>
        </p:nvSpPr>
        <p:spPr>
          <a:xfrm>
            <a:off x="4013075" y="1762709"/>
            <a:ext cx="760178" cy="822789"/>
          </a:xfrm>
          <a:prstGeom prst="rect">
            <a:avLst/>
          </a:prstGeom>
          <a:solidFill>
            <a:srgbClr val="C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30000"/>
              </a:lnSpc>
              <a:spcBef>
                <a:spcPts val="0"/>
              </a:spcBef>
              <a:spcAft>
                <a:spcPts val="0"/>
              </a:spcAft>
              <a:buClrTx/>
              <a:buSzTx/>
              <a:buFontTx/>
              <a:buNone/>
              <a:tabLst/>
            </a:pPr>
            <a:endParaRPr kumimoji="0" lang="zh-CN" altLang="en-US" sz="3600" b="0" i="0" u="none" strike="noStrike" cap="none" spc="107" normalizeH="0" baseline="0" dirty="0">
              <a:ln>
                <a:noFill/>
              </a:ln>
              <a:solidFill>
                <a:srgbClr val="FFFFFF"/>
              </a:solidFill>
              <a:effectLst/>
              <a:uFillTx/>
              <a:latin typeface="Source Han Sans CN Normal"/>
              <a:ea typeface="Source Han Sans CN Normal"/>
              <a:cs typeface="Source Han Sans CN Normal"/>
              <a:sym typeface="Source Han Sans CN Normal"/>
            </a:endParaRPr>
          </a:p>
        </p:txBody>
      </p:sp>
      <p:grpSp>
        <p:nvGrpSpPr>
          <p:cNvPr id="3" name="组合 2"/>
          <p:cNvGrpSpPr/>
          <p:nvPr/>
        </p:nvGrpSpPr>
        <p:grpSpPr>
          <a:xfrm>
            <a:off x="1778254" y="-18644"/>
            <a:ext cx="792480" cy="5170996"/>
            <a:chOff x="3548380" y="649605"/>
            <a:chExt cx="792480" cy="5170996"/>
          </a:xfrm>
        </p:grpSpPr>
        <p:sp>
          <p:nvSpPr>
            <p:cNvPr id="7" name="矩形 6"/>
            <p:cNvSpPr>
              <a:spLocks noChangeArrowheads="1"/>
            </p:cNvSpPr>
            <p:nvPr/>
          </p:nvSpPr>
          <p:spPr bwMode="auto">
            <a:xfrm>
              <a:off x="3548380" y="649605"/>
              <a:ext cx="792480" cy="5170996"/>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350">
                <a:solidFill>
                  <a:srgbClr val="FFFFFF"/>
                </a:solidFill>
              </a:endParaRPr>
            </a:p>
          </p:txBody>
        </p:sp>
        <p:sp>
          <p:nvSpPr>
            <p:cNvPr id="8" name="文本框 31"/>
            <p:cNvSpPr txBox="1">
              <a:spLocks noChangeArrowheads="1"/>
            </p:cNvSpPr>
            <p:nvPr/>
          </p:nvSpPr>
          <p:spPr bwMode="auto">
            <a:xfrm>
              <a:off x="3650869" y="1523511"/>
              <a:ext cx="587501" cy="286232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6000" dirty="0">
                  <a:latin typeface="华文行楷" panose="02010800040101010101" pitchFamily="2" charset="-122"/>
                  <a:ea typeface="华文行楷" panose="02010800040101010101" pitchFamily="2" charset="-122"/>
                </a:rPr>
                <a:t>目</a:t>
              </a:r>
            </a:p>
            <a:p>
              <a:pPr algn="ctr" eaLnBrk="1" hangingPunct="1">
                <a:lnSpc>
                  <a:spcPct val="100000"/>
                </a:lnSpc>
                <a:spcBef>
                  <a:spcPct val="0"/>
                </a:spcBef>
                <a:buFont typeface="Arial" panose="020B0604020202020204" pitchFamily="34" charset="0"/>
                <a:buNone/>
              </a:pPr>
              <a:endParaRPr lang="zh-CN" altLang="en-US" sz="6000" dirty="0">
                <a:latin typeface="华文行楷" panose="02010800040101010101" pitchFamily="2" charset="-122"/>
                <a:ea typeface="华文行楷" panose="02010800040101010101" pitchFamily="2" charset="-122"/>
              </a:endParaRPr>
            </a:p>
            <a:p>
              <a:pPr algn="ctr" eaLnBrk="1" hangingPunct="1">
                <a:lnSpc>
                  <a:spcPct val="100000"/>
                </a:lnSpc>
                <a:spcBef>
                  <a:spcPct val="0"/>
                </a:spcBef>
                <a:buFont typeface="Arial" panose="020B0604020202020204" pitchFamily="34" charset="0"/>
                <a:buNone/>
              </a:pPr>
              <a:r>
                <a:rPr lang="zh-CN" altLang="en-US" sz="6000" dirty="0">
                  <a:latin typeface="华文行楷" panose="02010800040101010101" pitchFamily="2" charset="-122"/>
                  <a:ea typeface="华文行楷" panose="02010800040101010101" pitchFamily="2" charset="-122"/>
                </a:rPr>
                <a:t>录</a:t>
              </a:r>
            </a:p>
          </p:txBody>
        </p:sp>
      </p:grpSp>
      <p:sp>
        <p:nvSpPr>
          <p:cNvPr id="10" name="矩形 9"/>
          <p:cNvSpPr/>
          <p:nvPr/>
        </p:nvSpPr>
        <p:spPr>
          <a:xfrm flipV="1">
            <a:off x="0" y="6810713"/>
            <a:ext cx="12144376"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6" name="组合 5"/>
          <p:cNvGrpSpPr/>
          <p:nvPr/>
        </p:nvGrpSpPr>
        <p:grpSpPr>
          <a:xfrm>
            <a:off x="4050037" y="1709589"/>
            <a:ext cx="7084688" cy="1569660"/>
            <a:chOff x="4523366" y="1662895"/>
            <a:chExt cx="4427318" cy="1569660"/>
          </a:xfrm>
        </p:grpSpPr>
        <p:sp>
          <p:nvSpPr>
            <p:cNvPr id="12" name="文本框 34"/>
            <p:cNvSpPr txBox="1">
              <a:spLocks noChangeArrowheads="1"/>
            </p:cNvSpPr>
            <p:nvPr/>
          </p:nvSpPr>
          <p:spPr bwMode="auto">
            <a:xfrm>
              <a:off x="4523366" y="1689163"/>
              <a:ext cx="54024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4800" dirty="0">
                  <a:latin typeface="华文中宋" panose="02010600040101010101" charset="-122"/>
                  <a:ea typeface="华文中宋" panose="02010600040101010101" charset="-122"/>
                </a:rPr>
                <a:t>壹</a:t>
              </a:r>
            </a:p>
          </p:txBody>
        </p:sp>
        <p:sp>
          <p:nvSpPr>
            <p:cNvPr id="13" name="流程图: 联系 12"/>
            <p:cNvSpPr>
              <a:spLocks noChangeArrowheads="1"/>
            </p:cNvSpPr>
            <p:nvPr/>
          </p:nvSpPr>
          <p:spPr bwMode="auto">
            <a:xfrm>
              <a:off x="5162042" y="2032145"/>
              <a:ext cx="79728" cy="79497"/>
            </a:xfrm>
            <a:prstGeom prst="flowChartConnector">
              <a:avLst/>
            </a:prstGeom>
            <a:solidFill>
              <a:schemeClr val="tx1"/>
            </a:solidFill>
            <a:ln>
              <a:noFill/>
            </a:ln>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350"/>
            </a:p>
          </p:txBody>
        </p:sp>
        <p:sp>
          <p:nvSpPr>
            <p:cNvPr id="14" name="TextBox 2"/>
            <p:cNvSpPr txBox="1">
              <a:spLocks noChangeArrowheads="1"/>
            </p:cNvSpPr>
            <p:nvPr/>
          </p:nvSpPr>
          <p:spPr bwMode="auto">
            <a:xfrm>
              <a:off x="5241770" y="1662895"/>
              <a:ext cx="370891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4800" dirty="0" smtClean="0">
                  <a:latin typeface="华文中宋" panose="02010600040101010101" charset="-122"/>
                  <a:ea typeface="华文中宋" panose="02010600040101010101" charset="-122"/>
                </a:rPr>
                <a:t>管辖职务犯罪的分类</a:t>
              </a:r>
              <a:endParaRPr lang="zh-CN" altLang="en-US" sz="4800" dirty="0">
                <a:latin typeface="华文中宋" panose="02010600040101010101" charset="-122"/>
                <a:ea typeface="华文中宋" panose="02010600040101010101" charset="-122"/>
              </a:endParaRPr>
            </a:p>
          </p:txBody>
        </p:sp>
      </p:grpSp>
      <p:grpSp>
        <p:nvGrpSpPr>
          <p:cNvPr id="16" name="组合 15"/>
          <p:cNvGrpSpPr/>
          <p:nvPr/>
        </p:nvGrpSpPr>
        <p:grpSpPr>
          <a:xfrm>
            <a:off x="3951865" y="3268029"/>
            <a:ext cx="7609700" cy="1569660"/>
            <a:chOff x="4523366" y="1689163"/>
            <a:chExt cx="4276992" cy="1569660"/>
          </a:xfrm>
        </p:grpSpPr>
        <p:sp>
          <p:nvSpPr>
            <p:cNvPr id="17" name="文本框 34"/>
            <p:cNvSpPr txBox="1">
              <a:spLocks noChangeArrowheads="1"/>
            </p:cNvSpPr>
            <p:nvPr/>
          </p:nvSpPr>
          <p:spPr bwMode="auto">
            <a:xfrm>
              <a:off x="4523366" y="1689163"/>
              <a:ext cx="54024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4800" dirty="0" smtClean="0">
                  <a:latin typeface="华文中宋" panose="02010600040101010101" charset="-122"/>
                  <a:ea typeface="华文中宋" panose="02010600040101010101" charset="-122"/>
                </a:rPr>
                <a:t>贰</a:t>
              </a:r>
              <a:endParaRPr lang="zh-CN" altLang="en-US" sz="4800" dirty="0">
                <a:latin typeface="华文中宋" panose="02010600040101010101" charset="-122"/>
                <a:ea typeface="华文中宋" panose="02010600040101010101" charset="-122"/>
              </a:endParaRPr>
            </a:p>
          </p:txBody>
        </p:sp>
        <p:sp>
          <p:nvSpPr>
            <p:cNvPr id="19" name="TextBox 2"/>
            <p:cNvSpPr txBox="1">
              <a:spLocks noChangeArrowheads="1"/>
            </p:cNvSpPr>
            <p:nvPr/>
          </p:nvSpPr>
          <p:spPr bwMode="auto">
            <a:xfrm>
              <a:off x="5091444" y="1689163"/>
              <a:ext cx="370891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4800" dirty="0">
                  <a:latin typeface="华文中宋" panose="02010600040101010101" charset="-122"/>
                  <a:ea typeface="华文中宋" panose="02010600040101010101" charset="-122"/>
                </a:rPr>
                <a:t>职务</a:t>
              </a:r>
              <a:r>
                <a:rPr lang="zh-CN" altLang="en-US" sz="4800" dirty="0" smtClean="0">
                  <a:latin typeface="华文中宋" panose="02010600040101010101" charset="-122"/>
                  <a:ea typeface="华文中宋" panose="02010600040101010101" charset="-122"/>
                </a:rPr>
                <a:t>犯罪常见罪名介绍</a:t>
              </a:r>
              <a:endParaRPr lang="zh-CN" altLang="en-US" sz="4800" dirty="0">
                <a:latin typeface="华文中宋" panose="02010600040101010101" charset="-122"/>
                <a:ea typeface="华文中宋" panose="02010600040101010101" charset="-122"/>
              </a:endParaRPr>
            </a:p>
          </p:txBody>
        </p:sp>
      </p:grpSp>
      <p:sp>
        <p:nvSpPr>
          <p:cNvPr id="15" name="流程图: 联系 14"/>
          <p:cNvSpPr>
            <a:spLocks noChangeArrowheads="1"/>
          </p:cNvSpPr>
          <p:nvPr/>
        </p:nvSpPr>
        <p:spPr bwMode="auto">
          <a:xfrm>
            <a:off x="4861324" y="3696479"/>
            <a:ext cx="101276" cy="79497"/>
          </a:xfrm>
          <a:prstGeom prst="flowChartConnector">
            <a:avLst/>
          </a:prstGeom>
          <a:solidFill>
            <a:schemeClr val="tx1"/>
          </a:solidFill>
          <a:ln>
            <a:noFill/>
          </a:ln>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350"/>
          </a:p>
        </p:txBody>
      </p:sp>
    </p:spTree>
    <p:extLst>
      <p:ext uri="{BB962C8B-B14F-4D97-AF65-F5344CB8AC3E}">
        <p14:creationId xmlns:p14="http://schemas.microsoft.com/office/powerpoint/2010/main" val="3565367087"/>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617901" y="701483"/>
            <a:ext cx="763190" cy="1269048"/>
            <a:chOff x="2038333" y="1493215"/>
            <a:chExt cx="763190" cy="1269048"/>
          </a:xfrm>
        </p:grpSpPr>
        <p:pic>
          <p:nvPicPr>
            <p:cNvPr id="13" name="图片 12"/>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2144281" y="1493215"/>
              <a:ext cx="551180" cy="1269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a:spLocks noChangeArrowheads="1"/>
            </p:cNvSpPr>
            <p:nvPr/>
          </p:nvSpPr>
          <p:spPr bwMode="auto">
            <a:xfrm>
              <a:off x="2038333" y="1655127"/>
              <a:ext cx="7631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4800" b="1" dirty="0">
                  <a:solidFill>
                    <a:srgbClr val="FFFFFF"/>
                  </a:solidFill>
                  <a:latin typeface="禹卫书法行书简体" pitchFamily="2" charset="-122"/>
                  <a:ea typeface="禹卫书法行书简体" pitchFamily="2" charset="-122"/>
                  <a:sym typeface="禹卫书法行书简体" pitchFamily="2" charset="-122"/>
                </a:rPr>
                <a:t>贰</a:t>
              </a:r>
            </a:p>
          </p:txBody>
        </p:sp>
      </p:grpSp>
      <p:sp>
        <p:nvSpPr>
          <p:cNvPr id="15" name="TextBox 2"/>
          <p:cNvSpPr txBox="1">
            <a:spLocks noChangeArrowheads="1"/>
          </p:cNvSpPr>
          <p:nvPr/>
        </p:nvSpPr>
        <p:spPr bwMode="auto">
          <a:xfrm>
            <a:off x="2668751" y="857229"/>
            <a:ext cx="656097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hangingPunct="1">
              <a:lnSpc>
                <a:spcPct val="100000"/>
              </a:lnSpc>
              <a:spcBef>
                <a:spcPct val="0"/>
              </a:spcBef>
              <a:buNone/>
            </a:pPr>
            <a:r>
              <a:rPr lang="zh-CN" altLang="en-US" sz="4800" dirty="0">
                <a:latin typeface="华文中宋" panose="02010600040101010101" charset="-122"/>
                <a:ea typeface="华文中宋" panose="02010600040101010101" charset="-122"/>
              </a:rPr>
              <a:t>职务犯罪常见罪名介绍</a:t>
            </a:r>
          </a:p>
        </p:txBody>
      </p:sp>
      <p:grpSp>
        <p:nvGrpSpPr>
          <p:cNvPr id="2" name="组合 1"/>
          <p:cNvGrpSpPr/>
          <p:nvPr/>
        </p:nvGrpSpPr>
        <p:grpSpPr>
          <a:xfrm>
            <a:off x="2668751" y="3023127"/>
            <a:ext cx="7194229" cy="1070043"/>
            <a:chOff x="2778446" y="1970531"/>
            <a:chExt cx="7194229" cy="1070043"/>
          </a:xfrm>
        </p:grpSpPr>
        <p:sp>
          <p:nvSpPr>
            <p:cNvPr id="18" name="Rectangle 25"/>
            <p:cNvSpPr>
              <a:spLocks noChangeArrowheads="1"/>
            </p:cNvSpPr>
            <p:nvPr/>
          </p:nvSpPr>
          <p:spPr bwMode="auto">
            <a:xfrm>
              <a:off x="2778446" y="1970531"/>
              <a:ext cx="7194229" cy="1052596"/>
            </a:xfrm>
            <a:prstGeom prst="rect">
              <a:avLst/>
            </a:prstGeom>
            <a:solidFill>
              <a:srgbClr val="C00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800" b="1" dirty="0" smtClean="0">
                  <a:latin typeface="微软雅黑" panose="020B0503020204020204" pitchFamily="34" charset="-122"/>
                  <a:ea typeface="微软雅黑" panose="020B0503020204020204" pitchFamily="34" charset="-122"/>
                </a:rPr>
                <a:t>     巨额</a:t>
              </a:r>
              <a:r>
                <a:rPr lang="zh-CN" altLang="en-US" sz="4800" b="1" dirty="0">
                  <a:latin typeface="微软雅黑" panose="020B0503020204020204" pitchFamily="34" charset="-122"/>
                  <a:ea typeface="微软雅黑" panose="020B0503020204020204" pitchFamily="34" charset="-122"/>
                </a:rPr>
                <a:t>财产来源不明罪</a:t>
              </a:r>
              <a:endParaRPr lang="zh-CN" altLang="en-US" sz="6000" b="1"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2778447" y="1977719"/>
              <a:ext cx="944799" cy="1062855"/>
            </a:xfrm>
            <a:prstGeom prst="rect">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30000"/>
                </a:lnSpc>
                <a:spcBef>
                  <a:spcPts val="0"/>
                </a:spcBef>
                <a:spcAft>
                  <a:spcPts val="0"/>
                </a:spcAft>
                <a:buClrTx/>
                <a:buSzTx/>
                <a:buFontTx/>
                <a:buNone/>
                <a:tabLst/>
              </a:pPr>
              <a:r>
                <a:rPr kumimoji="0" lang="en-US" altLang="zh-CN" sz="4800" b="1" i="0" u="none" strike="noStrike" cap="none" spc="107" normalizeH="0" baseline="0" dirty="0" smtClean="0">
                  <a:ln>
                    <a:noFill/>
                  </a:ln>
                  <a:solidFill>
                    <a:srgbClr val="FFFFFF"/>
                  </a:solidFill>
                  <a:effectLst/>
                  <a:uFillTx/>
                  <a:latin typeface="微软雅黑" panose="020B0503020204020204" pitchFamily="34" charset="-122"/>
                  <a:ea typeface="微软雅黑" panose="020B0503020204020204" pitchFamily="34" charset="-122"/>
                  <a:sym typeface="Source Han Sans CN Normal"/>
                </a:rPr>
                <a:t>5</a:t>
              </a:r>
              <a:endParaRPr kumimoji="0" lang="zh-CN" altLang="en-US" sz="4800" b="1" i="0" u="none" strike="noStrike" cap="none" spc="107" normalizeH="0" baseline="0" dirty="0">
                <a:ln>
                  <a:noFill/>
                </a:ln>
                <a:solidFill>
                  <a:srgbClr val="FFFFFF"/>
                </a:solidFill>
                <a:effectLst/>
                <a:uFillTx/>
                <a:latin typeface="微软雅黑" panose="020B0503020204020204" pitchFamily="34" charset="-122"/>
                <a:ea typeface="微软雅黑" panose="020B0503020204020204" pitchFamily="34" charset="-122"/>
                <a:sym typeface="Source Han Sans CN Normal"/>
              </a:endParaRPr>
            </a:p>
          </p:txBody>
        </p:sp>
      </p:grpSp>
    </p:spTree>
    <p:extLst>
      <p:ext uri="{BB962C8B-B14F-4D97-AF65-F5344CB8AC3E}">
        <p14:creationId xmlns:p14="http://schemas.microsoft.com/office/powerpoint/2010/main" val="1981350316"/>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0" y="1808449"/>
            <a:ext cx="12115800" cy="2893100"/>
          </a:xfrm>
          <a:prstGeom prst="rect">
            <a:avLst/>
          </a:prstGeom>
          <a:solidFill>
            <a:schemeClr val="tx2"/>
          </a:solidFill>
        </p:spPr>
        <p:txBody>
          <a:bodyPr wrap="square">
            <a:spAutoFit/>
          </a:bodyPr>
          <a:lstStyle/>
          <a:p>
            <a:pPr algn="l"/>
            <a:r>
              <a:rPr lang="zh-CN" altLang="en-US" sz="2800" dirty="0" smtClean="0"/>
              <a:t>   </a:t>
            </a:r>
            <a:r>
              <a:rPr lang="zh-CN" altLang="en-US" sz="2800" b="1" dirty="0">
                <a:latin typeface="宋体" panose="02010600030101010101" pitchFamily="2" charset="-122"/>
                <a:ea typeface="宋体" panose="02010600030101010101" pitchFamily="2" charset="-122"/>
              </a:rPr>
              <a:t>《刑法》第三百九十五条 </a:t>
            </a:r>
          </a:p>
          <a:p>
            <a:pPr algn="l"/>
            <a:r>
              <a:rPr lang="zh-CN" altLang="en-US" sz="2800" b="1" dirty="0" smtClean="0">
                <a:latin typeface="宋体" panose="02010600030101010101" pitchFamily="2" charset="-122"/>
                <a:ea typeface="宋体" panose="02010600030101010101" pitchFamily="2" charset="-122"/>
              </a:rPr>
              <a:t>    国家</a:t>
            </a:r>
            <a:r>
              <a:rPr lang="zh-CN" altLang="en-US" sz="2800" b="1" dirty="0">
                <a:latin typeface="宋体" panose="02010600030101010101" pitchFamily="2" charset="-122"/>
                <a:ea typeface="宋体" panose="02010600030101010101" pitchFamily="2" charset="-122"/>
              </a:rPr>
              <a:t>工作人员的财产、支出明显超过合法收入，差额巨大的，可以责令该国家工作人员说明来源，不能说明来源的，差额部分以非法所得论，处五年以下有期徒刑或者拘役；差额特别巨大的，处五年以上十年以下有期徒刑。财产的差额部分予以追缴</a:t>
            </a:r>
            <a:r>
              <a:rPr lang="zh-CN" altLang="en-US" sz="2800" b="1" dirty="0" smtClean="0">
                <a:latin typeface="宋体" panose="02010600030101010101" pitchFamily="2" charset="-122"/>
                <a:ea typeface="宋体" panose="02010600030101010101" pitchFamily="2" charset="-122"/>
              </a:rPr>
              <a:t>。</a:t>
            </a:r>
            <a:endParaRPr lang="zh-CN" altLang="en-US" sz="2800" b="1" dirty="0">
              <a:latin typeface="宋体" panose="02010600030101010101" pitchFamily="2" charset="-122"/>
              <a:ea typeface="宋体" panose="02010600030101010101" pitchFamily="2" charset="-122"/>
            </a:endParaRPr>
          </a:p>
        </p:txBody>
      </p:sp>
      <p:sp>
        <p:nvSpPr>
          <p:cNvPr id="7" name="Rectangle 25"/>
          <p:cNvSpPr>
            <a:spLocks noChangeArrowheads="1"/>
          </p:cNvSpPr>
          <p:nvPr/>
        </p:nvSpPr>
        <p:spPr bwMode="auto">
          <a:xfrm>
            <a:off x="0" y="165627"/>
            <a:ext cx="7194229" cy="1052596"/>
          </a:xfrm>
          <a:prstGeom prst="rect">
            <a:avLst/>
          </a:prstGeom>
          <a:solidFill>
            <a:srgbClr val="C00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800" b="1" dirty="0" smtClean="0">
                <a:latin typeface="微软雅黑" panose="020B0503020204020204" pitchFamily="34" charset="-122"/>
                <a:ea typeface="微软雅黑" panose="020B0503020204020204" pitchFamily="34" charset="-122"/>
              </a:rPr>
              <a:t>     巨额</a:t>
            </a:r>
            <a:r>
              <a:rPr lang="zh-CN" altLang="en-US" sz="4800" b="1" dirty="0">
                <a:latin typeface="微软雅黑" panose="020B0503020204020204" pitchFamily="34" charset="-122"/>
                <a:ea typeface="微软雅黑" panose="020B0503020204020204" pitchFamily="34" charset="-122"/>
              </a:rPr>
              <a:t>财产来源不明</a:t>
            </a:r>
            <a:r>
              <a:rPr lang="zh-CN" altLang="en-US" sz="4800" b="1" dirty="0" smtClean="0">
                <a:latin typeface="微软雅黑" panose="020B0503020204020204" pitchFamily="34" charset="-122"/>
                <a:ea typeface="微软雅黑" panose="020B0503020204020204" pitchFamily="34" charset="-122"/>
              </a:rPr>
              <a:t>罪</a:t>
            </a:r>
            <a:endParaRPr lang="zh-CN" altLang="en-US" sz="6000" b="1" dirty="0">
              <a:latin typeface="微软雅黑" panose="020B0503020204020204" pitchFamily="34" charset="-122"/>
              <a:ea typeface="微软雅黑" panose="020B0503020204020204" pitchFamily="34" charset="-122"/>
            </a:endParaRPr>
          </a:p>
        </p:txBody>
      </p:sp>
      <p:sp>
        <p:nvSpPr>
          <p:cNvPr id="8" name="文本框 7"/>
          <p:cNvSpPr txBox="1"/>
          <p:nvPr/>
        </p:nvSpPr>
        <p:spPr>
          <a:xfrm>
            <a:off x="1" y="172815"/>
            <a:ext cx="944799" cy="1062855"/>
          </a:xfrm>
          <a:prstGeom prst="rect">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30000"/>
              </a:lnSpc>
              <a:spcBef>
                <a:spcPts val="0"/>
              </a:spcBef>
              <a:spcAft>
                <a:spcPts val="0"/>
              </a:spcAft>
              <a:buClrTx/>
              <a:buSzTx/>
              <a:buFontTx/>
              <a:buNone/>
              <a:tabLst/>
            </a:pPr>
            <a:r>
              <a:rPr kumimoji="0" lang="en-US" altLang="zh-CN" sz="4800" b="1" i="0" u="none" strike="noStrike" cap="none" spc="107" normalizeH="0" baseline="0" dirty="0" smtClean="0">
                <a:ln>
                  <a:noFill/>
                </a:ln>
                <a:solidFill>
                  <a:srgbClr val="FFFFFF"/>
                </a:solidFill>
                <a:effectLst/>
                <a:uFillTx/>
                <a:latin typeface="微软雅黑" panose="020B0503020204020204" pitchFamily="34" charset="-122"/>
                <a:ea typeface="微软雅黑" panose="020B0503020204020204" pitchFamily="34" charset="-122"/>
                <a:sym typeface="Source Han Sans CN Normal"/>
              </a:rPr>
              <a:t>5</a:t>
            </a:r>
            <a:endParaRPr kumimoji="0" lang="zh-CN" altLang="en-US" sz="4800" b="1" i="0" u="none" strike="noStrike" cap="none" spc="107" normalizeH="0" baseline="0" dirty="0">
              <a:ln>
                <a:noFill/>
              </a:ln>
              <a:solidFill>
                <a:srgbClr val="FFFFFF"/>
              </a:solidFill>
              <a:effectLst/>
              <a:uFillTx/>
              <a:latin typeface="微软雅黑" panose="020B0503020204020204" pitchFamily="34" charset="-122"/>
              <a:ea typeface="微软雅黑" panose="020B0503020204020204" pitchFamily="34" charset="-122"/>
              <a:sym typeface="Source Han Sans CN Normal"/>
            </a:endParaRPr>
          </a:p>
        </p:txBody>
      </p:sp>
    </p:spTree>
    <p:extLst>
      <p:ext uri="{BB962C8B-B14F-4D97-AF65-F5344CB8AC3E}">
        <p14:creationId xmlns:p14="http://schemas.microsoft.com/office/powerpoint/2010/main" val="1528832014"/>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 y="2267319"/>
            <a:ext cx="12192000" cy="1772793"/>
          </a:xfrm>
          <a:prstGeom prst="rect">
            <a:avLst/>
          </a:prstGeom>
          <a:solidFill>
            <a:schemeClr val="tx2"/>
          </a:solidFill>
        </p:spPr>
        <p:txBody>
          <a:bodyPr wrap="square">
            <a:spAutoFit/>
          </a:bodyPr>
          <a:lstStyle/>
          <a:p>
            <a:pPr algn="l"/>
            <a:r>
              <a:rPr lang="zh-CN" altLang="en-US" sz="2800" b="1" dirty="0">
                <a:solidFill>
                  <a:srgbClr val="FFC000"/>
                </a:solidFill>
                <a:latin typeface="宋体" panose="02010600030101010101" pitchFamily="2" charset="-122"/>
                <a:ea typeface="宋体" panose="02010600030101010101" pitchFamily="2" charset="-122"/>
              </a:rPr>
              <a:t>国家监察委员会管辖规定（试行）</a:t>
            </a:r>
            <a:endParaRPr lang="en-US" altLang="zh-CN" sz="2800" b="1" dirty="0">
              <a:solidFill>
                <a:srgbClr val="FFC000"/>
              </a:solidFill>
              <a:latin typeface="宋体" panose="02010600030101010101" pitchFamily="2" charset="-122"/>
              <a:ea typeface="宋体" panose="02010600030101010101" pitchFamily="2" charset="-122"/>
            </a:endParaRPr>
          </a:p>
          <a:p>
            <a:pPr algn="l"/>
            <a:r>
              <a:rPr lang="zh-CN" altLang="en-US" sz="2800" b="1" dirty="0" smtClean="0">
                <a:latin typeface="宋体" panose="02010600030101010101" pitchFamily="2" charset="-122"/>
                <a:ea typeface="宋体" panose="02010600030101010101" pitchFamily="2" charset="-122"/>
                <a:sym typeface="+mn-ea"/>
              </a:rPr>
              <a:t>（</a:t>
            </a:r>
            <a:r>
              <a:rPr lang="zh-CN" altLang="en-US" sz="2800" b="1" dirty="0">
                <a:latin typeface="宋体" panose="02010600030101010101" pitchFamily="2" charset="-122"/>
                <a:ea typeface="宋体" panose="02010600030101010101" pitchFamily="2" charset="-122"/>
                <a:sym typeface="+mn-ea"/>
              </a:rPr>
              <a:t>十一）巨额财产来源不明罪</a:t>
            </a:r>
          </a:p>
          <a:p>
            <a:pPr algn="l"/>
            <a:r>
              <a:rPr lang="zh-CN" altLang="en-US" sz="2800" b="1" dirty="0" smtClean="0">
                <a:latin typeface="宋体" panose="02010600030101010101" pitchFamily="2" charset="-122"/>
                <a:ea typeface="宋体" panose="02010600030101010101" pitchFamily="2" charset="-122"/>
                <a:sym typeface="+mn-ea"/>
              </a:rPr>
              <a:t>涉嫌</a:t>
            </a:r>
            <a:r>
              <a:rPr lang="zh-CN" altLang="en-US" sz="2800" b="1" dirty="0">
                <a:latin typeface="宋体" panose="02010600030101010101" pitchFamily="2" charset="-122"/>
                <a:ea typeface="宋体" panose="02010600030101010101" pitchFamily="2" charset="-122"/>
                <a:sym typeface="+mn-ea"/>
              </a:rPr>
              <a:t>巨额财产来源不明，数额在</a:t>
            </a:r>
            <a:r>
              <a:rPr lang="en-US" altLang="zh-CN" sz="2800" b="1" dirty="0">
                <a:solidFill>
                  <a:srgbClr val="FFC000"/>
                </a:solidFill>
                <a:latin typeface="宋体" panose="02010600030101010101" pitchFamily="2" charset="-122"/>
                <a:ea typeface="宋体" panose="02010600030101010101" pitchFamily="2" charset="-122"/>
                <a:sym typeface="+mn-ea"/>
              </a:rPr>
              <a:t>30</a:t>
            </a:r>
            <a:r>
              <a:rPr lang="zh-CN" altLang="en-US" sz="2800" b="1" dirty="0">
                <a:solidFill>
                  <a:srgbClr val="FFC000"/>
                </a:solidFill>
                <a:latin typeface="宋体" panose="02010600030101010101" pitchFamily="2" charset="-122"/>
                <a:ea typeface="宋体" panose="02010600030101010101" pitchFamily="2" charset="-122"/>
                <a:sym typeface="+mn-ea"/>
              </a:rPr>
              <a:t>万元以上</a:t>
            </a:r>
            <a:r>
              <a:rPr lang="zh-CN" altLang="en-US" sz="2800" b="1" dirty="0">
                <a:latin typeface="宋体" panose="02010600030101010101" pitchFamily="2" charset="-122"/>
                <a:ea typeface="宋体" panose="02010600030101010101" pitchFamily="2" charset="-122"/>
                <a:sym typeface="+mn-ea"/>
              </a:rPr>
              <a:t>的，应予立案。</a:t>
            </a:r>
            <a:endParaRPr lang="zh-CN" altLang="en-US" sz="2000" b="1" dirty="0">
              <a:latin typeface="宋体" panose="02010600030101010101" pitchFamily="2" charset="-122"/>
              <a:ea typeface="宋体" panose="02010600030101010101" pitchFamily="2" charset="-122"/>
              <a:sym typeface="+mn-ea"/>
            </a:endParaRPr>
          </a:p>
        </p:txBody>
      </p:sp>
      <p:sp>
        <p:nvSpPr>
          <p:cNvPr id="6" name="Rectangle 25"/>
          <p:cNvSpPr>
            <a:spLocks noChangeArrowheads="1"/>
          </p:cNvSpPr>
          <p:nvPr/>
        </p:nvSpPr>
        <p:spPr bwMode="auto">
          <a:xfrm>
            <a:off x="-1" y="296640"/>
            <a:ext cx="9572625" cy="1052596"/>
          </a:xfrm>
          <a:prstGeom prst="rect">
            <a:avLst/>
          </a:prstGeom>
          <a:solidFill>
            <a:srgbClr val="C00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800" b="1" dirty="0" smtClean="0">
                <a:latin typeface="微软雅黑" panose="020B0503020204020204" pitchFamily="34" charset="-122"/>
                <a:ea typeface="微软雅黑" panose="020B0503020204020204" pitchFamily="34" charset="-122"/>
              </a:rPr>
              <a:t>     巨额</a:t>
            </a:r>
            <a:r>
              <a:rPr lang="zh-CN" altLang="en-US" sz="4800" b="1" dirty="0">
                <a:latin typeface="微软雅黑" panose="020B0503020204020204" pitchFamily="34" charset="-122"/>
                <a:ea typeface="微软雅黑" panose="020B0503020204020204" pitchFamily="34" charset="-122"/>
              </a:rPr>
              <a:t>财产来源不明</a:t>
            </a:r>
            <a:r>
              <a:rPr lang="zh-CN" altLang="en-US" sz="4800" b="1" dirty="0" smtClean="0">
                <a:latin typeface="微软雅黑" panose="020B0503020204020204" pitchFamily="34" charset="-122"/>
                <a:ea typeface="微软雅黑" panose="020B0503020204020204" pitchFamily="34" charset="-122"/>
              </a:rPr>
              <a:t>罪量刑标准</a:t>
            </a:r>
            <a:endParaRPr lang="zh-CN" altLang="en-US" sz="6000" b="1" dirty="0">
              <a:latin typeface="微软雅黑" panose="020B0503020204020204" pitchFamily="34" charset="-122"/>
              <a:ea typeface="微软雅黑" panose="020B0503020204020204" pitchFamily="34" charset="-122"/>
            </a:endParaRPr>
          </a:p>
        </p:txBody>
      </p:sp>
      <p:sp>
        <p:nvSpPr>
          <p:cNvPr id="7" name="文本框 6"/>
          <p:cNvSpPr txBox="1"/>
          <p:nvPr/>
        </p:nvSpPr>
        <p:spPr>
          <a:xfrm>
            <a:off x="1" y="286381"/>
            <a:ext cx="944799" cy="1062855"/>
          </a:xfrm>
          <a:prstGeom prst="rect">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30000"/>
              </a:lnSpc>
              <a:spcBef>
                <a:spcPts val="0"/>
              </a:spcBef>
              <a:spcAft>
                <a:spcPts val="0"/>
              </a:spcAft>
              <a:buClrTx/>
              <a:buSzTx/>
              <a:buFontTx/>
              <a:buNone/>
              <a:tabLst/>
            </a:pPr>
            <a:r>
              <a:rPr kumimoji="0" lang="en-US" altLang="zh-CN" sz="4800" b="1" i="0" u="none" strike="noStrike" cap="none" spc="107" normalizeH="0" baseline="0" dirty="0" smtClean="0">
                <a:ln>
                  <a:noFill/>
                </a:ln>
                <a:solidFill>
                  <a:srgbClr val="FFFFFF"/>
                </a:solidFill>
                <a:effectLst/>
                <a:uFillTx/>
                <a:latin typeface="微软雅黑" panose="020B0503020204020204" pitchFamily="34" charset="-122"/>
                <a:ea typeface="微软雅黑" panose="020B0503020204020204" pitchFamily="34" charset="-122"/>
                <a:sym typeface="Source Han Sans CN Normal"/>
              </a:rPr>
              <a:t>5</a:t>
            </a:r>
            <a:endParaRPr kumimoji="0" lang="zh-CN" altLang="en-US" sz="4800" b="1" i="0" u="none" strike="noStrike" cap="none" spc="107" normalizeH="0" baseline="0" dirty="0">
              <a:ln>
                <a:noFill/>
              </a:ln>
              <a:solidFill>
                <a:srgbClr val="FFFFFF"/>
              </a:solidFill>
              <a:effectLst/>
              <a:uFillTx/>
              <a:latin typeface="微软雅黑" panose="020B0503020204020204" pitchFamily="34" charset="-122"/>
              <a:ea typeface="微软雅黑" panose="020B0503020204020204" pitchFamily="34" charset="-122"/>
              <a:sym typeface="Source Han Sans CN Normal"/>
            </a:endParaRPr>
          </a:p>
        </p:txBody>
      </p:sp>
    </p:spTree>
    <p:extLst>
      <p:ext uri="{BB962C8B-B14F-4D97-AF65-F5344CB8AC3E}">
        <p14:creationId xmlns:p14="http://schemas.microsoft.com/office/powerpoint/2010/main" val="535855476"/>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617901" y="701483"/>
            <a:ext cx="763190" cy="1269048"/>
            <a:chOff x="2038333" y="1493215"/>
            <a:chExt cx="763190" cy="1269048"/>
          </a:xfrm>
        </p:grpSpPr>
        <p:pic>
          <p:nvPicPr>
            <p:cNvPr id="13" name="图片 12"/>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2144281" y="1493215"/>
              <a:ext cx="551180" cy="1269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a:spLocks noChangeArrowheads="1"/>
            </p:cNvSpPr>
            <p:nvPr/>
          </p:nvSpPr>
          <p:spPr bwMode="auto">
            <a:xfrm>
              <a:off x="2038333" y="1655127"/>
              <a:ext cx="7631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4800" b="1" dirty="0">
                  <a:solidFill>
                    <a:srgbClr val="FFFFFF"/>
                  </a:solidFill>
                  <a:latin typeface="禹卫书法行书简体" pitchFamily="2" charset="-122"/>
                  <a:ea typeface="禹卫书法行书简体" pitchFamily="2" charset="-122"/>
                  <a:sym typeface="禹卫书法行书简体" pitchFamily="2" charset="-122"/>
                </a:rPr>
                <a:t>贰</a:t>
              </a:r>
            </a:p>
          </p:txBody>
        </p:sp>
      </p:grpSp>
      <p:sp>
        <p:nvSpPr>
          <p:cNvPr id="15" name="TextBox 2"/>
          <p:cNvSpPr txBox="1">
            <a:spLocks noChangeArrowheads="1"/>
          </p:cNvSpPr>
          <p:nvPr/>
        </p:nvSpPr>
        <p:spPr bwMode="auto">
          <a:xfrm>
            <a:off x="2668751" y="857229"/>
            <a:ext cx="656097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hangingPunct="1">
              <a:lnSpc>
                <a:spcPct val="100000"/>
              </a:lnSpc>
              <a:spcBef>
                <a:spcPct val="0"/>
              </a:spcBef>
              <a:buNone/>
            </a:pPr>
            <a:r>
              <a:rPr lang="zh-CN" altLang="en-US" sz="4800" dirty="0">
                <a:latin typeface="华文中宋" panose="02010600040101010101" charset="-122"/>
                <a:ea typeface="华文中宋" panose="02010600040101010101" charset="-122"/>
              </a:rPr>
              <a:t>职务犯罪常见罪名介绍</a:t>
            </a:r>
          </a:p>
        </p:txBody>
      </p:sp>
      <p:sp>
        <p:nvSpPr>
          <p:cNvPr id="18" name="Rectangle 25"/>
          <p:cNvSpPr>
            <a:spLocks noChangeArrowheads="1"/>
          </p:cNvSpPr>
          <p:nvPr/>
        </p:nvSpPr>
        <p:spPr bwMode="auto">
          <a:xfrm>
            <a:off x="2221075" y="2738980"/>
            <a:ext cx="8532650" cy="1052596"/>
          </a:xfrm>
          <a:prstGeom prst="rect">
            <a:avLst/>
          </a:prstGeom>
          <a:solidFill>
            <a:srgbClr val="C00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800" b="1" dirty="0" smtClean="0">
                <a:latin typeface="微软雅黑" panose="020B0503020204020204" pitchFamily="34" charset="-122"/>
                <a:ea typeface="微软雅黑" panose="020B0503020204020204" pitchFamily="34" charset="-122"/>
              </a:rPr>
              <a:t>     滥用职权罪、玩忽职守罪</a:t>
            </a:r>
            <a:endParaRPr lang="zh-CN" altLang="en-US" sz="6000" b="1"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2221075" y="2738980"/>
            <a:ext cx="1131724" cy="1062855"/>
          </a:xfrm>
          <a:prstGeom prst="rect">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30000"/>
              </a:lnSpc>
              <a:spcBef>
                <a:spcPts val="0"/>
              </a:spcBef>
              <a:spcAft>
                <a:spcPts val="0"/>
              </a:spcAft>
              <a:buClrTx/>
              <a:buSzTx/>
              <a:buFontTx/>
              <a:buNone/>
              <a:tabLst/>
            </a:pPr>
            <a:r>
              <a:rPr kumimoji="0" lang="en-US" altLang="zh-CN" sz="4800" b="1" i="0" u="none" strike="noStrike" cap="none" spc="107" normalizeH="0" baseline="0" dirty="0" smtClean="0">
                <a:ln>
                  <a:noFill/>
                </a:ln>
                <a:solidFill>
                  <a:srgbClr val="FFFFFF"/>
                </a:solidFill>
                <a:effectLst/>
                <a:uFillTx/>
                <a:latin typeface="微软雅黑" panose="020B0503020204020204" pitchFamily="34" charset="-122"/>
                <a:ea typeface="微软雅黑" panose="020B0503020204020204" pitchFamily="34" charset="-122"/>
                <a:sym typeface="Source Han Sans CN Normal"/>
              </a:rPr>
              <a:t>6</a:t>
            </a:r>
            <a:endParaRPr kumimoji="0" lang="zh-CN" altLang="en-US" sz="4800" b="1" i="0" u="none" strike="noStrike" cap="none" spc="107" normalizeH="0" baseline="0" dirty="0">
              <a:ln>
                <a:noFill/>
              </a:ln>
              <a:solidFill>
                <a:srgbClr val="FFFFFF"/>
              </a:solidFill>
              <a:effectLst/>
              <a:uFillTx/>
              <a:latin typeface="微软雅黑" panose="020B0503020204020204" pitchFamily="34" charset="-122"/>
              <a:ea typeface="微软雅黑" panose="020B0503020204020204" pitchFamily="34" charset="-122"/>
              <a:sym typeface="Source Han Sans CN Normal"/>
            </a:endParaRPr>
          </a:p>
        </p:txBody>
      </p:sp>
    </p:spTree>
    <p:extLst>
      <p:ext uri="{BB962C8B-B14F-4D97-AF65-F5344CB8AC3E}">
        <p14:creationId xmlns:p14="http://schemas.microsoft.com/office/powerpoint/2010/main" val="3336257374"/>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0" y="1808449"/>
            <a:ext cx="12115800" cy="4013406"/>
          </a:xfrm>
          <a:prstGeom prst="rect">
            <a:avLst/>
          </a:prstGeom>
          <a:solidFill>
            <a:schemeClr val="tx2"/>
          </a:solidFill>
        </p:spPr>
        <p:txBody>
          <a:bodyPr wrap="square">
            <a:spAutoFit/>
          </a:bodyPr>
          <a:lstStyle/>
          <a:p>
            <a:pPr algn="l"/>
            <a:r>
              <a:rPr lang="zh-CN" altLang="en-US" sz="2800" dirty="0" smtClean="0"/>
              <a:t>   </a:t>
            </a:r>
            <a:r>
              <a:rPr lang="zh-CN" altLang="en-US" sz="2800" b="1" dirty="0">
                <a:latin typeface="宋体" panose="02010600030101010101" pitchFamily="2" charset="-122"/>
                <a:ea typeface="宋体" panose="02010600030101010101" pitchFamily="2" charset="-122"/>
              </a:rPr>
              <a:t>《刑法》第三百九十七条    </a:t>
            </a:r>
            <a:endParaRPr lang="en-US" altLang="zh-CN" sz="2800" b="1" dirty="0" smtClean="0">
              <a:latin typeface="宋体" panose="02010600030101010101" pitchFamily="2" charset="-122"/>
              <a:ea typeface="宋体" panose="02010600030101010101" pitchFamily="2" charset="-122"/>
            </a:endParaRPr>
          </a:p>
          <a:p>
            <a:pPr algn="l"/>
            <a:r>
              <a:rPr lang="en-US" altLang="zh-CN" sz="2800" b="1" dirty="0">
                <a:latin typeface="宋体" panose="02010600030101010101" pitchFamily="2" charset="-122"/>
                <a:ea typeface="宋体" panose="02010600030101010101" pitchFamily="2" charset="-122"/>
              </a:rPr>
              <a:t> </a:t>
            </a:r>
            <a:r>
              <a:rPr lang="en-US" altLang="zh-CN" sz="2800" b="1" dirty="0" smtClean="0">
                <a:latin typeface="宋体" panose="02010600030101010101" pitchFamily="2" charset="-122"/>
                <a:ea typeface="宋体" panose="02010600030101010101" pitchFamily="2" charset="-122"/>
              </a:rPr>
              <a:t>   </a:t>
            </a:r>
            <a:r>
              <a:rPr lang="zh-CN" altLang="en-US" sz="2800" b="1" dirty="0" smtClean="0">
                <a:latin typeface="宋体" panose="02010600030101010101" pitchFamily="2" charset="-122"/>
                <a:ea typeface="宋体" panose="02010600030101010101" pitchFamily="2" charset="-122"/>
              </a:rPr>
              <a:t>国家机关</a:t>
            </a:r>
            <a:r>
              <a:rPr lang="zh-CN" altLang="en-US" sz="2800" b="1" dirty="0">
                <a:latin typeface="宋体" panose="02010600030101010101" pitchFamily="2" charset="-122"/>
                <a:ea typeface="宋体" panose="02010600030101010101" pitchFamily="2" charset="-122"/>
              </a:rPr>
              <a:t>工作人员滥用职权或者玩忽职守，致使公共财产、国家和人民利益遭受重大损失的，处三年以下有期徒刑或者拘役；情节特别严重的，处三年以上七年以下有期徒刑。本法另有规定的，依照规定。 </a:t>
            </a:r>
            <a:endParaRPr lang="en-US" altLang="zh-CN" sz="2800" b="1" dirty="0" smtClean="0">
              <a:latin typeface="宋体" panose="02010600030101010101" pitchFamily="2" charset="-122"/>
              <a:ea typeface="宋体" panose="02010600030101010101" pitchFamily="2" charset="-122"/>
            </a:endParaRPr>
          </a:p>
          <a:p>
            <a:pPr algn="l"/>
            <a:r>
              <a:rPr lang="en-US" altLang="zh-CN" sz="2800" b="1" dirty="0">
                <a:latin typeface="宋体" panose="02010600030101010101" pitchFamily="2" charset="-122"/>
                <a:ea typeface="宋体" panose="02010600030101010101" pitchFamily="2" charset="-122"/>
              </a:rPr>
              <a:t> </a:t>
            </a:r>
            <a:r>
              <a:rPr lang="en-US" altLang="zh-CN" sz="2800" b="1" dirty="0" smtClean="0">
                <a:latin typeface="宋体" panose="02010600030101010101" pitchFamily="2" charset="-122"/>
                <a:ea typeface="宋体" panose="02010600030101010101" pitchFamily="2" charset="-122"/>
              </a:rPr>
              <a:t>   </a:t>
            </a:r>
            <a:r>
              <a:rPr lang="zh-CN" altLang="en-US" sz="2800" b="1" dirty="0" smtClean="0">
                <a:latin typeface="宋体" panose="02010600030101010101" pitchFamily="2" charset="-122"/>
                <a:ea typeface="宋体" panose="02010600030101010101" pitchFamily="2" charset="-122"/>
              </a:rPr>
              <a:t>国家机关</a:t>
            </a:r>
            <a:r>
              <a:rPr lang="zh-CN" altLang="en-US" sz="2800" b="1" dirty="0">
                <a:latin typeface="宋体" panose="02010600030101010101" pitchFamily="2" charset="-122"/>
                <a:ea typeface="宋体" panose="02010600030101010101" pitchFamily="2" charset="-122"/>
              </a:rPr>
              <a:t>工作人员徇私舞弊，犯前款罪的，处五年以下有期徒刑或者拘役；情节特别严重的，处五年以上十年以下有期徒刑。本法另有规定的，依照规定。</a:t>
            </a:r>
          </a:p>
        </p:txBody>
      </p:sp>
      <p:sp>
        <p:nvSpPr>
          <p:cNvPr id="5" name="Rectangle 25"/>
          <p:cNvSpPr>
            <a:spLocks noChangeArrowheads="1"/>
          </p:cNvSpPr>
          <p:nvPr/>
        </p:nvSpPr>
        <p:spPr bwMode="auto">
          <a:xfrm>
            <a:off x="-1" y="194202"/>
            <a:ext cx="8294524" cy="1052596"/>
          </a:xfrm>
          <a:prstGeom prst="rect">
            <a:avLst/>
          </a:prstGeom>
          <a:solidFill>
            <a:srgbClr val="C00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800" b="1" dirty="0" smtClean="0">
                <a:latin typeface="微软雅黑" panose="020B0503020204020204" pitchFamily="34" charset="-122"/>
                <a:ea typeface="微软雅黑" panose="020B0503020204020204" pitchFamily="34" charset="-122"/>
              </a:rPr>
              <a:t>     滥用职权</a:t>
            </a:r>
            <a:r>
              <a:rPr lang="zh-CN" altLang="en-US" sz="4800" b="1" dirty="0">
                <a:latin typeface="微软雅黑" panose="020B0503020204020204" pitchFamily="34" charset="-122"/>
                <a:ea typeface="微软雅黑" panose="020B0503020204020204" pitchFamily="34" charset="-122"/>
              </a:rPr>
              <a:t>罪、玩忽职守罪</a:t>
            </a:r>
            <a:endParaRPr lang="zh-CN" altLang="en-US" sz="6000" b="1" dirty="0">
              <a:latin typeface="微软雅黑" panose="020B0503020204020204" pitchFamily="34" charset="-122"/>
              <a:ea typeface="微软雅黑" panose="020B0503020204020204" pitchFamily="34" charset="-122"/>
            </a:endParaRPr>
          </a:p>
        </p:txBody>
      </p:sp>
      <p:sp>
        <p:nvSpPr>
          <p:cNvPr id="6" name="文本框 5"/>
          <p:cNvSpPr txBox="1"/>
          <p:nvPr/>
        </p:nvSpPr>
        <p:spPr>
          <a:xfrm>
            <a:off x="0" y="201390"/>
            <a:ext cx="1045998" cy="1062855"/>
          </a:xfrm>
          <a:prstGeom prst="rect">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30000"/>
              </a:lnSpc>
              <a:spcBef>
                <a:spcPts val="0"/>
              </a:spcBef>
              <a:spcAft>
                <a:spcPts val="0"/>
              </a:spcAft>
              <a:buClrTx/>
              <a:buSzTx/>
              <a:buFontTx/>
              <a:buNone/>
              <a:tabLst/>
            </a:pPr>
            <a:r>
              <a:rPr kumimoji="0" lang="en-US" altLang="zh-CN" sz="4800" b="1" i="0" u="none" strike="noStrike" cap="none" spc="107" normalizeH="0" baseline="0" dirty="0" smtClean="0">
                <a:ln>
                  <a:noFill/>
                </a:ln>
                <a:solidFill>
                  <a:srgbClr val="FFFFFF"/>
                </a:solidFill>
                <a:effectLst/>
                <a:uFillTx/>
                <a:latin typeface="微软雅黑" panose="020B0503020204020204" pitchFamily="34" charset="-122"/>
                <a:ea typeface="微软雅黑" panose="020B0503020204020204" pitchFamily="34" charset="-122"/>
                <a:sym typeface="Source Han Sans CN Normal"/>
              </a:rPr>
              <a:t>6</a:t>
            </a:r>
            <a:endParaRPr kumimoji="0" lang="zh-CN" altLang="en-US" sz="4800" b="1" i="0" u="none" strike="noStrike" cap="none" spc="107" normalizeH="0" baseline="0" dirty="0">
              <a:ln>
                <a:noFill/>
              </a:ln>
              <a:solidFill>
                <a:srgbClr val="FFFFFF"/>
              </a:solidFill>
              <a:effectLst/>
              <a:uFillTx/>
              <a:latin typeface="微软雅黑" panose="020B0503020204020204" pitchFamily="34" charset="-122"/>
              <a:ea typeface="微软雅黑" panose="020B0503020204020204" pitchFamily="34" charset="-122"/>
              <a:sym typeface="Source Han Sans CN Normal"/>
            </a:endParaRPr>
          </a:p>
        </p:txBody>
      </p:sp>
    </p:spTree>
    <p:extLst>
      <p:ext uri="{BB962C8B-B14F-4D97-AF65-F5344CB8AC3E}">
        <p14:creationId xmlns:p14="http://schemas.microsoft.com/office/powerpoint/2010/main" val="2736366048"/>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 y="1277251"/>
            <a:ext cx="12192000" cy="5467843"/>
          </a:xfrm>
          <a:prstGeom prst="rect">
            <a:avLst/>
          </a:prstGeom>
          <a:solidFill>
            <a:schemeClr val="tx2"/>
          </a:solidFill>
        </p:spPr>
        <p:txBody>
          <a:bodyPr wrap="square">
            <a:spAutoFit/>
          </a:bodyPr>
          <a:lstStyle/>
          <a:p>
            <a:pPr algn="l">
              <a:lnSpc>
                <a:spcPct val="110000"/>
              </a:lnSpc>
            </a:pPr>
            <a:r>
              <a:rPr lang="zh-CN" altLang="en-US" sz="2000" b="1" dirty="0">
                <a:solidFill>
                  <a:srgbClr val="FFC000"/>
                </a:solidFill>
                <a:latin typeface="宋体" panose="02010600030101010101" pitchFamily="2" charset="-122"/>
                <a:ea typeface="宋体" panose="02010600030101010101" pitchFamily="2" charset="-122"/>
              </a:rPr>
              <a:t>国家监察委员会管辖规定（试行</a:t>
            </a:r>
            <a:r>
              <a:rPr lang="zh-CN" altLang="en-US" sz="2000" b="1" dirty="0" smtClean="0">
                <a:solidFill>
                  <a:srgbClr val="FFC000"/>
                </a:solidFill>
                <a:latin typeface="宋体" panose="02010600030101010101" pitchFamily="2" charset="-122"/>
                <a:ea typeface="宋体" panose="02010600030101010101" pitchFamily="2" charset="-122"/>
              </a:rPr>
              <a:t>）</a:t>
            </a:r>
            <a:endParaRPr lang="en-US" altLang="zh-CN" sz="2000" b="1" dirty="0" smtClean="0">
              <a:solidFill>
                <a:srgbClr val="FFC000"/>
              </a:solidFill>
              <a:latin typeface="宋体" panose="02010600030101010101" pitchFamily="2" charset="-122"/>
              <a:ea typeface="宋体" panose="02010600030101010101" pitchFamily="2" charset="-122"/>
            </a:endParaRPr>
          </a:p>
          <a:p>
            <a:pPr algn="l">
              <a:lnSpc>
                <a:spcPct val="110000"/>
              </a:lnSpc>
            </a:pPr>
            <a:r>
              <a:rPr lang="zh-CN" altLang="en-US" sz="2000" b="1" dirty="0" smtClean="0">
                <a:solidFill>
                  <a:schemeClr val="tx1"/>
                </a:solidFill>
                <a:latin typeface="宋体" panose="02010600030101010101" pitchFamily="2" charset="-122"/>
                <a:ea typeface="宋体" panose="02010600030101010101" pitchFamily="2" charset="-122"/>
              </a:rPr>
              <a:t>滥用职权涉嫌</a:t>
            </a:r>
            <a:r>
              <a:rPr lang="zh-CN" altLang="en-US" sz="2000" b="1" dirty="0">
                <a:solidFill>
                  <a:schemeClr val="tx1"/>
                </a:solidFill>
                <a:latin typeface="宋体" panose="02010600030101010101" pitchFamily="2" charset="-122"/>
                <a:ea typeface="宋体" panose="02010600030101010101" pitchFamily="2" charset="-122"/>
              </a:rPr>
              <a:t>下列情形之一的，应予立案</a:t>
            </a:r>
            <a:r>
              <a:rPr lang="zh-CN" altLang="en-US" sz="2000" b="1" dirty="0" smtClean="0">
                <a:solidFill>
                  <a:schemeClr val="tx1"/>
                </a:solidFill>
                <a:latin typeface="宋体" panose="02010600030101010101" pitchFamily="2" charset="-122"/>
                <a:ea typeface="宋体" panose="02010600030101010101" pitchFamily="2" charset="-122"/>
              </a:rPr>
              <a:t>：</a:t>
            </a:r>
            <a:endParaRPr lang="en-US" altLang="zh-CN" sz="2000" b="1" dirty="0" smtClean="0">
              <a:solidFill>
                <a:schemeClr val="tx1"/>
              </a:solidFill>
              <a:latin typeface="宋体" panose="02010600030101010101" pitchFamily="2" charset="-122"/>
              <a:ea typeface="宋体" panose="02010600030101010101" pitchFamily="2" charset="-122"/>
            </a:endParaRPr>
          </a:p>
          <a:p>
            <a:pPr algn="l">
              <a:lnSpc>
                <a:spcPct val="110000"/>
              </a:lnSpc>
            </a:pPr>
            <a:r>
              <a:rPr lang="en-US" altLang="zh-CN" sz="2000" b="1" dirty="0" smtClean="0">
                <a:solidFill>
                  <a:schemeClr val="tx1"/>
                </a:solidFill>
                <a:latin typeface="宋体" panose="02010600030101010101" pitchFamily="2" charset="-122"/>
                <a:ea typeface="宋体" panose="02010600030101010101" pitchFamily="2" charset="-122"/>
              </a:rPr>
              <a:t>1</a:t>
            </a:r>
            <a:r>
              <a:rPr lang="en-US" altLang="zh-CN" sz="2000" b="1" dirty="0">
                <a:solidFill>
                  <a:schemeClr val="tx1"/>
                </a:solidFill>
                <a:latin typeface="宋体" panose="02010600030101010101" pitchFamily="2" charset="-122"/>
                <a:ea typeface="宋体" panose="02010600030101010101" pitchFamily="2" charset="-122"/>
              </a:rPr>
              <a:t>. </a:t>
            </a:r>
            <a:r>
              <a:rPr lang="zh-CN" altLang="en-US" sz="2000" b="1" dirty="0">
                <a:solidFill>
                  <a:schemeClr val="tx1"/>
                </a:solidFill>
                <a:latin typeface="宋体" panose="02010600030101010101" pitchFamily="2" charset="-122"/>
                <a:ea typeface="宋体" panose="02010600030101010101" pitchFamily="2" charset="-122"/>
              </a:rPr>
              <a:t>国家机关工作人员滥用职权，涉嫌下列情形之一的，属于</a:t>
            </a:r>
            <a:r>
              <a:rPr lang="zh-CN" altLang="en-US" sz="2000" b="1" dirty="0">
                <a:solidFill>
                  <a:srgbClr val="FFC000"/>
                </a:solidFill>
                <a:latin typeface="宋体" panose="02010600030101010101" pitchFamily="2" charset="-122"/>
                <a:ea typeface="宋体" panose="02010600030101010101" pitchFamily="2" charset="-122"/>
              </a:rPr>
              <a:t>“致使公共财产、国家和人民利益遭受重大损失”</a:t>
            </a:r>
            <a:r>
              <a:rPr lang="zh-CN" altLang="en-US" sz="2000" b="1" dirty="0">
                <a:solidFill>
                  <a:schemeClr val="tx1"/>
                </a:solidFill>
                <a:latin typeface="宋体" panose="02010600030101010101" pitchFamily="2" charset="-122"/>
                <a:ea typeface="宋体" panose="02010600030101010101" pitchFamily="2" charset="-122"/>
              </a:rPr>
              <a:t>，处</a:t>
            </a:r>
            <a:r>
              <a:rPr lang="zh-CN" altLang="en-US" sz="2000" b="1" dirty="0">
                <a:solidFill>
                  <a:srgbClr val="FFC000"/>
                </a:solidFill>
                <a:latin typeface="宋体" panose="02010600030101010101" pitchFamily="2" charset="-122"/>
                <a:ea typeface="宋体" panose="02010600030101010101" pitchFamily="2" charset="-122"/>
              </a:rPr>
              <a:t>三年以下</a:t>
            </a:r>
            <a:r>
              <a:rPr lang="zh-CN" altLang="en-US" sz="2000" b="1" dirty="0">
                <a:solidFill>
                  <a:schemeClr val="tx1"/>
                </a:solidFill>
                <a:latin typeface="宋体" panose="02010600030101010101" pitchFamily="2" charset="-122"/>
                <a:ea typeface="宋体" panose="02010600030101010101" pitchFamily="2" charset="-122"/>
              </a:rPr>
              <a:t>有期徒刑或者拘役：</a:t>
            </a:r>
          </a:p>
          <a:p>
            <a:pPr algn="l">
              <a:lnSpc>
                <a:spcPct val="110000"/>
              </a:lnSpc>
            </a:pPr>
            <a:r>
              <a:rPr lang="zh-CN" altLang="en-US" sz="2000" b="1" dirty="0">
                <a:solidFill>
                  <a:schemeClr val="tx1"/>
                </a:solidFill>
                <a:latin typeface="宋体" panose="02010600030101010101" pitchFamily="2" charset="-122"/>
                <a:ea typeface="宋体" panose="02010600030101010101" pitchFamily="2" charset="-122"/>
              </a:rPr>
              <a:t>（</a:t>
            </a:r>
            <a:r>
              <a:rPr lang="en-US" altLang="zh-CN" sz="2000" b="1" dirty="0">
                <a:solidFill>
                  <a:schemeClr val="tx1"/>
                </a:solidFill>
                <a:latin typeface="宋体" panose="02010600030101010101" pitchFamily="2" charset="-122"/>
                <a:ea typeface="宋体" panose="02010600030101010101" pitchFamily="2" charset="-122"/>
              </a:rPr>
              <a:t>1</a:t>
            </a:r>
            <a:r>
              <a:rPr lang="zh-CN" altLang="en-US" sz="2000" b="1" dirty="0">
                <a:solidFill>
                  <a:schemeClr val="tx1"/>
                </a:solidFill>
                <a:latin typeface="宋体" panose="02010600030101010101" pitchFamily="2" charset="-122"/>
                <a:ea typeface="宋体" panose="02010600030101010101" pitchFamily="2" charset="-122"/>
              </a:rPr>
              <a:t>）造成死亡</a:t>
            </a:r>
            <a:r>
              <a:rPr lang="en-US" altLang="zh-CN" sz="2000" b="1" dirty="0">
                <a:solidFill>
                  <a:schemeClr val="tx1"/>
                </a:solidFill>
                <a:latin typeface="宋体" panose="02010600030101010101" pitchFamily="2" charset="-122"/>
                <a:ea typeface="宋体" panose="02010600030101010101" pitchFamily="2" charset="-122"/>
              </a:rPr>
              <a:t>1</a:t>
            </a:r>
            <a:r>
              <a:rPr lang="zh-CN" altLang="en-US" sz="2000" b="1" dirty="0">
                <a:solidFill>
                  <a:schemeClr val="tx1"/>
                </a:solidFill>
                <a:latin typeface="宋体" panose="02010600030101010101" pitchFamily="2" charset="-122"/>
                <a:ea typeface="宋体" panose="02010600030101010101" pitchFamily="2" charset="-122"/>
              </a:rPr>
              <a:t>人以上，或者重伤</a:t>
            </a:r>
            <a:r>
              <a:rPr lang="en-US" altLang="zh-CN" sz="2000" b="1" dirty="0">
                <a:solidFill>
                  <a:schemeClr val="tx1"/>
                </a:solidFill>
                <a:latin typeface="宋体" panose="02010600030101010101" pitchFamily="2" charset="-122"/>
                <a:ea typeface="宋体" panose="02010600030101010101" pitchFamily="2" charset="-122"/>
              </a:rPr>
              <a:t>3</a:t>
            </a:r>
            <a:r>
              <a:rPr lang="zh-CN" altLang="en-US" sz="2000" b="1" dirty="0">
                <a:solidFill>
                  <a:schemeClr val="tx1"/>
                </a:solidFill>
                <a:latin typeface="宋体" panose="02010600030101010101" pitchFamily="2" charset="-122"/>
                <a:ea typeface="宋体" panose="02010600030101010101" pitchFamily="2" charset="-122"/>
              </a:rPr>
              <a:t>人以上，或者轻伤</a:t>
            </a:r>
            <a:r>
              <a:rPr lang="en-US" altLang="zh-CN" sz="2000" b="1" dirty="0">
                <a:solidFill>
                  <a:schemeClr val="tx1"/>
                </a:solidFill>
                <a:latin typeface="宋体" panose="02010600030101010101" pitchFamily="2" charset="-122"/>
                <a:ea typeface="宋体" panose="02010600030101010101" pitchFamily="2" charset="-122"/>
              </a:rPr>
              <a:t>9</a:t>
            </a:r>
            <a:r>
              <a:rPr lang="zh-CN" altLang="en-US" sz="2000" b="1" dirty="0">
                <a:solidFill>
                  <a:schemeClr val="tx1"/>
                </a:solidFill>
                <a:latin typeface="宋体" panose="02010600030101010101" pitchFamily="2" charset="-122"/>
                <a:ea typeface="宋体" panose="02010600030101010101" pitchFamily="2" charset="-122"/>
              </a:rPr>
              <a:t>人以上，或者重伤</a:t>
            </a:r>
            <a:r>
              <a:rPr lang="en-US" altLang="zh-CN" sz="2000" b="1" dirty="0">
                <a:solidFill>
                  <a:schemeClr val="tx1"/>
                </a:solidFill>
                <a:latin typeface="宋体" panose="02010600030101010101" pitchFamily="2" charset="-122"/>
                <a:ea typeface="宋体" panose="02010600030101010101" pitchFamily="2" charset="-122"/>
              </a:rPr>
              <a:t>2</a:t>
            </a:r>
            <a:r>
              <a:rPr lang="zh-CN" altLang="en-US" sz="2000" b="1" dirty="0">
                <a:solidFill>
                  <a:schemeClr val="tx1"/>
                </a:solidFill>
                <a:latin typeface="宋体" panose="02010600030101010101" pitchFamily="2" charset="-122"/>
                <a:ea typeface="宋体" panose="02010600030101010101" pitchFamily="2" charset="-122"/>
              </a:rPr>
              <a:t>人、轻伤</a:t>
            </a:r>
            <a:r>
              <a:rPr lang="en-US" altLang="zh-CN" sz="2000" b="1" dirty="0">
                <a:solidFill>
                  <a:schemeClr val="tx1"/>
                </a:solidFill>
                <a:latin typeface="宋体" panose="02010600030101010101" pitchFamily="2" charset="-122"/>
                <a:ea typeface="宋体" panose="02010600030101010101" pitchFamily="2" charset="-122"/>
              </a:rPr>
              <a:t>3</a:t>
            </a:r>
            <a:r>
              <a:rPr lang="zh-CN" altLang="en-US" sz="2000" b="1" dirty="0">
                <a:solidFill>
                  <a:schemeClr val="tx1"/>
                </a:solidFill>
                <a:latin typeface="宋体" panose="02010600030101010101" pitchFamily="2" charset="-122"/>
                <a:ea typeface="宋体" panose="02010600030101010101" pitchFamily="2" charset="-122"/>
              </a:rPr>
              <a:t>人以上，或者重伤</a:t>
            </a:r>
            <a:r>
              <a:rPr lang="en-US" altLang="zh-CN" sz="2000" b="1" dirty="0">
                <a:solidFill>
                  <a:schemeClr val="tx1"/>
                </a:solidFill>
                <a:latin typeface="宋体" panose="02010600030101010101" pitchFamily="2" charset="-122"/>
                <a:ea typeface="宋体" panose="02010600030101010101" pitchFamily="2" charset="-122"/>
              </a:rPr>
              <a:t>1</a:t>
            </a:r>
            <a:r>
              <a:rPr lang="zh-CN" altLang="en-US" sz="2000" b="1" dirty="0">
                <a:solidFill>
                  <a:schemeClr val="tx1"/>
                </a:solidFill>
                <a:latin typeface="宋体" panose="02010600030101010101" pitchFamily="2" charset="-122"/>
                <a:ea typeface="宋体" panose="02010600030101010101" pitchFamily="2" charset="-122"/>
              </a:rPr>
              <a:t>人、轻伤</a:t>
            </a:r>
            <a:r>
              <a:rPr lang="en-US" altLang="zh-CN" sz="2000" b="1" dirty="0">
                <a:solidFill>
                  <a:schemeClr val="tx1"/>
                </a:solidFill>
                <a:latin typeface="宋体" panose="02010600030101010101" pitchFamily="2" charset="-122"/>
                <a:ea typeface="宋体" panose="02010600030101010101" pitchFamily="2" charset="-122"/>
              </a:rPr>
              <a:t>6</a:t>
            </a:r>
            <a:r>
              <a:rPr lang="zh-CN" altLang="en-US" sz="2000" b="1" dirty="0">
                <a:solidFill>
                  <a:schemeClr val="tx1"/>
                </a:solidFill>
                <a:latin typeface="宋体" panose="02010600030101010101" pitchFamily="2" charset="-122"/>
                <a:ea typeface="宋体" panose="02010600030101010101" pitchFamily="2" charset="-122"/>
              </a:rPr>
              <a:t>人以上的；</a:t>
            </a:r>
          </a:p>
          <a:p>
            <a:pPr algn="l">
              <a:lnSpc>
                <a:spcPct val="110000"/>
              </a:lnSpc>
            </a:pPr>
            <a:r>
              <a:rPr lang="zh-CN" altLang="en-US" sz="2000" b="1" dirty="0">
                <a:solidFill>
                  <a:schemeClr val="tx1"/>
                </a:solidFill>
                <a:latin typeface="宋体" panose="02010600030101010101" pitchFamily="2" charset="-122"/>
                <a:ea typeface="宋体" panose="02010600030101010101" pitchFamily="2" charset="-122"/>
              </a:rPr>
              <a:t>（</a:t>
            </a:r>
            <a:r>
              <a:rPr lang="en-US" altLang="zh-CN" sz="2000" b="1" dirty="0">
                <a:solidFill>
                  <a:schemeClr val="tx1"/>
                </a:solidFill>
                <a:latin typeface="宋体" panose="02010600030101010101" pitchFamily="2" charset="-122"/>
                <a:ea typeface="宋体" panose="02010600030101010101" pitchFamily="2" charset="-122"/>
              </a:rPr>
              <a:t>2</a:t>
            </a:r>
            <a:r>
              <a:rPr lang="zh-CN" altLang="en-US" sz="2000" b="1" dirty="0">
                <a:solidFill>
                  <a:schemeClr val="tx1"/>
                </a:solidFill>
                <a:latin typeface="宋体" panose="02010600030101010101" pitchFamily="2" charset="-122"/>
                <a:ea typeface="宋体" panose="02010600030101010101" pitchFamily="2" charset="-122"/>
              </a:rPr>
              <a:t>）造成经济损失</a:t>
            </a:r>
            <a:r>
              <a:rPr lang="en-US" altLang="zh-CN" sz="2000" b="1" dirty="0">
                <a:solidFill>
                  <a:schemeClr val="tx1"/>
                </a:solidFill>
                <a:latin typeface="宋体" panose="02010600030101010101" pitchFamily="2" charset="-122"/>
                <a:ea typeface="宋体" panose="02010600030101010101" pitchFamily="2" charset="-122"/>
              </a:rPr>
              <a:t>30</a:t>
            </a:r>
            <a:r>
              <a:rPr lang="zh-CN" altLang="en-US" sz="2000" b="1" dirty="0">
                <a:solidFill>
                  <a:schemeClr val="tx1"/>
                </a:solidFill>
                <a:latin typeface="宋体" panose="02010600030101010101" pitchFamily="2" charset="-122"/>
                <a:ea typeface="宋体" panose="02010600030101010101" pitchFamily="2" charset="-122"/>
              </a:rPr>
              <a:t>万元以上的</a:t>
            </a:r>
            <a:r>
              <a:rPr lang="zh-CN" altLang="en-US" sz="2000" b="1" dirty="0" smtClean="0">
                <a:solidFill>
                  <a:schemeClr val="tx1"/>
                </a:solidFill>
                <a:latin typeface="宋体" panose="02010600030101010101" pitchFamily="2" charset="-122"/>
                <a:ea typeface="宋体" panose="02010600030101010101" pitchFamily="2" charset="-122"/>
              </a:rPr>
              <a:t>；</a:t>
            </a:r>
            <a:endParaRPr lang="zh-CN" altLang="en-US" sz="2000" b="1" dirty="0">
              <a:solidFill>
                <a:schemeClr val="tx1"/>
              </a:solidFill>
              <a:latin typeface="宋体" panose="02010600030101010101" pitchFamily="2" charset="-122"/>
              <a:ea typeface="宋体" panose="02010600030101010101" pitchFamily="2" charset="-122"/>
            </a:endParaRPr>
          </a:p>
          <a:p>
            <a:pPr algn="l">
              <a:lnSpc>
                <a:spcPct val="110000"/>
              </a:lnSpc>
            </a:pPr>
            <a:r>
              <a:rPr lang="zh-CN" altLang="en-US" sz="2000" b="1" dirty="0">
                <a:solidFill>
                  <a:schemeClr val="tx1"/>
                </a:solidFill>
                <a:latin typeface="宋体" panose="02010600030101010101" pitchFamily="2" charset="-122"/>
                <a:ea typeface="宋体" panose="02010600030101010101" pitchFamily="2" charset="-122"/>
              </a:rPr>
              <a:t>（</a:t>
            </a:r>
            <a:r>
              <a:rPr lang="en-US" altLang="zh-CN" sz="2000" b="1" dirty="0">
                <a:solidFill>
                  <a:schemeClr val="tx1"/>
                </a:solidFill>
                <a:latin typeface="宋体" panose="02010600030101010101" pitchFamily="2" charset="-122"/>
                <a:ea typeface="宋体" panose="02010600030101010101" pitchFamily="2" charset="-122"/>
              </a:rPr>
              <a:t>3</a:t>
            </a:r>
            <a:r>
              <a:rPr lang="zh-CN" altLang="en-US" sz="2000" b="1" dirty="0">
                <a:solidFill>
                  <a:schemeClr val="tx1"/>
                </a:solidFill>
                <a:latin typeface="宋体" panose="02010600030101010101" pitchFamily="2" charset="-122"/>
                <a:ea typeface="宋体" panose="02010600030101010101" pitchFamily="2" charset="-122"/>
              </a:rPr>
              <a:t>）造成恶劣社会影响的；</a:t>
            </a:r>
          </a:p>
          <a:p>
            <a:pPr algn="l">
              <a:lnSpc>
                <a:spcPct val="110000"/>
              </a:lnSpc>
            </a:pPr>
            <a:r>
              <a:rPr lang="zh-CN" altLang="en-US" sz="2000" b="1" dirty="0">
                <a:solidFill>
                  <a:schemeClr val="tx1"/>
                </a:solidFill>
                <a:latin typeface="宋体" panose="02010600030101010101" pitchFamily="2" charset="-122"/>
                <a:ea typeface="宋体" panose="02010600030101010101" pitchFamily="2" charset="-122"/>
              </a:rPr>
              <a:t>（</a:t>
            </a:r>
            <a:r>
              <a:rPr lang="en-US" altLang="zh-CN" sz="2000" b="1" dirty="0">
                <a:solidFill>
                  <a:schemeClr val="tx1"/>
                </a:solidFill>
                <a:latin typeface="宋体" panose="02010600030101010101" pitchFamily="2" charset="-122"/>
                <a:ea typeface="宋体" panose="02010600030101010101" pitchFamily="2" charset="-122"/>
              </a:rPr>
              <a:t>4</a:t>
            </a:r>
            <a:r>
              <a:rPr lang="zh-CN" altLang="en-US" sz="2000" b="1" dirty="0">
                <a:solidFill>
                  <a:schemeClr val="tx1"/>
                </a:solidFill>
                <a:latin typeface="宋体" panose="02010600030101010101" pitchFamily="2" charset="-122"/>
                <a:ea typeface="宋体" panose="02010600030101010101" pitchFamily="2" charset="-122"/>
              </a:rPr>
              <a:t>）其他致使公共财产、国家和人民利益遭受重大损失的情形</a:t>
            </a:r>
            <a:r>
              <a:rPr lang="zh-CN" altLang="en-US" sz="2000" b="1" dirty="0" smtClean="0">
                <a:solidFill>
                  <a:schemeClr val="tx1"/>
                </a:solidFill>
                <a:latin typeface="宋体" panose="02010600030101010101" pitchFamily="2" charset="-122"/>
                <a:ea typeface="宋体" panose="02010600030101010101" pitchFamily="2" charset="-122"/>
              </a:rPr>
              <a:t>。</a:t>
            </a:r>
            <a:endParaRPr lang="en-US" altLang="zh-CN" sz="2000" b="1" dirty="0" smtClean="0">
              <a:solidFill>
                <a:schemeClr val="tx1"/>
              </a:solidFill>
              <a:latin typeface="宋体" panose="02010600030101010101" pitchFamily="2" charset="-122"/>
              <a:ea typeface="宋体" panose="02010600030101010101" pitchFamily="2" charset="-122"/>
            </a:endParaRPr>
          </a:p>
          <a:p>
            <a:pPr algn="l">
              <a:lnSpc>
                <a:spcPct val="110000"/>
              </a:lnSpc>
            </a:pPr>
            <a:r>
              <a:rPr lang="en-US" altLang="zh-CN" sz="2000" b="1" dirty="0">
                <a:solidFill>
                  <a:schemeClr val="tx1"/>
                </a:solidFill>
                <a:latin typeface="宋体" panose="02010600030101010101" pitchFamily="2" charset="-122"/>
                <a:ea typeface="宋体" panose="02010600030101010101" pitchFamily="2" charset="-122"/>
              </a:rPr>
              <a:t>2. </a:t>
            </a:r>
            <a:r>
              <a:rPr lang="zh-CN" altLang="en-US" sz="2000" b="1" dirty="0">
                <a:solidFill>
                  <a:schemeClr val="tx1"/>
                </a:solidFill>
                <a:latin typeface="宋体" panose="02010600030101010101" pitchFamily="2" charset="-122"/>
                <a:ea typeface="宋体" panose="02010600030101010101" pitchFamily="2" charset="-122"/>
              </a:rPr>
              <a:t>涉嫌下列情形之一的，属于</a:t>
            </a:r>
            <a:r>
              <a:rPr lang="zh-CN" altLang="en-US" sz="2000" b="1" dirty="0">
                <a:solidFill>
                  <a:srgbClr val="FFC000"/>
                </a:solidFill>
                <a:latin typeface="宋体" panose="02010600030101010101" pitchFamily="2" charset="-122"/>
                <a:ea typeface="宋体" panose="02010600030101010101" pitchFamily="2" charset="-122"/>
              </a:rPr>
              <a:t>“情节特别严重”</a:t>
            </a:r>
            <a:r>
              <a:rPr lang="zh-CN" altLang="en-US" sz="2000" b="1" dirty="0">
                <a:solidFill>
                  <a:schemeClr val="tx1"/>
                </a:solidFill>
                <a:latin typeface="宋体" panose="02010600030101010101" pitchFamily="2" charset="-122"/>
                <a:ea typeface="宋体" panose="02010600030101010101" pitchFamily="2" charset="-122"/>
              </a:rPr>
              <a:t>，处</a:t>
            </a:r>
            <a:r>
              <a:rPr lang="zh-CN" altLang="en-US" sz="2000" b="1" dirty="0">
                <a:solidFill>
                  <a:srgbClr val="FFC000"/>
                </a:solidFill>
                <a:latin typeface="宋体" panose="02010600030101010101" pitchFamily="2" charset="-122"/>
                <a:ea typeface="宋体" panose="02010600030101010101" pitchFamily="2" charset="-122"/>
              </a:rPr>
              <a:t>三年以上七年以下</a:t>
            </a:r>
            <a:r>
              <a:rPr lang="zh-CN" altLang="en-US" sz="2000" b="1" dirty="0">
                <a:solidFill>
                  <a:schemeClr val="tx1"/>
                </a:solidFill>
                <a:latin typeface="宋体" panose="02010600030101010101" pitchFamily="2" charset="-122"/>
                <a:ea typeface="宋体" panose="02010600030101010101" pitchFamily="2" charset="-122"/>
              </a:rPr>
              <a:t>有期徒刑：</a:t>
            </a:r>
          </a:p>
          <a:p>
            <a:pPr algn="l">
              <a:lnSpc>
                <a:spcPct val="110000"/>
              </a:lnSpc>
            </a:pPr>
            <a:r>
              <a:rPr lang="zh-CN" altLang="en-US" sz="2000" b="1" dirty="0">
                <a:solidFill>
                  <a:schemeClr val="tx1"/>
                </a:solidFill>
                <a:latin typeface="宋体" panose="02010600030101010101" pitchFamily="2" charset="-122"/>
                <a:ea typeface="宋体" panose="02010600030101010101" pitchFamily="2" charset="-122"/>
              </a:rPr>
              <a:t>（</a:t>
            </a:r>
            <a:r>
              <a:rPr lang="en-US" altLang="zh-CN" sz="2000" b="1" dirty="0">
                <a:solidFill>
                  <a:schemeClr val="tx1"/>
                </a:solidFill>
                <a:latin typeface="宋体" panose="02010600030101010101" pitchFamily="2" charset="-122"/>
                <a:ea typeface="宋体" panose="02010600030101010101" pitchFamily="2" charset="-122"/>
              </a:rPr>
              <a:t>1</a:t>
            </a:r>
            <a:r>
              <a:rPr lang="zh-CN" altLang="en-US" sz="2000" b="1" dirty="0">
                <a:solidFill>
                  <a:schemeClr val="tx1"/>
                </a:solidFill>
                <a:latin typeface="宋体" panose="02010600030101010101" pitchFamily="2" charset="-122"/>
                <a:ea typeface="宋体" panose="02010600030101010101" pitchFamily="2" charset="-122"/>
              </a:rPr>
              <a:t>）造成伤亡达到前款第</a:t>
            </a:r>
            <a:r>
              <a:rPr lang="en-US" altLang="zh-CN" sz="2000" b="1" dirty="0">
                <a:solidFill>
                  <a:schemeClr val="tx1"/>
                </a:solidFill>
                <a:latin typeface="宋体" panose="02010600030101010101" pitchFamily="2" charset="-122"/>
                <a:ea typeface="宋体" panose="02010600030101010101" pitchFamily="2" charset="-122"/>
              </a:rPr>
              <a:t>1</a:t>
            </a:r>
            <a:r>
              <a:rPr lang="zh-CN" altLang="en-US" sz="2000" b="1" dirty="0">
                <a:solidFill>
                  <a:schemeClr val="tx1"/>
                </a:solidFill>
                <a:latin typeface="宋体" panose="02010600030101010101" pitchFamily="2" charset="-122"/>
                <a:ea typeface="宋体" panose="02010600030101010101" pitchFamily="2" charset="-122"/>
              </a:rPr>
              <a:t>项规定人数</a:t>
            </a:r>
            <a:r>
              <a:rPr lang="en-US" altLang="zh-CN" sz="2000" b="1" dirty="0">
                <a:solidFill>
                  <a:schemeClr val="tx1"/>
                </a:solidFill>
                <a:latin typeface="宋体" panose="02010600030101010101" pitchFamily="2" charset="-122"/>
                <a:ea typeface="宋体" panose="02010600030101010101" pitchFamily="2" charset="-122"/>
              </a:rPr>
              <a:t>3</a:t>
            </a:r>
            <a:r>
              <a:rPr lang="zh-CN" altLang="en-US" sz="2000" b="1" dirty="0">
                <a:solidFill>
                  <a:schemeClr val="tx1"/>
                </a:solidFill>
                <a:latin typeface="宋体" panose="02010600030101010101" pitchFamily="2" charset="-122"/>
                <a:ea typeface="宋体" panose="02010600030101010101" pitchFamily="2" charset="-122"/>
              </a:rPr>
              <a:t>倍以上的；</a:t>
            </a:r>
          </a:p>
          <a:p>
            <a:pPr algn="l">
              <a:lnSpc>
                <a:spcPct val="110000"/>
              </a:lnSpc>
            </a:pPr>
            <a:r>
              <a:rPr lang="zh-CN" altLang="en-US" sz="2000" b="1" dirty="0">
                <a:solidFill>
                  <a:schemeClr val="tx1"/>
                </a:solidFill>
                <a:latin typeface="宋体" panose="02010600030101010101" pitchFamily="2" charset="-122"/>
                <a:ea typeface="宋体" panose="02010600030101010101" pitchFamily="2" charset="-122"/>
              </a:rPr>
              <a:t>（</a:t>
            </a:r>
            <a:r>
              <a:rPr lang="en-US" altLang="zh-CN" sz="2000" b="1" dirty="0">
                <a:solidFill>
                  <a:schemeClr val="tx1"/>
                </a:solidFill>
                <a:latin typeface="宋体" panose="02010600030101010101" pitchFamily="2" charset="-122"/>
                <a:ea typeface="宋体" panose="02010600030101010101" pitchFamily="2" charset="-122"/>
              </a:rPr>
              <a:t>2</a:t>
            </a:r>
            <a:r>
              <a:rPr lang="zh-CN" altLang="en-US" sz="2000" b="1" dirty="0">
                <a:solidFill>
                  <a:schemeClr val="tx1"/>
                </a:solidFill>
                <a:latin typeface="宋体" panose="02010600030101010101" pitchFamily="2" charset="-122"/>
                <a:ea typeface="宋体" panose="02010600030101010101" pitchFamily="2" charset="-122"/>
              </a:rPr>
              <a:t>）造成经济损失</a:t>
            </a:r>
            <a:r>
              <a:rPr lang="en-US" altLang="zh-CN" sz="2000" b="1" dirty="0">
                <a:solidFill>
                  <a:schemeClr val="tx1"/>
                </a:solidFill>
                <a:latin typeface="宋体" panose="02010600030101010101" pitchFamily="2" charset="-122"/>
                <a:ea typeface="宋体" panose="02010600030101010101" pitchFamily="2" charset="-122"/>
              </a:rPr>
              <a:t>150</a:t>
            </a:r>
            <a:r>
              <a:rPr lang="zh-CN" altLang="en-US" sz="2000" b="1" dirty="0">
                <a:solidFill>
                  <a:schemeClr val="tx1"/>
                </a:solidFill>
                <a:latin typeface="宋体" panose="02010600030101010101" pitchFamily="2" charset="-122"/>
                <a:ea typeface="宋体" panose="02010600030101010101" pitchFamily="2" charset="-122"/>
              </a:rPr>
              <a:t>万元以上的；</a:t>
            </a:r>
          </a:p>
          <a:p>
            <a:pPr algn="l">
              <a:lnSpc>
                <a:spcPct val="110000"/>
              </a:lnSpc>
            </a:pPr>
            <a:r>
              <a:rPr lang="zh-CN" altLang="en-US" sz="2000" b="1" dirty="0">
                <a:solidFill>
                  <a:schemeClr val="tx1"/>
                </a:solidFill>
                <a:latin typeface="宋体" panose="02010600030101010101" pitchFamily="2" charset="-122"/>
                <a:ea typeface="宋体" panose="02010600030101010101" pitchFamily="2" charset="-122"/>
              </a:rPr>
              <a:t>（</a:t>
            </a:r>
            <a:r>
              <a:rPr lang="en-US" altLang="zh-CN" sz="2000" b="1" dirty="0">
                <a:solidFill>
                  <a:schemeClr val="tx1"/>
                </a:solidFill>
                <a:latin typeface="宋体" panose="02010600030101010101" pitchFamily="2" charset="-122"/>
                <a:ea typeface="宋体" panose="02010600030101010101" pitchFamily="2" charset="-122"/>
              </a:rPr>
              <a:t>3</a:t>
            </a:r>
            <a:r>
              <a:rPr lang="zh-CN" altLang="en-US" sz="2000" b="1" dirty="0">
                <a:solidFill>
                  <a:schemeClr val="tx1"/>
                </a:solidFill>
                <a:latin typeface="宋体" panose="02010600030101010101" pitchFamily="2" charset="-122"/>
                <a:ea typeface="宋体" panose="02010600030101010101" pitchFamily="2" charset="-122"/>
              </a:rPr>
              <a:t>）造成前款规定的损失后果，不报、迟报、谎报或者授意、指使、强令他人不报、迟报、谎报事故情况，致使损失后果持续、扩大或者抢救工作延误的；</a:t>
            </a:r>
          </a:p>
          <a:p>
            <a:pPr algn="l">
              <a:lnSpc>
                <a:spcPct val="110000"/>
              </a:lnSpc>
            </a:pPr>
            <a:r>
              <a:rPr lang="zh-CN" altLang="en-US" sz="2000" b="1" dirty="0">
                <a:solidFill>
                  <a:schemeClr val="tx1"/>
                </a:solidFill>
                <a:latin typeface="宋体" panose="02010600030101010101" pitchFamily="2" charset="-122"/>
                <a:ea typeface="宋体" panose="02010600030101010101" pitchFamily="2" charset="-122"/>
              </a:rPr>
              <a:t>（</a:t>
            </a:r>
            <a:r>
              <a:rPr lang="en-US" altLang="zh-CN" sz="2000" b="1" dirty="0">
                <a:solidFill>
                  <a:schemeClr val="tx1"/>
                </a:solidFill>
                <a:latin typeface="宋体" panose="02010600030101010101" pitchFamily="2" charset="-122"/>
                <a:ea typeface="宋体" panose="02010600030101010101" pitchFamily="2" charset="-122"/>
              </a:rPr>
              <a:t>4</a:t>
            </a:r>
            <a:r>
              <a:rPr lang="zh-CN" altLang="en-US" sz="2000" b="1" dirty="0">
                <a:solidFill>
                  <a:schemeClr val="tx1"/>
                </a:solidFill>
                <a:latin typeface="宋体" panose="02010600030101010101" pitchFamily="2" charset="-122"/>
                <a:ea typeface="宋体" panose="02010600030101010101" pitchFamily="2" charset="-122"/>
              </a:rPr>
              <a:t>）造成特别恶劣社会影响的；</a:t>
            </a:r>
          </a:p>
          <a:p>
            <a:pPr algn="l">
              <a:lnSpc>
                <a:spcPct val="110000"/>
              </a:lnSpc>
            </a:pPr>
            <a:r>
              <a:rPr lang="zh-CN" altLang="en-US" sz="2000" b="1" dirty="0">
                <a:solidFill>
                  <a:schemeClr val="tx1"/>
                </a:solidFill>
                <a:latin typeface="宋体" panose="02010600030101010101" pitchFamily="2" charset="-122"/>
                <a:ea typeface="宋体" panose="02010600030101010101" pitchFamily="2" charset="-122"/>
              </a:rPr>
              <a:t>（</a:t>
            </a:r>
            <a:r>
              <a:rPr lang="en-US" altLang="zh-CN" sz="2000" b="1" dirty="0">
                <a:solidFill>
                  <a:schemeClr val="tx1"/>
                </a:solidFill>
                <a:latin typeface="宋体" panose="02010600030101010101" pitchFamily="2" charset="-122"/>
                <a:ea typeface="宋体" panose="02010600030101010101" pitchFamily="2" charset="-122"/>
              </a:rPr>
              <a:t>5</a:t>
            </a:r>
            <a:r>
              <a:rPr lang="zh-CN" altLang="en-US" sz="2000" b="1" dirty="0">
                <a:solidFill>
                  <a:schemeClr val="tx1"/>
                </a:solidFill>
                <a:latin typeface="宋体" panose="02010600030101010101" pitchFamily="2" charset="-122"/>
                <a:ea typeface="宋体" panose="02010600030101010101" pitchFamily="2" charset="-122"/>
              </a:rPr>
              <a:t>）其他特别严重的情节。</a:t>
            </a:r>
            <a:endParaRPr lang="en-US" altLang="zh-CN" sz="2000" b="1" dirty="0">
              <a:solidFill>
                <a:schemeClr val="tx1"/>
              </a:solidFill>
              <a:latin typeface="宋体" panose="02010600030101010101" pitchFamily="2" charset="-122"/>
              <a:ea typeface="宋体" panose="02010600030101010101" pitchFamily="2" charset="-122"/>
            </a:endParaRPr>
          </a:p>
        </p:txBody>
      </p:sp>
      <p:sp>
        <p:nvSpPr>
          <p:cNvPr id="5" name="Rectangle 25"/>
          <p:cNvSpPr>
            <a:spLocks noChangeArrowheads="1"/>
          </p:cNvSpPr>
          <p:nvPr/>
        </p:nvSpPr>
        <p:spPr bwMode="auto">
          <a:xfrm>
            <a:off x="3" y="0"/>
            <a:ext cx="7124698" cy="1052596"/>
          </a:xfrm>
          <a:prstGeom prst="rect">
            <a:avLst/>
          </a:prstGeom>
          <a:solidFill>
            <a:srgbClr val="C00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800" b="1" dirty="0" smtClean="0">
                <a:latin typeface="微软雅黑" panose="020B0503020204020204" pitchFamily="34" charset="-122"/>
                <a:ea typeface="微软雅黑" panose="020B0503020204020204" pitchFamily="34" charset="-122"/>
              </a:rPr>
              <a:t>     滥用职权罪量刑标准</a:t>
            </a:r>
            <a:endParaRPr lang="zh-CN" altLang="en-US" sz="6000" b="1" dirty="0">
              <a:latin typeface="微软雅黑" panose="020B0503020204020204" pitchFamily="34" charset="-122"/>
              <a:ea typeface="微软雅黑" panose="020B0503020204020204" pitchFamily="34" charset="-122"/>
            </a:endParaRPr>
          </a:p>
        </p:txBody>
      </p:sp>
      <p:sp>
        <p:nvSpPr>
          <p:cNvPr id="8" name="文本框 7"/>
          <p:cNvSpPr txBox="1"/>
          <p:nvPr/>
        </p:nvSpPr>
        <p:spPr>
          <a:xfrm>
            <a:off x="2" y="21473"/>
            <a:ext cx="1045998" cy="1062855"/>
          </a:xfrm>
          <a:prstGeom prst="rect">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30000"/>
              </a:lnSpc>
              <a:spcBef>
                <a:spcPts val="0"/>
              </a:spcBef>
              <a:spcAft>
                <a:spcPts val="0"/>
              </a:spcAft>
              <a:buClrTx/>
              <a:buSzTx/>
              <a:buFontTx/>
              <a:buNone/>
              <a:tabLst/>
            </a:pPr>
            <a:r>
              <a:rPr kumimoji="0" lang="en-US" altLang="zh-CN" sz="4800" b="1" i="0" u="none" strike="noStrike" cap="none" spc="107" normalizeH="0" baseline="0" dirty="0" smtClean="0">
                <a:ln>
                  <a:noFill/>
                </a:ln>
                <a:solidFill>
                  <a:srgbClr val="FFFFFF"/>
                </a:solidFill>
                <a:effectLst/>
                <a:uFillTx/>
                <a:latin typeface="微软雅黑" panose="020B0503020204020204" pitchFamily="34" charset="-122"/>
                <a:ea typeface="微软雅黑" panose="020B0503020204020204" pitchFamily="34" charset="-122"/>
                <a:sym typeface="Source Han Sans CN Normal"/>
              </a:rPr>
              <a:t>6</a:t>
            </a:r>
            <a:endParaRPr kumimoji="0" lang="zh-CN" altLang="en-US" sz="4800" b="1" i="0" u="none" strike="noStrike" cap="none" spc="107" normalizeH="0" baseline="0" dirty="0">
              <a:ln>
                <a:noFill/>
              </a:ln>
              <a:solidFill>
                <a:srgbClr val="FFFFFF"/>
              </a:solidFill>
              <a:effectLst/>
              <a:uFillTx/>
              <a:latin typeface="微软雅黑" panose="020B0503020204020204" pitchFamily="34" charset="-122"/>
              <a:ea typeface="微软雅黑" panose="020B0503020204020204" pitchFamily="34" charset="-122"/>
              <a:sym typeface="Source Han Sans CN Normal"/>
            </a:endParaRPr>
          </a:p>
        </p:txBody>
      </p:sp>
    </p:spTree>
    <p:extLst>
      <p:ext uri="{BB962C8B-B14F-4D97-AF65-F5344CB8AC3E}">
        <p14:creationId xmlns:p14="http://schemas.microsoft.com/office/powerpoint/2010/main" val="2155372001"/>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 y="1277251"/>
            <a:ext cx="12192000" cy="5293757"/>
          </a:xfrm>
          <a:prstGeom prst="rect">
            <a:avLst/>
          </a:prstGeom>
          <a:solidFill>
            <a:schemeClr val="tx2"/>
          </a:solidFill>
        </p:spPr>
        <p:txBody>
          <a:bodyPr wrap="square">
            <a:spAutoFit/>
          </a:bodyPr>
          <a:lstStyle/>
          <a:p>
            <a:pPr algn="l"/>
            <a:r>
              <a:rPr lang="zh-CN" altLang="en-US" sz="2000" b="1" dirty="0">
                <a:solidFill>
                  <a:srgbClr val="FFC000"/>
                </a:solidFill>
                <a:latin typeface="宋体" panose="02010600030101010101" pitchFamily="2" charset="-122"/>
                <a:ea typeface="宋体" panose="02010600030101010101" pitchFamily="2" charset="-122"/>
              </a:rPr>
              <a:t>国家监察委员会管辖规定（试行</a:t>
            </a:r>
            <a:r>
              <a:rPr lang="zh-CN" altLang="en-US" sz="2000" b="1" dirty="0" smtClean="0">
                <a:solidFill>
                  <a:srgbClr val="FFC000"/>
                </a:solidFill>
                <a:latin typeface="宋体" panose="02010600030101010101" pitchFamily="2" charset="-122"/>
                <a:ea typeface="宋体" panose="02010600030101010101" pitchFamily="2" charset="-122"/>
              </a:rPr>
              <a:t>）</a:t>
            </a:r>
            <a:endParaRPr lang="en-US" altLang="zh-CN" sz="2000" b="1" dirty="0" smtClean="0">
              <a:solidFill>
                <a:srgbClr val="FFC000"/>
              </a:solidFill>
              <a:latin typeface="宋体" panose="02010600030101010101" pitchFamily="2" charset="-122"/>
              <a:ea typeface="宋体" panose="02010600030101010101" pitchFamily="2" charset="-122"/>
            </a:endParaRPr>
          </a:p>
          <a:p>
            <a:pPr algn="l"/>
            <a:r>
              <a:rPr lang="en-US" altLang="zh-CN" sz="2000" b="1" dirty="0">
                <a:solidFill>
                  <a:schemeClr val="tx1"/>
                </a:solidFill>
                <a:latin typeface="宋体" panose="02010600030101010101" pitchFamily="2" charset="-122"/>
                <a:ea typeface="宋体" panose="02010600030101010101" pitchFamily="2" charset="-122"/>
              </a:rPr>
              <a:t>3. </a:t>
            </a:r>
            <a:r>
              <a:rPr lang="zh-CN" altLang="en-US" sz="2000" b="1" dirty="0">
                <a:solidFill>
                  <a:schemeClr val="tx1"/>
                </a:solidFill>
                <a:latin typeface="宋体" panose="02010600030101010101" pitchFamily="2" charset="-122"/>
                <a:ea typeface="宋体" panose="02010600030101010101" pitchFamily="2" charset="-122"/>
              </a:rPr>
              <a:t>国家机关工作人员滥用职权，有下列情形之一，致使盗窃、抢劫、诈骗、抢夺的机动车被办理登记手续，数量达到</a:t>
            </a:r>
            <a:r>
              <a:rPr lang="en-US" altLang="zh-CN" sz="2000" b="1" dirty="0">
                <a:solidFill>
                  <a:srgbClr val="FFC000"/>
                </a:solidFill>
                <a:latin typeface="宋体" panose="02010600030101010101" pitchFamily="2" charset="-122"/>
                <a:ea typeface="宋体" panose="02010600030101010101" pitchFamily="2" charset="-122"/>
              </a:rPr>
              <a:t>3</a:t>
            </a:r>
            <a:r>
              <a:rPr lang="zh-CN" altLang="en-US" sz="2000" b="1" dirty="0">
                <a:solidFill>
                  <a:srgbClr val="FFC000"/>
                </a:solidFill>
                <a:latin typeface="宋体" panose="02010600030101010101" pitchFamily="2" charset="-122"/>
                <a:ea typeface="宋体" panose="02010600030101010101" pitchFamily="2" charset="-122"/>
              </a:rPr>
              <a:t>辆以上或者价值总额达到</a:t>
            </a:r>
            <a:r>
              <a:rPr lang="en-US" altLang="zh-CN" sz="2000" b="1" dirty="0">
                <a:solidFill>
                  <a:srgbClr val="FFC000"/>
                </a:solidFill>
                <a:latin typeface="宋体" panose="02010600030101010101" pitchFamily="2" charset="-122"/>
                <a:ea typeface="宋体" panose="02010600030101010101" pitchFamily="2" charset="-122"/>
              </a:rPr>
              <a:t>30</a:t>
            </a:r>
            <a:r>
              <a:rPr lang="zh-CN" altLang="en-US" sz="2000" b="1" dirty="0">
                <a:solidFill>
                  <a:srgbClr val="FFC000"/>
                </a:solidFill>
                <a:latin typeface="宋体" panose="02010600030101010101" pitchFamily="2" charset="-122"/>
                <a:ea typeface="宋体" panose="02010600030101010101" pitchFamily="2" charset="-122"/>
              </a:rPr>
              <a:t>万元以上</a:t>
            </a:r>
            <a:r>
              <a:rPr lang="zh-CN" altLang="en-US" sz="2000" b="1" dirty="0">
                <a:solidFill>
                  <a:schemeClr val="tx1"/>
                </a:solidFill>
                <a:latin typeface="宋体" panose="02010600030101010101" pitchFamily="2" charset="-122"/>
                <a:ea typeface="宋体" panose="02010600030101010101" pitchFamily="2" charset="-122"/>
              </a:rPr>
              <a:t>的，以滥用职权罪定罪，处</a:t>
            </a:r>
            <a:r>
              <a:rPr lang="zh-CN" altLang="en-US" sz="2000" b="1" dirty="0">
                <a:solidFill>
                  <a:srgbClr val="FFC000"/>
                </a:solidFill>
                <a:latin typeface="宋体" panose="02010600030101010101" pitchFamily="2" charset="-122"/>
                <a:ea typeface="宋体" panose="02010600030101010101" pitchFamily="2" charset="-122"/>
              </a:rPr>
              <a:t>三年以下</a:t>
            </a:r>
            <a:r>
              <a:rPr lang="zh-CN" altLang="en-US" sz="2000" b="1" dirty="0">
                <a:solidFill>
                  <a:schemeClr val="tx1"/>
                </a:solidFill>
                <a:latin typeface="宋体" panose="02010600030101010101" pitchFamily="2" charset="-122"/>
                <a:ea typeface="宋体" panose="02010600030101010101" pitchFamily="2" charset="-122"/>
              </a:rPr>
              <a:t>有期徒刑或者拘役：</a:t>
            </a:r>
          </a:p>
          <a:p>
            <a:pPr algn="l"/>
            <a:r>
              <a:rPr lang="zh-CN" altLang="en-US" sz="2000" b="1" dirty="0">
                <a:solidFill>
                  <a:schemeClr val="tx1"/>
                </a:solidFill>
                <a:latin typeface="宋体" panose="02010600030101010101" pitchFamily="2" charset="-122"/>
                <a:ea typeface="宋体" panose="02010600030101010101" pitchFamily="2" charset="-122"/>
              </a:rPr>
              <a:t>（</a:t>
            </a:r>
            <a:r>
              <a:rPr lang="en-US" altLang="zh-CN" sz="2000" b="1" dirty="0">
                <a:solidFill>
                  <a:schemeClr val="tx1"/>
                </a:solidFill>
                <a:latin typeface="宋体" panose="02010600030101010101" pitchFamily="2" charset="-122"/>
                <a:ea typeface="宋体" panose="02010600030101010101" pitchFamily="2" charset="-122"/>
              </a:rPr>
              <a:t>1</a:t>
            </a:r>
            <a:r>
              <a:rPr lang="zh-CN" altLang="en-US" sz="2000" b="1" dirty="0">
                <a:solidFill>
                  <a:schemeClr val="tx1"/>
                </a:solidFill>
                <a:latin typeface="宋体" panose="02010600030101010101" pitchFamily="2" charset="-122"/>
                <a:ea typeface="宋体" panose="02010600030101010101" pitchFamily="2" charset="-122"/>
              </a:rPr>
              <a:t>）明知是登记手续不全或者不符合规定的机动车而办理登记手续的；</a:t>
            </a:r>
          </a:p>
          <a:p>
            <a:pPr algn="l"/>
            <a:r>
              <a:rPr lang="zh-CN" altLang="en-US" sz="2000" b="1" dirty="0">
                <a:solidFill>
                  <a:schemeClr val="tx1"/>
                </a:solidFill>
                <a:latin typeface="宋体" panose="02010600030101010101" pitchFamily="2" charset="-122"/>
                <a:ea typeface="宋体" panose="02010600030101010101" pitchFamily="2" charset="-122"/>
              </a:rPr>
              <a:t>（</a:t>
            </a:r>
            <a:r>
              <a:rPr lang="en-US" altLang="zh-CN" sz="2000" b="1" dirty="0">
                <a:solidFill>
                  <a:schemeClr val="tx1"/>
                </a:solidFill>
                <a:latin typeface="宋体" panose="02010600030101010101" pitchFamily="2" charset="-122"/>
                <a:ea typeface="宋体" panose="02010600030101010101" pitchFamily="2" charset="-122"/>
              </a:rPr>
              <a:t>2</a:t>
            </a:r>
            <a:r>
              <a:rPr lang="zh-CN" altLang="en-US" sz="2000" b="1" dirty="0">
                <a:solidFill>
                  <a:schemeClr val="tx1"/>
                </a:solidFill>
                <a:latin typeface="宋体" panose="02010600030101010101" pitchFamily="2" charset="-122"/>
                <a:ea typeface="宋体" panose="02010600030101010101" pitchFamily="2" charset="-122"/>
              </a:rPr>
              <a:t>）指使他人为明知是登记手续不全或者不符合规定的机动车办理登记手续的；</a:t>
            </a:r>
          </a:p>
          <a:p>
            <a:pPr algn="l"/>
            <a:r>
              <a:rPr lang="zh-CN" altLang="en-US" sz="2000" b="1" dirty="0">
                <a:solidFill>
                  <a:schemeClr val="tx1"/>
                </a:solidFill>
                <a:latin typeface="宋体" panose="02010600030101010101" pitchFamily="2" charset="-122"/>
                <a:ea typeface="宋体" panose="02010600030101010101" pitchFamily="2" charset="-122"/>
              </a:rPr>
              <a:t>（</a:t>
            </a:r>
            <a:r>
              <a:rPr lang="en-US" altLang="zh-CN" sz="2000" b="1" dirty="0">
                <a:solidFill>
                  <a:schemeClr val="tx1"/>
                </a:solidFill>
                <a:latin typeface="宋体" panose="02010600030101010101" pitchFamily="2" charset="-122"/>
                <a:ea typeface="宋体" panose="02010600030101010101" pitchFamily="2" charset="-122"/>
              </a:rPr>
              <a:t>3</a:t>
            </a:r>
            <a:r>
              <a:rPr lang="zh-CN" altLang="en-US" sz="2000" b="1" dirty="0">
                <a:solidFill>
                  <a:schemeClr val="tx1"/>
                </a:solidFill>
                <a:latin typeface="宋体" panose="02010600030101010101" pitchFamily="2" charset="-122"/>
                <a:ea typeface="宋体" panose="02010600030101010101" pitchFamily="2" charset="-122"/>
              </a:rPr>
              <a:t>）违规或者指使他人违规更改、调换车辆档案的；</a:t>
            </a:r>
          </a:p>
          <a:p>
            <a:pPr algn="l"/>
            <a:r>
              <a:rPr lang="zh-CN" altLang="en-US" sz="2000" b="1" dirty="0">
                <a:solidFill>
                  <a:schemeClr val="tx1"/>
                </a:solidFill>
                <a:latin typeface="宋体" panose="02010600030101010101" pitchFamily="2" charset="-122"/>
                <a:ea typeface="宋体" panose="02010600030101010101" pitchFamily="2" charset="-122"/>
              </a:rPr>
              <a:t>（</a:t>
            </a:r>
            <a:r>
              <a:rPr lang="en-US" altLang="zh-CN" sz="2000" b="1" dirty="0">
                <a:solidFill>
                  <a:schemeClr val="tx1"/>
                </a:solidFill>
                <a:latin typeface="宋体" panose="02010600030101010101" pitchFamily="2" charset="-122"/>
                <a:ea typeface="宋体" panose="02010600030101010101" pitchFamily="2" charset="-122"/>
              </a:rPr>
              <a:t>4</a:t>
            </a:r>
            <a:r>
              <a:rPr lang="zh-CN" altLang="en-US" sz="2000" b="1" dirty="0">
                <a:solidFill>
                  <a:schemeClr val="tx1"/>
                </a:solidFill>
                <a:latin typeface="宋体" panose="02010600030101010101" pitchFamily="2" charset="-122"/>
                <a:ea typeface="宋体" panose="02010600030101010101" pitchFamily="2" charset="-122"/>
              </a:rPr>
              <a:t>）其他滥用职权的行为。</a:t>
            </a:r>
          </a:p>
          <a:p>
            <a:pPr algn="l"/>
            <a:r>
              <a:rPr lang="zh-CN" altLang="en-US" sz="2000" b="1" dirty="0">
                <a:solidFill>
                  <a:schemeClr val="tx1"/>
                </a:solidFill>
                <a:latin typeface="宋体" panose="02010600030101010101" pitchFamily="2" charset="-122"/>
                <a:ea typeface="宋体" panose="02010600030101010101" pitchFamily="2" charset="-122"/>
              </a:rPr>
              <a:t>国家机关工作人员实施前款行为，致使盗窃、抢劫、诈骗、抢夺的机动车被办理登记手续，达到前款规定</a:t>
            </a:r>
            <a:r>
              <a:rPr lang="zh-CN" altLang="en-US" sz="2000" b="1" dirty="0">
                <a:solidFill>
                  <a:srgbClr val="FFC000"/>
                </a:solidFill>
                <a:latin typeface="宋体" panose="02010600030101010101" pitchFamily="2" charset="-122"/>
                <a:ea typeface="宋体" panose="02010600030101010101" pitchFamily="2" charset="-122"/>
              </a:rPr>
              <a:t>数量、数额标准</a:t>
            </a:r>
            <a:r>
              <a:rPr lang="en-US" altLang="zh-CN" sz="2000" b="1" dirty="0">
                <a:solidFill>
                  <a:srgbClr val="FFC000"/>
                </a:solidFill>
                <a:latin typeface="宋体" panose="02010600030101010101" pitchFamily="2" charset="-122"/>
                <a:ea typeface="宋体" panose="02010600030101010101" pitchFamily="2" charset="-122"/>
              </a:rPr>
              <a:t>5</a:t>
            </a:r>
            <a:r>
              <a:rPr lang="zh-CN" altLang="en-US" sz="2000" b="1" dirty="0">
                <a:solidFill>
                  <a:srgbClr val="FFC000"/>
                </a:solidFill>
                <a:latin typeface="宋体" panose="02010600030101010101" pitchFamily="2" charset="-122"/>
                <a:ea typeface="宋体" panose="02010600030101010101" pitchFamily="2" charset="-122"/>
              </a:rPr>
              <a:t>倍以上</a:t>
            </a:r>
            <a:r>
              <a:rPr lang="zh-CN" altLang="en-US" sz="2000" b="1" dirty="0">
                <a:solidFill>
                  <a:schemeClr val="tx1"/>
                </a:solidFill>
                <a:latin typeface="宋体" panose="02010600030101010101" pitchFamily="2" charset="-122"/>
                <a:ea typeface="宋体" panose="02010600030101010101" pitchFamily="2" charset="-122"/>
              </a:rPr>
              <a:t>的，或者明知是盗窃、抢劫、诈骗、抢夺的机动车而办理登记手续的，属于</a:t>
            </a:r>
            <a:r>
              <a:rPr lang="zh-CN" altLang="en-US" sz="2000" b="1" dirty="0">
                <a:solidFill>
                  <a:srgbClr val="FFC000"/>
                </a:solidFill>
                <a:latin typeface="宋体" panose="02010600030101010101" pitchFamily="2" charset="-122"/>
                <a:ea typeface="宋体" panose="02010600030101010101" pitchFamily="2" charset="-122"/>
              </a:rPr>
              <a:t>“情节特别严重”</a:t>
            </a:r>
            <a:r>
              <a:rPr lang="zh-CN" altLang="en-US" sz="2000" b="1" dirty="0">
                <a:solidFill>
                  <a:schemeClr val="tx1"/>
                </a:solidFill>
                <a:latin typeface="宋体" panose="02010600030101010101" pitchFamily="2" charset="-122"/>
                <a:ea typeface="宋体" panose="02010600030101010101" pitchFamily="2" charset="-122"/>
              </a:rPr>
              <a:t>，处</a:t>
            </a:r>
            <a:r>
              <a:rPr lang="zh-CN" altLang="en-US" sz="2000" b="1" dirty="0">
                <a:solidFill>
                  <a:srgbClr val="FFC000"/>
                </a:solidFill>
                <a:latin typeface="宋体" panose="02010600030101010101" pitchFamily="2" charset="-122"/>
                <a:ea typeface="宋体" panose="02010600030101010101" pitchFamily="2" charset="-122"/>
              </a:rPr>
              <a:t>三年以上七年以下</a:t>
            </a:r>
            <a:r>
              <a:rPr lang="zh-CN" altLang="en-US" sz="2000" b="1" dirty="0">
                <a:solidFill>
                  <a:schemeClr val="tx1"/>
                </a:solidFill>
                <a:latin typeface="宋体" panose="02010600030101010101" pitchFamily="2" charset="-122"/>
                <a:ea typeface="宋体" panose="02010600030101010101" pitchFamily="2" charset="-122"/>
              </a:rPr>
              <a:t>有期徒刑。</a:t>
            </a:r>
          </a:p>
          <a:p>
            <a:pPr algn="l"/>
            <a:r>
              <a:rPr lang="zh-CN" altLang="en-US" sz="2000" b="1" dirty="0">
                <a:solidFill>
                  <a:schemeClr val="tx1"/>
                </a:solidFill>
                <a:latin typeface="宋体" panose="02010600030101010101" pitchFamily="2" charset="-122"/>
                <a:ea typeface="宋体" panose="02010600030101010101" pitchFamily="2" charset="-122"/>
              </a:rPr>
              <a:t>国家机关工作人员徇私舞弊，实施上述行为，构成犯罪的，依照刑法第三百九十七条第二款的规定定罪处罚。</a:t>
            </a:r>
            <a:endParaRPr lang="en-US" altLang="zh-CN" sz="2000" b="1" dirty="0">
              <a:solidFill>
                <a:schemeClr val="tx1"/>
              </a:solidFill>
              <a:latin typeface="宋体" panose="02010600030101010101" pitchFamily="2" charset="-122"/>
              <a:ea typeface="宋体" panose="02010600030101010101" pitchFamily="2" charset="-122"/>
            </a:endParaRPr>
          </a:p>
        </p:txBody>
      </p:sp>
      <p:sp>
        <p:nvSpPr>
          <p:cNvPr id="5" name="Rectangle 25"/>
          <p:cNvSpPr>
            <a:spLocks noChangeArrowheads="1"/>
          </p:cNvSpPr>
          <p:nvPr/>
        </p:nvSpPr>
        <p:spPr bwMode="auto">
          <a:xfrm>
            <a:off x="3" y="0"/>
            <a:ext cx="7181848" cy="1052596"/>
          </a:xfrm>
          <a:prstGeom prst="rect">
            <a:avLst/>
          </a:prstGeom>
          <a:solidFill>
            <a:srgbClr val="C00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800" b="1" dirty="0" smtClean="0">
                <a:latin typeface="微软雅黑" panose="020B0503020204020204" pitchFamily="34" charset="-122"/>
                <a:ea typeface="微软雅黑" panose="020B0503020204020204" pitchFamily="34" charset="-122"/>
              </a:rPr>
              <a:t>     滥用职权罪量刑标准</a:t>
            </a:r>
            <a:endParaRPr lang="zh-CN" altLang="en-US" sz="6000" b="1" dirty="0">
              <a:latin typeface="微软雅黑" panose="020B0503020204020204" pitchFamily="34" charset="-122"/>
              <a:ea typeface="微软雅黑" panose="020B0503020204020204" pitchFamily="34" charset="-122"/>
            </a:endParaRPr>
          </a:p>
        </p:txBody>
      </p:sp>
      <p:sp>
        <p:nvSpPr>
          <p:cNvPr id="8" name="文本框 7"/>
          <p:cNvSpPr txBox="1"/>
          <p:nvPr/>
        </p:nvSpPr>
        <p:spPr>
          <a:xfrm>
            <a:off x="2" y="21473"/>
            <a:ext cx="1045998" cy="1062855"/>
          </a:xfrm>
          <a:prstGeom prst="rect">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30000"/>
              </a:lnSpc>
              <a:spcBef>
                <a:spcPts val="0"/>
              </a:spcBef>
              <a:spcAft>
                <a:spcPts val="0"/>
              </a:spcAft>
              <a:buClrTx/>
              <a:buSzTx/>
              <a:buFontTx/>
              <a:buNone/>
              <a:tabLst/>
            </a:pPr>
            <a:r>
              <a:rPr kumimoji="0" lang="en-US" altLang="zh-CN" sz="4800" b="1" i="0" u="none" strike="noStrike" cap="none" spc="107" normalizeH="0" baseline="0" dirty="0" smtClean="0">
                <a:ln>
                  <a:noFill/>
                </a:ln>
                <a:solidFill>
                  <a:srgbClr val="FFFFFF"/>
                </a:solidFill>
                <a:effectLst/>
                <a:uFillTx/>
                <a:latin typeface="微软雅黑" panose="020B0503020204020204" pitchFamily="34" charset="-122"/>
                <a:ea typeface="微软雅黑" panose="020B0503020204020204" pitchFamily="34" charset="-122"/>
                <a:sym typeface="Source Han Sans CN Normal"/>
              </a:rPr>
              <a:t>6</a:t>
            </a:r>
            <a:endParaRPr kumimoji="0" lang="zh-CN" altLang="en-US" sz="4800" b="1" i="0" u="none" strike="noStrike" cap="none" spc="107" normalizeH="0" baseline="0" dirty="0">
              <a:ln>
                <a:noFill/>
              </a:ln>
              <a:solidFill>
                <a:srgbClr val="FFFFFF"/>
              </a:solidFill>
              <a:effectLst/>
              <a:uFillTx/>
              <a:latin typeface="微软雅黑" panose="020B0503020204020204" pitchFamily="34" charset="-122"/>
              <a:ea typeface="微软雅黑" panose="020B0503020204020204" pitchFamily="34" charset="-122"/>
              <a:sym typeface="Source Han Sans CN Normal"/>
            </a:endParaRPr>
          </a:p>
        </p:txBody>
      </p:sp>
    </p:spTree>
    <p:extLst>
      <p:ext uri="{BB962C8B-B14F-4D97-AF65-F5344CB8AC3E}">
        <p14:creationId xmlns:p14="http://schemas.microsoft.com/office/powerpoint/2010/main" val="2055933522"/>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0" y="1753501"/>
            <a:ext cx="12192000" cy="3659528"/>
          </a:xfrm>
          <a:prstGeom prst="rect">
            <a:avLst/>
          </a:prstGeom>
          <a:solidFill>
            <a:schemeClr val="tx2"/>
          </a:solidFill>
        </p:spPr>
        <p:txBody>
          <a:bodyPr wrap="square">
            <a:spAutoFit/>
          </a:bodyPr>
          <a:lstStyle/>
          <a:p>
            <a:pPr algn="l"/>
            <a:r>
              <a:rPr lang="zh-CN" altLang="en-US" sz="2600" b="1" dirty="0">
                <a:solidFill>
                  <a:srgbClr val="FFC000"/>
                </a:solidFill>
                <a:latin typeface="宋体" panose="02010600030101010101" pitchFamily="2" charset="-122"/>
                <a:ea typeface="宋体" panose="02010600030101010101" pitchFamily="2" charset="-122"/>
              </a:rPr>
              <a:t>国家监察委员会管辖规定（试行</a:t>
            </a:r>
            <a:r>
              <a:rPr lang="zh-CN" altLang="en-US" sz="2600" b="1" dirty="0" smtClean="0">
                <a:solidFill>
                  <a:srgbClr val="FFC000"/>
                </a:solidFill>
                <a:latin typeface="宋体" panose="02010600030101010101" pitchFamily="2" charset="-122"/>
                <a:ea typeface="宋体" panose="02010600030101010101" pitchFamily="2" charset="-122"/>
              </a:rPr>
              <a:t>）</a:t>
            </a:r>
            <a:endParaRPr lang="en-US" altLang="zh-CN" sz="2600" b="1" dirty="0" smtClean="0">
              <a:solidFill>
                <a:srgbClr val="FFC000"/>
              </a:solidFill>
              <a:latin typeface="宋体" panose="02010600030101010101" pitchFamily="2" charset="-122"/>
              <a:ea typeface="宋体" panose="02010600030101010101" pitchFamily="2" charset="-122"/>
            </a:endParaRPr>
          </a:p>
          <a:p>
            <a:pPr algn="l"/>
            <a:r>
              <a:rPr lang="en-US" altLang="zh-CN" sz="2600" b="1" dirty="0">
                <a:solidFill>
                  <a:schemeClr val="tx1"/>
                </a:solidFill>
                <a:latin typeface="宋体" panose="02010600030101010101" pitchFamily="2" charset="-122"/>
                <a:ea typeface="宋体" panose="02010600030101010101" pitchFamily="2" charset="-122"/>
              </a:rPr>
              <a:t>4. </a:t>
            </a:r>
            <a:r>
              <a:rPr lang="zh-CN" altLang="en-US" sz="2600" b="1" dirty="0">
                <a:solidFill>
                  <a:schemeClr val="tx1"/>
                </a:solidFill>
                <a:latin typeface="宋体" panose="02010600030101010101" pitchFamily="2" charset="-122"/>
                <a:ea typeface="宋体" panose="02010600030101010101" pitchFamily="2" charset="-122"/>
              </a:rPr>
              <a:t>林业主管部门工作人员之外的国家机关工作人员，违反森林法的规定，滥用职权，致使林木被滥伐</a:t>
            </a:r>
            <a:r>
              <a:rPr lang="en-US" altLang="zh-CN" sz="2600" b="1" dirty="0">
                <a:solidFill>
                  <a:schemeClr val="tx1"/>
                </a:solidFill>
                <a:latin typeface="宋体" panose="02010600030101010101" pitchFamily="2" charset="-122"/>
                <a:ea typeface="宋体" panose="02010600030101010101" pitchFamily="2" charset="-122"/>
              </a:rPr>
              <a:t>40</a:t>
            </a:r>
            <a:r>
              <a:rPr lang="zh-CN" altLang="en-US" sz="2600" b="1" dirty="0">
                <a:solidFill>
                  <a:schemeClr val="tx1"/>
                </a:solidFill>
                <a:latin typeface="宋体" panose="02010600030101010101" pitchFamily="2" charset="-122"/>
                <a:ea typeface="宋体" panose="02010600030101010101" pitchFamily="2" charset="-122"/>
              </a:rPr>
              <a:t>立方米以上或者幼树被滥伐</a:t>
            </a:r>
            <a:r>
              <a:rPr lang="en-US" altLang="zh-CN" sz="2600" b="1" dirty="0">
                <a:solidFill>
                  <a:schemeClr val="tx1"/>
                </a:solidFill>
                <a:latin typeface="宋体" panose="02010600030101010101" pitchFamily="2" charset="-122"/>
                <a:ea typeface="宋体" panose="02010600030101010101" pitchFamily="2" charset="-122"/>
              </a:rPr>
              <a:t>2000</a:t>
            </a:r>
            <a:r>
              <a:rPr lang="zh-CN" altLang="en-US" sz="2600" b="1" dirty="0">
                <a:solidFill>
                  <a:schemeClr val="tx1"/>
                </a:solidFill>
                <a:latin typeface="宋体" panose="02010600030101010101" pitchFamily="2" charset="-122"/>
                <a:ea typeface="宋体" panose="02010600030101010101" pitchFamily="2" charset="-122"/>
              </a:rPr>
              <a:t>株以上，或者致使防护林、特种用途林被滥伐</a:t>
            </a:r>
            <a:r>
              <a:rPr lang="en-US" altLang="zh-CN" sz="2600" b="1" dirty="0">
                <a:solidFill>
                  <a:schemeClr val="tx1"/>
                </a:solidFill>
                <a:latin typeface="宋体" panose="02010600030101010101" pitchFamily="2" charset="-122"/>
                <a:ea typeface="宋体" panose="02010600030101010101" pitchFamily="2" charset="-122"/>
              </a:rPr>
              <a:t>10</a:t>
            </a:r>
            <a:r>
              <a:rPr lang="zh-CN" altLang="en-US" sz="2600" b="1" dirty="0">
                <a:solidFill>
                  <a:schemeClr val="tx1"/>
                </a:solidFill>
                <a:latin typeface="宋体" panose="02010600030101010101" pitchFamily="2" charset="-122"/>
                <a:ea typeface="宋体" panose="02010600030101010101" pitchFamily="2" charset="-122"/>
              </a:rPr>
              <a:t>立方米以上或者幼树被滥伐</a:t>
            </a:r>
            <a:r>
              <a:rPr lang="en-US" altLang="zh-CN" sz="2600" b="1" dirty="0">
                <a:solidFill>
                  <a:schemeClr val="tx1"/>
                </a:solidFill>
                <a:latin typeface="宋体" panose="02010600030101010101" pitchFamily="2" charset="-122"/>
                <a:ea typeface="宋体" panose="02010600030101010101" pitchFamily="2" charset="-122"/>
              </a:rPr>
              <a:t>400</a:t>
            </a:r>
            <a:r>
              <a:rPr lang="zh-CN" altLang="en-US" sz="2600" b="1" dirty="0">
                <a:solidFill>
                  <a:schemeClr val="tx1"/>
                </a:solidFill>
                <a:latin typeface="宋体" panose="02010600030101010101" pitchFamily="2" charset="-122"/>
                <a:ea typeface="宋体" panose="02010600030101010101" pitchFamily="2" charset="-122"/>
              </a:rPr>
              <a:t>株以上，或者致使珍贵树木被采伐、毁坏</a:t>
            </a:r>
            <a:r>
              <a:rPr lang="en-US" altLang="zh-CN" sz="2600" b="1" dirty="0">
                <a:solidFill>
                  <a:schemeClr val="tx1"/>
                </a:solidFill>
                <a:latin typeface="宋体" panose="02010600030101010101" pitchFamily="2" charset="-122"/>
                <a:ea typeface="宋体" panose="02010600030101010101" pitchFamily="2" charset="-122"/>
              </a:rPr>
              <a:t>4</a:t>
            </a:r>
            <a:r>
              <a:rPr lang="zh-CN" altLang="en-US" sz="2600" b="1" dirty="0">
                <a:solidFill>
                  <a:schemeClr val="tx1"/>
                </a:solidFill>
                <a:latin typeface="宋体" panose="02010600030101010101" pitchFamily="2" charset="-122"/>
                <a:ea typeface="宋体" panose="02010600030101010101" pitchFamily="2" charset="-122"/>
              </a:rPr>
              <a:t>立方米或者</a:t>
            </a:r>
            <a:r>
              <a:rPr lang="en-US" altLang="zh-CN" sz="2600" b="1" dirty="0">
                <a:solidFill>
                  <a:schemeClr val="tx1"/>
                </a:solidFill>
                <a:latin typeface="宋体" panose="02010600030101010101" pitchFamily="2" charset="-122"/>
                <a:ea typeface="宋体" panose="02010600030101010101" pitchFamily="2" charset="-122"/>
              </a:rPr>
              <a:t>4</a:t>
            </a:r>
            <a:r>
              <a:rPr lang="zh-CN" altLang="en-US" sz="2600" b="1" dirty="0">
                <a:solidFill>
                  <a:schemeClr val="tx1"/>
                </a:solidFill>
                <a:latin typeface="宋体" panose="02010600030101010101" pitchFamily="2" charset="-122"/>
                <a:ea typeface="宋体" panose="02010600030101010101" pitchFamily="2" charset="-122"/>
              </a:rPr>
              <a:t>株以上，或者致使国家重点保护的其他植物被采伐、毁坏后果严重的，或者致使国家严禁采伐的林木被采伐、毁坏情节恶劣的，按照刑法第</a:t>
            </a:r>
            <a:r>
              <a:rPr lang="en-US" altLang="zh-CN" sz="2600" b="1" dirty="0">
                <a:solidFill>
                  <a:schemeClr val="tx1"/>
                </a:solidFill>
                <a:latin typeface="宋体" panose="02010600030101010101" pitchFamily="2" charset="-122"/>
                <a:ea typeface="宋体" panose="02010600030101010101" pitchFamily="2" charset="-122"/>
              </a:rPr>
              <a:t>397</a:t>
            </a:r>
            <a:r>
              <a:rPr lang="zh-CN" altLang="en-US" sz="2600" b="1" dirty="0">
                <a:solidFill>
                  <a:schemeClr val="tx1"/>
                </a:solidFill>
                <a:latin typeface="宋体" panose="02010600030101010101" pitchFamily="2" charset="-122"/>
                <a:ea typeface="宋体" panose="02010600030101010101" pitchFamily="2" charset="-122"/>
              </a:rPr>
              <a:t>条的规定以滥用职权罪追究刑事责任</a:t>
            </a:r>
            <a:r>
              <a:rPr lang="zh-CN" altLang="en-US" sz="2000" b="1" dirty="0">
                <a:solidFill>
                  <a:schemeClr val="tx1"/>
                </a:solidFill>
                <a:latin typeface="宋体" panose="02010600030101010101" pitchFamily="2" charset="-122"/>
                <a:ea typeface="宋体" panose="02010600030101010101" pitchFamily="2" charset="-122"/>
              </a:rPr>
              <a:t>。</a:t>
            </a:r>
            <a:endParaRPr lang="en-US" altLang="zh-CN" sz="2000" b="1" dirty="0">
              <a:solidFill>
                <a:schemeClr val="tx1"/>
              </a:solidFill>
              <a:latin typeface="宋体" panose="02010600030101010101" pitchFamily="2" charset="-122"/>
              <a:ea typeface="宋体" panose="02010600030101010101" pitchFamily="2" charset="-122"/>
            </a:endParaRPr>
          </a:p>
        </p:txBody>
      </p:sp>
      <p:sp>
        <p:nvSpPr>
          <p:cNvPr id="5" name="Rectangle 25"/>
          <p:cNvSpPr>
            <a:spLocks noChangeArrowheads="1"/>
          </p:cNvSpPr>
          <p:nvPr/>
        </p:nvSpPr>
        <p:spPr bwMode="auto">
          <a:xfrm>
            <a:off x="3" y="0"/>
            <a:ext cx="7848598" cy="1052596"/>
          </a:xfrm>
          <a:prstGeom prst="rect">
            <a:avLst/>
          </a:prstGeom>
          <a:solidFill>
            <a:srgbClr val="C00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800" b="1" dirty="0" smtClean="0">
                <a:latin typeface="微软雅黑" panose="020B0503020204020204" pitchFamily="34" charset="-122"/>
                <a:ea typeface="微软雅黑" panose="020B0503020204020204" pitchFamily="34" charset="-122"/>
              </a:rPr>
              <a:t>     滥用职权罪量刑标准</a:t>
            </a:r>
            <a:endParaRPr lang="zh-CN" altLang="en-US" sz="6000" b="1" dirty="0">
              <a:latin typeface="微软雅黑" panose="020B0503020204020204" pitchFamily="34" charset="-122"/>
              <a:ea typeface="微软雅黑" panose="020B0503020204020204" pitchFamily="34" charset="-122"/>
            </a:endParaRPr>
          </a:p>
        </p:txBody>
      </p:sp>
      <p:sp>
        <p:nvSpPr>
          <p:cNvPr id="8" name="文本框 7"/>
          <p:cNvSpPr txBox="1"/>
          <p:nvPr/>
        </p:nvSpPr>
        <p:spPr>
          <a:xfrm>
            <a:off x="2" y="21473"/>
            <a:ext cx="1045998" cy="1062855"/>
          </a:xfrm>
          <a:prstGeom prst="rect">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30000"/>
              </a:lnSpc>
              <a:spcBef>
                <a:spcPts val="0"/>
              </a:spcBef>
              <a:spcAft>
                <a:spcPts val="0"/>
              </a:spcAft>
              <a:buClrTx/>
              <a:buSzTx/>
              <a:buFontTx/>
              <a:buNone/>
              <a:tabLst/>
            </a:pPr>
            <a:r>
              <a:rPr kumimoji="0" lang="en-US" altLang="zh-CN" sz="4800" b="1" i="0" u="none" strike="noStrike" cap="none" spc="107" normalizeH="0" baseline="0" dirty="0" smtClean="0">
                <a:ln>
                  <a:noFill/>
                </a:ln>
                <a:solidFill>
                  <a:srgbClr val="FFFFFF"/>
                </a:solidFill>
                <a:effectLst/>
                <a:uFillTx/>
                <a:latin typeface="微软雅黑" panose="020B0503020204020204" pitchFamily="34" charset="-122"/>
                <a:ea typeface="微软雅黑" panose="020B0503020204020204" pitchFamily="34" charset="-122"/>
                <a:sym typeface="Source Han Sans CN Normal"/>
              </a:rPr>
              <a:t>6</a:t>
            </a:r>
            <a:endParaRPr kumimoji="0" lang="zh-CN" altLang="en-US" sz="4800" b="1" i="0" u="none" strike="noStrike" cap="none" spc="107" normalizeH="0" baseline="0" dirty="0">
              <a:ln>
                <a:noFill/>
              </a:ln>
              <a:solidFill>
                <a:srgbClr val="FFFFFF"/>
              </a:solidFill>
              <a:effectLst/>
              <a:uFillTx/>
              <a:latin typeface="微软雅黑" panose="020B0503020204020204" pitchFamily="34" charset="-122"/>
              <a:ea typeface="微软雅黑" panose="020B0503020204020204" pitchFamily="34" charset="-122"/>
              <a:sym typeface="Source Han Sans CN Normal"/>
            </a:endParaRPr>
          </a:p>
        </p:txBody>
      </p:sp>
    </p:spTree>
    <p:extLst>
      <p:ext uri="{BB962C8B-B14F-4D97-AF65-F5344CB8AC3E}">
        <p14:creationId xmlns:p14="http://schemas.microsoft.com/office/powerpoint/2010/main" val="2774025738"/>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 y="1277251"/>
            <a:ext cx="12192000" cy="5509200"/>
          </a:xfrm>
          <a:prstGeom prst="rect">
            <a:avLst/>
          </a:prstGeom>
          <a:solidFill>
            <a:schemeClr val="tx2"/>
          </a:solidFill>
        </p:spPr>
        <p:txBody>
          <a:bodyPr wrap="square">
            <a:spAutoFit/>
          </a:bodyPr>
          <a:lstStyle/>
          <a:p>
            <a:pPr algn="l">
              <a:lnSpc>
                <a:spcPct val="110000"/>
              </a:lnSpc>
            </a:pPr>
            <a:r>
              <a:rPr lang="zh-CN" altLang="en-US" sz="2000" b="1" dirty="0">
                <a:solidFill>
                  <a:srgbClr val="FFC000"/>
                </a:solidFill>
                <a:latin typeface="宋体" panose="02010600030101010101" pitchFamily="2" charset="-122"/>
                <a:ea typeface="宋体" panose="02010600030101010101" pitchFamily="2" charset="-122"/>
              </a:rPr>
              <a:t>国家监察委员会管辖规定（试行</a:t>
            </a:r>
            <a:r>
              <a:rPr lang="zh-CN" altLang="en-US" sz="2000" b="1" dirty="0" smtClean="0">
                <a:solidFill>
                  <a:srgbClr val="FFC000"/>
                </a:solidFill>
                <a:latin typeface="宋体" panose="02010600030101010101" pitchFamily="2" charset="-122"/>
                <a:ea typeface="宋体" panose="02010600030101010101" pitchFamily="2" charset="-122"/>
              </a:rPr>
              <a:t>）</a:t>
            </a:r>
            <a:endParaRPr lang="en-US" altLang="zh-CN" sz="2000" b="1" dirty="0" smtClean="0">
              <a:solidFill>
                <a:srgbClr val="FFC000"/>
              </a:solidFill>
              <a:latin typeface="宋体" panose="02010600030101010101" pitchFamily="2" charset="-122"/>
              <a:ea typeface="宋体" panose="02010600030101010101" pitchFamily="2" charset="-122"/>
            </a:endParaRPr>
          </a:p>
          <a:p>
            <a:pPr algn="l">
              <a:lnSpc>
                <a:spcPct val="110000"/>
              </a:lnSpc>
            </a:pPr>
            <a:r>
              <a:rPr lang="zh-CN" altLang="en-US" sz="2000" b="1" dirty="0" smtClean="0">
                <a:solidFill>
                  <a:schemeClr val="tx1"/>
                </a:solidFill>
                <a:latin typeface="宋体" panose="02010600030101010101" pitchFamily="2" charset="-122"/>
                <a:ea typeface="宋体" panose="02010600030101010101" pitchFamily="2" charset="-122"/>
              </a:rPr>
              <a:t>玩忽职守涉嫌</a:t>
            </a:r>
            <a:r>
              <a:rPr lang="zh-CN" altLang="en-US" sz="2000" b="1" dirty="0">
                <a:solidFill>
                  <a:schemeClr val="tx1"/>
                </a:solidFill>
                <a:latin typeface="宋体" panose="02010600030101010101" pitchFamily="2" charset="-122"/>
                <a:ea typeface="宋体" panose="02010600030101010101" pitchFamily="2" charset="-122"/>
              </a:rPr>
              <a:t>下列情形之一的，应予立案：</a:t>
            </a:r>
          </a:p>
          <a:p>
            <a:pPr algn="l">
              <a:lnSpc>
                <a:spcPct val="110000"/>
              </a:lnSpc>
            </a:pPr>
            <a:r>
              <a:rPr lang="en-US" altLang="zh-CN" sz="2000" b="1" dirty="0" smtClean="0">
                <a:solidFill>
                  <a:schemeClr val="tx1"/>
                </a:solidFill>
                <a:latin typeface="宋体" panose="02010600030101010101" pitchFamily="2" charset="-122"/>
                <a:ea typeface="宋体" panose="02010600030101010101" pitchFamily="2" charset="-122"/>
              </a:rPr>
              <a:t>1</a:t>
            </a:r>
            <a:r>
              <a:rPr lang="en-US" altLang="zh-CN" sz="2000" b="1" dirty="0">
                <a:solidFill>
                  <a:schemeClr val="tx1"/>
                </a:solidFill>
                <a:latin typeface="宋体" panose="02010600030101010101" pitchFamily="2" charset="-122"/>
                <a:ea typeface="宋体" panose="02010600030101010101" pitchFamily="2" charset="-122"/>
              </a:rPr>
              <a:t>. </a:t>
            </a:r>
            <a:r>
              <a:rPr lang="zh-CN" altLang="en-US" sz="2000" b="1" dirty="0">
                <a:solidFill>
                  <a:schemeClr val="tx1"/>
                </a:solidFill>
                <a:latin typeface="宋体" panose="02010600030101010101" pitchFamily="2" charset="-122"/>
                <a:ea typeface="宋体" panose="02010600030101010101" pitchFamily="2" charset="-122"/>
              </a:rPr>
              <a:t>国家机关工作人员滥用职权，涉嫌下列情形之一的，属于</a:t>
            </a:r>
            <a:r>
              <a:rPr lang="zh-CN" altLang="en-US" sz="2000" b="1" dirty="0">
                <a:solidFill>
                  <a:srgbClr val="FFC000"/>
                </a:solidFill>
                <a:latin typeface="宋体" panose="02010600030101010101" pitchFamily="2" charset="-122"/>
                <a:ea typeface="宋体" panose="02010600030101010101" pitchFamily="2" charset="-122"/>
              </a:rPr>
              <a:t>“致使公共财产、国家和人民利益遭受重大损失”</a:t>
            </a:r>
            <a:r>
              <a:rPr lang="zh-CN" altLang="en-US" sz="2000" b="1" dirty="0">
                <a:solidFill>
                  <a:schemeClr val="tx1"/>
                </a:solidFill>
                <a:latin typeface="宋体" panose="02010600030101010101" pitchFamily="2" charset="-122"/>
                <a:ea typeface="宋体" panose="02010600030101010101" pitchFamily="2" charset="-122"/>
              </a:rPr>
              <a:t>，处</a:t>
            </a:r>
            <a:r>
              <a:rPr lang="zh-CN" altLang="en-US" sz="2000" b="1" dirty="0">
                <a:solidFill>
                  <a:srgbClr val="FFC000"/>
                </a:solidFill>
                <a:latin typeface="宋体" panose="02010600030101010101" pitchFamily="2" charset="-122"/>
                <a:ea typeface="宋体" panose="02010600030101010101" pitchFamily="2" charset="-122"/>
              </a:rPr>
              <a:t>三年以下</a:t>
            </a:r>
            <a:r>
              <a:rPr lang="zh-CN" altLang="en-US" sz="2000" b="1" dirty="0">
                <a:solidFill>
                  <a:schemeClr val="tx1"/>
                </a:solidFill>
                <a:latin typeface="宋体" panose="02010600030101010101" pitchFamily="2" charset="-122"/>
                <a:ea typeface="宋体" panose="02010600030101010101" pitchFamily="2" charset="-122"/>
              </a:rPr>
              <a:t>有期徒刑或者拘役：</a:t>
            </a:r>
          </a:p>
          <a:p>
            <a:pPr algn="l">
              <a:lnSpc>
                <a:spcPct val="110000"/>
              </a:lnSpc>
            </a:pPr>
            <a:r>
              <a:rPr lang="zh-CN" altLang="en-US" sz="2000" b="1" dirty="0">
                <a:solidFill>
                  <a:schemeClr val="tx1"/>
                </a:solidFill>
                <a:latin typeface="宋体" panose="02010600030101010101" pitchFamily="2" charset="-122"/>
                <a:ea typeface="宋体" panose="02010600030101010101" pitchFamily="2" charset="-122"/>
              </a:rPr>
              <a:t>（</a:t>
            </a:r>
            <a:r>
              <a:rPr lang="en-US" altLang="zh-CN" sz="2000" b="1" dirty="0">
                <a:solidFill>
                  <a:schemeClr val="tx1"/>
                </a:solidFill>
                <a:latin typeface="宋体" panose="02010600030101010101" pitchFamily="2" charset="-122"/>
                <a:ea typeface="宋体" panose="02010600030101010101" pitchFamily="2" charset="-122"/>
              </a:rPr>
              <a:t>1</a:t>
            </a:r>
            <a:r>
              <a:rPr lang="zh-CN" altLang="en-US" sz="2000" b="1" dirty="0">
                <a:solidFill>
                  <a:schemeClr val="tx1"/>
                </a:solidFill>
                <a:latin typeface="宋体" panose="02010600030101010101" pitchFamily="2" charset="-122"/>
                <a:ea typeface="宋体" panose="02010600030101010101" pitchFamily="2" charset="-122"/>
              </a:rPr>
              <a:t>）造成死亡</a:t>
            </a:r>
            <a:r>
              <a:rPr lang="en-US" altLang="zh-CN" sz="2000" b="1" dirty="0">
                <a:solidFill>
                  <a:schemeClr val="tx1"/>
                </a:solidFill>
                <a:latin typeface="宋体" panose="02010600030101010101" pitchFamily="2" charset="-122"/>
                <a:ea typeface="宋体" panose="02010600030101010101" pitchFamily="2" charset="-122"/>
              </a:rPr>
              <a:t>1</a:t>
            </a:r>
            <a:r>
              <a:rPr lang="zh-CN" altLang="en-US" sz="2000" b="1" dirty="0">
                <a:solidFill>
                  <a:schemeClr val="tx1"/>
                </a:solidFill>
                <a:latin typeface="宋体" panose="02010600030101010101" pitchFamily="2" charset="-122"/>
                <a:ea typeface="宋体" panose="02010600030101010101" pitchFamily="2" charset="-122"/>
              </a:rPr>
              <a:t>人以上，或者重伤</a:t>
            </a:r>
            <a:r>
              <a:rPr lang="en-US" altLang="zh-CN" sz="2000" b="1" dirty="0">
                <a:solidFill>
                  <a:schemeClr val="tx1"/>
                </a:solidFill>
                <a:latin typeface="宋体" panose="02010600030101010101" pitchFamily="2" charset="-122"/>
                <a:ea typeface="宋体" panose="02010600030101010101" pitchFamily="2" charset="-122"/>
              </a:rPr>
              <a:t>3</a:t>
            </a:r>
            <a:r>
              <a:rPr lang="zh-CN" altLang="en-US" sz="2000" b="1" dirty="0">
                <a:solidFill>
                  <a:schemeClr val="tx1"/>
                </a:solidFill>
                <a:latin typeface="宋体" panose="02010600030101010101" pitchFamily="2" charset="-122"/>
                <a:ea typeface="宋体" panose="02010600030101010101" pitchFamily="2" charset="-122"/>
              </a:rPr>
              <a:t>人以上，或者轻伤</a:t>
            </a:r>
            <a:r>
              <a:rPr lang="en-US" altLang="zh-CN" sz="2000" b="1" dirty="0">
                <a:solidFill>
                  <a:schemeClr val="tx1"/>
                </a:solidFill>
                <a:latin typeface="宋体" panose="02010600030101010101" pitchFamily="2" charset="-122"/>
                <a:ea typeface="宋体" panose="02010600030101010101" pitchFamily="2" charset="-122"/>
              </a:rPr>
              <a:t>9</a:t>
            </a:r>
            <a:r>
              <a:rPr lang="zh-CN" altLang="en-US" sz="2000" b="1" dirty="0">
                <a:solidFill>
                  <a:schemeClr val="tx1"/>
                </a:solidFill>
                <a:latin typeface="宋体" panose="02010600030101010101" pitchFamily="2" charset="-122"/>
                <a:ea typeface="宋体" panose="02010600030101010101" pitchFamily="2" charset="-122"/>
              </a:rPr>
              <a:t>人以上，或者重伤</a:t>
            </a:r>
            <a:r>
              <a:rPr lang="en-US" altLang="zh-CN" sz="2000" b="1" dirty="0">
                <a:solidFill>
                  <a:schemeClr val="tx1"/>
                </a:solidFill>
                <a:latin typeface="宋体" panose="02010600030101010101" pitchFamily="2" charset="-122"/>
                <a:ea typeface="宋体" panose="02010600030101010101" pitchFamily="2" charset="-122"/>
              </a:rPr>
              <a:t>2</a:t>
            </a:r>
            <a:r>
              <a:rPr lang="zh-CN" altLang="en-US" sz="2000" b="1" dirty="0">
                <a:solidFill>
                  <a:schemeClr val="tx1"/>
                </a:solidFill>
                <a:latin typeface="宋体" panose="02010600030101010101" pitchFamily="2" charset="-122"/>
                <a:ea typeface="宋体" panose="02010600030101010101" pitchFamily="2" charset="-122"/>
              </a:rPr>
              <a:t>人、轻伤</a:t>
            </a:r>
            <a:r>
              <a:rPr lang="en-US" altLang="zh-CN" sz="2000" b="1" dirty="0">
                <a:solidFill>
                  <a:schemeClr val="tx1"/>
                </a:solidFill>
                <a:latin typeface="宋体" panose="02010600030101010101" pitchFamily="2" charset="-122"/>
                <a:ea typeface="宋体" panose="02010600030101010101" pitchFamily="2" charset="-122"/>
              </a:rPr>
              <a:t>3</a:t>
            </a:r>
            <a:r>
              <a:rPr lang="zh-CN" altLang="en-US" sz="2000" b="1" dirty="0">
                <a:solidFill>
                  <a:schemeClr val="tx1"/>
                </a:solidFill>
                <a:latin typeface="宋体" panose="02010600030101010101" pitchFamily="2" charset="-122"/>
                <a:ea typeface="宋体" panose="02010600030101010101" pitchFamily="2" charset="-122"/>
              </a:rPr>
              <a:t>人以上，或者重伤</a:t>
            </a:r>
            <a:r>
              <a:rPr lang="en-US" altLang="zh-CN" sz="2000" b="1" dirty="0">
                <a:solidFill>
                  <a:schemeClr val="tx1"/>
                </a:solidFill>
                <a:latin typeface="宋体" panose="02010600030101010101" pitchFamily="2" charset="-122"/>
                <a:ea typeface="宋体" panose="02010600030101010101" pitchFamily="2" charset="-122"/>
              </a:rPr>
              <a:t>1</a:t>
            </a:r>
            <a:r>
              <a:rPr lang="zh-CN" altLang="en-US" sz="2000" b="1" dirty="0">
                <a:solidFill>
                  <a:schemeClr val="tx1"/>
                </a:solidFill>
                <a:latin typeface="宋体" panose="02010600030101010101" pitchFamily="2" charset="-122"/>
                <a:ea typeface="宋体" panose="02010600030101010101" pitchFamily="2" charset="-122"/>
              </a:rPr>
              <a:t>人、轻伤</a:t>
            </a:r>
            <a:r>
              <a:rPr lang="en-US" altLang="zh-CN" sz="2000" b="1" dirty="0">
                <a:solidFill>
                  <a:schemeClr val="tx1"/>
                </a:solidFill>
                <a:latin typeface="宋体" panose="02010600030101010101" pitchFamily="2" charset="-122"/>
                <a:ea typeface="宋体" panose="02010600030101010101" pitchFamily="2" charset="-122"/>
              </a:rPr>
              <a:t>6</a:t>
            </a:r>
            <a:r>
              <a:rPr lang="zh-CN" altLang="en-US" sz="2000" b="1" dirty="0">
                <a:solidFill>
                  <a:schemeClr val="tx1"/>
                </a:solidFill>
                <a:latin typeface="宋体" panose="02010600030101010101" pitchFamily="2" charset="-122"/>
                <a:ea typeface="宋体" panose="02010600030101010101" pitchFamily="2" charset="-122"/>
              </a:rPr>
              <a:t>人以上的；</a:t>
            </a:r>
          </a:p>
          <a:p>
            <a:pPr algn="l">
              <a:lnSpc>
                <a:spcPct val="110000"/>
              </a:lnSpc>
            </a:pPr>
            <a:r>
              <a:rPr lang="zh-CN" altLang="en-US" sz="2000" b="1" dirty="0">
                <a:solidFill>
                  <a:schemeClr val="tx1"/>
                </a:solidFill>
                <a:latin typeface="宋体" panose="02010600030101010101" pitchFamily="2" charset="-122"/>
                <a:ea typeface="宋体" panose="02010600030101010101" pitchFamily="2" charset="-122"/>
              </a:rPr>
              <a:t>（</a:t>
            </a:r>
            <a:r>
              <a:rPr lang="en-US" altLang="zh-CN" sz="2000" b="1" dirty="0">
                <a:solidFill>
                  <a:schemeClr val="tx1"/>
                </a:solidFill>
                <a:latin typeface="宋体" panose="02010600030101010101" pitchFamily="2" charset="-122"/>
                <a:ea typeface="宋体" panose="02010600030101010101" pitchFamily="2" charset="-122"/>
              </a:rPr>
              <a:t>2</a:t>
            </a:r>
            <a:r>
              <a:rPr lang="zh-CN" altLang="en-US" sz="2000" b="1" dirty="0">
                <a:solidFill>
                  <a:schemeClr val="tx1"/>
                </a:solidFill>
                <a:latin typeface="宋体" panose="02010600030101010101" pitchFamily="2" charset="-122"/>
                <a:ea typeface="宋体" panose="02010600030101010101" pitchFamily="2" charset="-122"/>
              </a:rPr>
              <a:t>）造成经济损失</a:t>
            </a:r>
            <a:r>
              <a:rPr lang="en-US" altLang="zh-CN" sz="2000" b="1" dirty="0">
                <a:solidFill>
                  <a:schemeClr val="tx1"/>
                </a:solidFill>
                <a:latin typeface="宋体" panose="02010600030101010101" pitchFamily="2" charset="-122"/>
                <a:ea typeface="宋体" panose="02010600030101010101" pitchFamily="2" charset="-122"/>
              </a:rPr>
              <a:t>30</a:t>
            </a:r>
            <a:r>
              <a:rPr lang="zh-CN" altLang="en-US" sz="2000" b="1" dirty="0">
                <a:solidFill>
                  <a:schemeClr val="tx1"/>
                </a:solidFill>
                <a:latin typeface="宋体" panose="02010600030101010101" pitchFamily="2" charset="-122"/>
                <a:ea typeface="宋体" panose="02010600030101010101" pitchFamily="2" charset="-122"/>
              </a:rPr>
              <a:t>万元以上的；</a:t>
            </a:r>
          </a:p>
          <a:p>
            <a:pPr algn="l">
              <a:lnSpc>
                <a:spcPct val="110000"/>
              </a:lnSpc>
            </a:pPr>
            <a:r>
              <a:rPr lang="zh-CN" altLang="en-US" sz="2000" b="1" dirty="0">
                <a:solidFill>
                  <a:schemeClr val="tx1"/>
                </a:solidFill>
                <a:latin typeface="宋体" panose="02010600030101010101" pitchFamily="2" charset="-122"/>
                <a:ea typeface="宋体" panose="02010600030101010101" pitchFamily="2" charset="-122"/>
              </a:rPr>
              <a:t>（</a:t>
            </a:r>
            <a:r>
              <a:rPr lang="en-US" altLang="zh-CN" sz="2000" b="1" dirty="0">
                <a:solidFill>
                  <a:schemeClr val="tx1"/>
                </a:solidFill>
                <a:latin typeface="宋体" panose="02010600030101010101" pitchFamily="2" charset="-122"/>
                <a:ea typeface="宋体" panose="02010600030101010101" pitchFamily="2" charset="-122"/>
              </a:rPr>
              <a:t>3</a:t>
            </a:r>
            <a:r>
              <a:rPr lang="zh-CN" altLang="en-US" sz="2000" b="1" dirty="0">
                <a:solidFill>
                  <a:schemeClr val="tx1"/>
                </a:solidFill>
                <a:latin typeface="宋体" panose="02010600030101010101" pitchFamily="2" charset="-122"/>
                <a:ea typeface="宋体" panose="02010600030101010101" pitchFamily="2" charset="-122"/>
              </a:rPr>
              <a:t>）造成恶劣社会影响的；</a:t>
            </a:r>
          </a:p>
          <a:p>
            <a:pPr algn="l">
              <a:lnSpc>
                <a:spcPct val="110000"/>
              </a:lnSpc>
            </a:pPr>
            <a:r>
              <a:rPr lang="zh-CN" altLang="en-US" sz="2000" b="1" dirty="0">
                <a:solidFill>
                  <a:schemeClr val="tx1"/>
                </a:solidFill>
                <a:latin typeface="宋体" panose="02010600030101010101" pitchFamily="2" charset="-122"/>
                <a:ea typeface="宋体" panose="02010600030101010101" pitchFamily="2" charset="-122"/>
              </a:rPr>
              <a:t>（</a:t>
            </a:r>
            <a:r>
              <a:rPr lang="en-US" altLang="zh-CN" sz="2000" b="1" dirty="0">
                <a:solidFill>
                  <a:schemeClr val="tx1"/>
                </a:solidFill>
                <a:latin typeface="宋体" panose="02010600030101010101" pitchFamily="2" charset="-122"/>
                <a:ea typeface="宋体" panose="02010600030101010101" pitchFamily="2" charset="-122"/>
              </a:rPr>
              <a:t>4</a:t>
            </a:r>
            <a:r>
              <a:rPr lang="zh-CN" altLang="en-US" sz="2000" b="1" dirty="0">
                <a:solidFill>
                  <a:schemeClr val="tx1"/>
                </a:solidFill>
                <a:latin typeface="宋体" panose="02010600030101010101" pitchFamily="2" charset="-122"/>
                <a:ea typeface="宋体" panose="02010600030101010101" pitchFamily="2" charset="-122"/>
              </a:rPr>
              <a:t>）其他致使公共财产、国家和人民利益遭受重大损失的情形</a:t>
            </a:r>
            <a:r>
              <a:rPr lang="zh-CN" altLang="en-US" sz="2000" b="1" dirty="0" smtClean="0">
                <a:solidFill>
                  <a:schemeClr val="tx1"/>
                </a:solidFill>
                <a:latin typeface="宋体" panose="02010600030101010101" pitchFamily="2" charset="-122"/>
                <a:ea typeface="宋体" panose="02010600030101010101" pitchFamily="2" charset="-122"/>
              </a:rPr>
              <a:t>。</a:t>
            </a:r>
            <a:endParaRPr lang="en-US" altLang="zh-CN" sz="2000" b="1" dirty="0">
              <a:solidFill>
                <a:schemeClr val="tx1"/>
              </a:solidFill>
              <a:latin typeface="宋体" panose="02010600030101010101" pitchFamily="2" charset="-122"/>
              <a:ea typeface="宋体" panose="02010600030101010101" pitchFamily="2" charset="-122"/>
            </a:endParaRPr>
          </a:p>
          <a:p>
            <a:pPr algn="l">
              <a:lnSpc>
                <a:spcPct val="110000"/>
              </a:lnSpc>
            </a:pPr>
            <a:r>
              <a:rPr lang="en-US" altLang="zh-CN" sz="2000" b="1" dirty="0">
                <a:solidFill>
                  <a:schemeClr val="tx1"/>
                </a:solidFill>
                <a:latin typeface="宋体" panose="02010600030101010101" pitchFamily="2" charset="-122"/>
                <a:ea typeface="宋体" panose="02010600030101010101" pitchFamily="2" charset="-122"/>
              </a:rPr>
              <a:t>2. </a:t>
            </a:r>
            <a:r>
              <a:rPr lang="zh-CN" altLang="en-US" sz="2000" b="1" dirty="0">
                <a:solidFill>
                  <a:schemeClr val="tx1"/>
                </a:solidFill>
                <a:latin typeface="宋体" panose="02010600030101010101" pitchFamily="2" charset="-122"/>
                <a:ea typeface="宋体" panose="02010600030101010101" pitchFamily="2" charset="-122"/>
              </a:rPr>
              <a:t>涉嫌下列情形之一的，属于</a:t>
            </a:r>
            <a:r>
              <a:rPr lang="zh-CN" altLang="en-US" sz="2000" b="1" dirty="0">
                <a:solidFill>
                  <a:srgbClr val="FFC000"/>
                </a:solidFill>
                <a:latin typeface="宋体" panose="02010600030101010101" pitchFamily="2" charset="-122"/>
                <a:ea typeface="宋体" panose="02010600030101010101" pitchFamily="2" charset="-122"/>
              </a:rPr>
              <a:t>“情节特别严重”</a:t>
            </a:r>
            <a:r>
              <a:rPr lang="zh-CN" altLang="en-US" sz="2000" b="1" dirty="0">
                <a:solidFill>
                  <a:schemeClr val="tx1"/>
                </a:solidFill>
                <a:latin typeface="宋体" panose="02010600030101010101" pitchFamily="2" charset="-122"/>
                <a:ea typeface="宋体" panose="02010600030101010101" pitchFamily="2" charset="-122"/>
              </a:rPr>
              <a:t>，处</a:t>
            </a:r>
            <a:r>
              <a:rPr lang="zh-CN" altLang="en-US" sz="2000" b="1" dirty="0">
                <a:solidFill>
                  <a:srgbClr val="FFC000"/>
                </a:solidFill>
                <a:latin typeface="宋体" panose="02010600030101010101" pitchFamily="2" charset="-122"/>
                <a:ea typeface="宋体" panose="02010600030101010101" pitchFamily="2" charset="-122"/>
              </a:rPr>
              <a:t>三年以上七年以下</a:t>
            </a:r>
            <a:r>
              <a:rPr lang="zh-CN" altLang="en-US" sz="2000" b="1" dirty="0">
                <a:solidFill>
                  <a:schemeClr val="tx1"/>
                </a:solidFill>
                <a:latin typeface="宋体" panose="02010600030101010101" pitchFamily="2" charset="-122"/>
                <a:ea typeface="宋体" panose="02010600030101010101" pitchFamily="2" charset="-122"/>
              </a:rPr>
              <a:t>有期徒刑：</a:t>
            </a:r>
          </a:p>
          <a:p>
            <a:pPr algn="l">
              <a:lnSpc>
                <a:spcPct val="110000"/>
              </a:lnSpc>
            </a:pPr>
            <a:r>
              <a:rPr lang="zh-CN" altLang="en-US" sz="2000" b="1" dirty="0">
                <a:solidFill>
                  <a:schemeClr val="tx1"/>
                </a:solidFill>
                <a:latin typeface="宋体" panose="02010600030101010101" pitchFamily="2" charset="-122"/>
                <a:ea typeface="宋体" panose="02010600030101010101" pitchFamily="2" charset="-122"/>
              </a:rPr>
              <a:t>（</a:t>
            </a:r>
            <a:r>
              <a:rPr lang="en-US" altLang="zh-CN" sz="2000" b="1" dirty="0">
                <a:solidFill>
                  <a:schemeClr val="tx1"/>
                </a:solidFill>
                <a:latin typeface="宋体" panose="02010600030101010101" pitchFamily="2" charset="-122"/>
                <a:ea typeface="宋体" panose="02010600030101010101" pitchFamily="2" charset="-122"/>
              </a:rPr>
              <a:t>1</a:t>
            </a:r>
            <a:r>
              <a:rPr lang="zh-CN" altLang="en-US" sz="2000" b="1" dirty="0">
                <a:solidFill>
                  <a:schemeClr val="tx1"/>
                </a:solidFill>
                <a:latin typeface="宋体" panose="02010600030101010101" pitchFamily="2" charset="-122"/>
                <a:ea typeface="宋体" panose="02010600030101010101" pitchFamily="2" charset="-122"/>
              </a:rPr>
              <a:t>）造成伤亡达到前款第</a:t>
            </a:r>
            <a:r>
              <a:rPr lang="en-US" altLang="zh-CN" sz="2000" b="1" dirty="0">
                <a:solidFill>
                  <a:schemeClr val="tx1"/>
                </a:solidFill>
                <a:latin typeface="宋体" panose="02010600030101010101" pitchFamily="2" charset="-122"/>
                <a:ea typeface="宋体" panose="02010600030101010101" pitchFamily="2" charset="-122"/>
              </a:rPr>
              <a:t>1</a:t>
            </a:r>
            <a:r>
              <a:rPr lang="zh-CN" altLang="en-US" sz="2000" b="1" dirty="0">
                <a:solidFill>
                  <a:schemeClr val="tx1"/>
                </a:solidFill>
                <a:latin typeface="宋体" panose="02010600030101010101" pitchFamily="2" charset="-122"/>
                <a:ea typeface="宋体" panose="02010600030101010101" pitchFamily="2" charset="-122"/>
              </a:rPr>
              <a:t>项规定人数</a:t>
            </a:r>
            <a:r>
              <a:rPr lang="en-US" altLang="zh-CN" sz="2000" b="1" dirty="0">
                <a:solidFill>
                  <a:schemeClr val="tx1"/>
                </a:solidFill>
                <a:latin typeface="宋体" panose="02010600030101010101" pitchFamily="2" charset="-122"/>
                <a:ea typeface="宋体" panose="02010600030101010101" pitchFamily="2" charset="-122"/>
              </a:rPr>
              <a:t>3</a:t>
            </a:r>
            <a:r>
              <a:rPr lang="zh-CN" altLang="en-US" sz="2000" b="1" dirty="0">
                <a:solidFill>
                  <a:schemeClr val="tx1"/>
                </a:solidFill>
                <a:latin typeface="宋体" panose="02010600030101010101" pitchFamily="2" charset="-122"/>
                <a:ea typeface="宋体" panose="02010600030101010101" pitchFamily="2" charset="-122"/>
              </a:rPr>
              <a:t>倍以上的；</a:t>
            </a:r>
          </a:p>
          <a:p>
            <a:pPr algn="l">
              <a:lnSpc>
                <a:spcPct val="110000"/>
              </a:lnSpc>
            </a:pPr>
            <a:r>
              <a:rPr lang="zh-CN" altLang="en-US" sz="2000" b="1" dirty="0">
                <a:solidFill>
                  <a:schemeClr val="tx1"/>
                </a:solidFill>
                <a:latin typeface="宋体" panose="02010600030101010101" pitchFamily="2" charset="-122"/>
                <a:ea typeface="宋体" panose="02010600030101010101" pitchFamily="2" charset="-122"/>
              </a:rPr>
              <a:t>（</a:t>
            </a:r>
            <a:r>
              <a:rPr lang="en-US" altLang="zh-CN" sz="2000" b="1" dirty="0">
                <a:solidFill>
                  <a:schemeClr val="tx1"/>
                </a:solidFill>
                <a:latin typeface="宋体" panose="02010600030101010101" pitchFamily="2" charset="-122"/>
                <a:ea typeface="宋体" panose="02010600030101010101" pitchFamily="2" charset="-122"/>
              </a:rPr>
              <a:t>2</a:t>
            </a:r>
            <a:r>
              <a:rPr lang="zh-CN" altLang="en-US" sz="2000" b="1" dirty="0">
                <a:solidFill>
                  <a:schemeClr val="tx1"/>
                </a:solidFill>
                <a:latin typeface="宋体" panose="02010600030101010101" pitchFamily="2" charset="-122"/>
                <a:ea typeface="宋体" panose="02010600030101010101" pitchFamily="2" charset="-122"/>
              </a:rPr>
              <a:t>）造成经济损失</a:t>
            </a:r>
            <a:r>
              <a:rPr lang="en-US" altLang="zh-CN" sz="2000" b="1" dirty="0">
                <a:solidFill>
                  <a:schemeClr val="tx1"/>
                </a:solidFill>
                <a:latin typeface="宋体" panose="02010600030101010101" pitchFamily="2" charset="-122"/>
                <a:ea typeface="宋体" panose="02010600030101010101" pitchFamily="2" charset="-122"/>
              </a:rPr>
              <a:t>150</a:t>
            </a:r>
            <a:r>
              <a:rPr lang="zh-CN" altLang="en-US" sz="2000" b="1" dirty="0">
                <a:solidFill>
                  <a:schemeClr val="tx1"/>
                </a:solidFill>
                <a:latin typeface="宋体" panose="02010600030101010101" pitchFamily="2" charset="-122"/>
                <a:ea typeface="宋体" panose="02010600030101010101" pitchFamily="2" charset="-122"/>
              </a:rPr>
              <a:t>万元以上的；</a:t>
            </a:r>
          </a:p>
          <a:p>
            <a:pPr algn="l">
              <a:lnSpc>
                <a:spcPct val="110000"/>
              </a:lnSpc>
            </a:pPr>
            <a:r>
              <a:rPr lang="zh-CN" altLang="en-US" sz="2000" b="1" dirty="0">
                <a:solidFill>
                  <a:schemeClr val="tx1"/>
                </a:solidFill>
                <a:latin typeface="宋体" panose="02010600030101010101" pitchFamily="2" charset="-122"/>
                <a:ea typeface="宋体" panose="02010600030101010101" pitchFamily="2" charset="-122"/>
              </a:rPr>
              <a:t>（</a:t>
            </a:r>
            <a:r>
              <a:rPr lang="en-US" altLang="zh-CN" sz="2000" b="1" dirty="0">
                <a:solidFill>
                  <a:schemeClr val="tx1"/>
                </a:solidFill>
                <a:latin typeface="宋体" panose="02010600030101010101" pitchFamily="2" charset="-122"/>
                <a:ea typeface="宋体" panose="02010600030101010101" pitchFamily="2" charset="-122"/>
              </a:rPr>
              <a:t>3</a:t>
            </a:r>
            <a:r>
              <a:rPr lang="zh-CN" altLang="en-US" sz="2000" b="1" dirty="0">
                <a:solidFill>
                  <a:schemeClr val="tx1"/>
                </a:solidFill>
                <a:latin typeface="宋体" panose="02010600030101010101" pitchFamily="2" charset="-122"/>
                <a:ea typeface="宋体" panose="02010600030101010101" pitchFamily="2" charset="-122"/>
              </a:rPr>
              <a:t>）造成前款规定的损失后果，不报、迟报、谎报或者授意、指使、强令他人不报、迟报、谎报事故情况，致使损失后果持续、扩大或者抢救工作延误的；</a:t>
            </a:r>
          </a:p>
          <a:p>
            <a:pPr algn="l">
              <a:lnSpc>
                <a:spcPct val="110000"/>
              </a:lnSpc>
            </a:pPr>
            <a:r>
              <a:rPr lang="zh-CN" altLang="en-US" sz="2000" b="1" dirty="0">
                <a:solidFill>
                  <a:schemeClr val="tx1"/>
                </a:solidFill>
                <a:latin typeface="宋体" panose="02010600030101010101" pitchFamily="2" charset="-122"/>
                <a:ea typeface="宋体" panose="02010600030101010101" pitchFamily="2" charset="-122"/>
              </a:rPr>
              <a:t>（</a:t>
            </a:r>
            <a:r>
              <a:rPr lang="en-US" altLang="zh-CN" sz="2000" b="1" dirty="0">
                <a:solidFill>
                  <a:schemeClr val="tx1"/>
                </a:solidFill>
                <a:latin typeface="宋体" panose="02010600030101010101" pitchFamily="2" charset="-122"/>
                <a:ea typeface="宋体" panose="02010600030101010101" pitchFamily="2" charset="-122"/>
              </a:rPr>
              <a:t>4</a:t>
            </a:r>
            <a:r>
              <a:rPr lang="zh-CN" altLang="en-US" sz="2000" b="1" dirty="0">
                <a:solidFill>
                  <a:schemeClr val="tx1"/>
                </a:solidFill>
                <a:latin typeface="宋体" panose="02010600030101010101" pitchFamily="2" charset="-122"/>
                <a:ea typeface="宋体" panose="02010600030101010101" pitchFamily="2" charset="-122"/>
              </a:rPr>
              <a:t>）造成特别恶劣社会影响的；</a:t>
            </a:r>
          </a:p>
          <a:p>
            <a:pPr algn="l">
              <a:lnSpc>
                <a:spcPct val="110000"/>
              </a:lnSpc>
            </a:pPr>
            <a:r>
              <a:rPr lang="zh-CN" altLang="en-US" sz="2000" b="1" dirty="0">
                <a:solidFill>
                  <a:schemeClr val="tx1"/>
                </a:solidFill>
                <a:latin typeface="宋体" panose="02010600030101010101" pitchFamily="2" charset="-122"/>
                <a:ea typeface="宋体" panose="02010600030101010101" pitchFamily="2" charset="-122"/>
              </a:rPr>
              <a:t>（</a:t>
            </a:r>
            <a:r>
              <a:rPr lang="en-US" altLang="zh-CN" sz="2000" b="1" dirty="0">
                <a:solidFill>
                  <a:schemeClr val="tx1"/>
                </a:solidFill>
                <a:latin typeface="宋体" panose="02010600030101010101" pitchFamily="2" charset="-122"/>
                <a:ea typeface="宋体" panose="02010600030101010101" pitchFamily="2" charset="-122"/>
              </a:rPr>
              <a:t>5</a:t>
            </a:r>
            <a:r>
              <a:rPr lang="zh-CN" altLang="en-US" sz="2000" b="1" dirty="0">
                <a:solidFill>
                  <a:schemeClr val="tx1"/>
                </a:solidFill>
                <a:latin typeface="宋体" panose="02010600030101010101" pitchFamily="2" charset="-122"/>
                <a:ea typeface="宋体" panose="02010600030101010101" pitchFamily="2" charset="-122"/>
              </a:rPr>
              <a:t>）其他特别严重的情节。</a:t>
            </a:r>
            <a:endParaRPr lang="en-US" altLang="zh-CN" sz="2000" b="1" dirty="0" smtClean="0">
              <a:solidFill>
                <a:schemeClr val="tx1"/>
              </a:solidFill>
              <a:latin typeface="宋体" panose="02010600030101010101" pitchFamily="2" charset="-122"/>
              <a:ea typeface="宋体" panose="02010600030101010101" pitchFamily="2" charset="-122"/>
            </a:endParaRPr>
          </a:p>
        </p:txBody>
      </p:sp>
      <p:sp>
        <p:nvSpPr>
          <p:cNvPr id="5" name="Rectangle 25"/>
          <p:cNvSpPr>
            <a:spLocks noChangeArrowheads="1"/>
          </p:cNvSpPr>
          <p:nvPr/>
        </p:nvSpPr>
        <p:spPr bwMode="auto">
          <a:xfrm>
            <a:off x="3" y="0"/>
            <a:ext cx="7667622" cy="1052596"/>
          </a:xfrm>
          <a:prstGeom prst="rect">
            <a:avLst/>
          </a:prstGeom>
          <a:solidFill>
            <a:srgbClr val="C00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800" b="1" dirty="0" smtClean="0">
                <a:latin typeface="微软雅黑" panose="020B0503020204020204" pitchFamily="34" charset="-122"/>
                <a:ea typeface="微软雅黑" panose="020B0503020204020204" pitchFamily="34" charset="-122"/>
              </a:rPr>
              <a:t> 玩忽职守罪量刑标准</a:t>
            </a:r>
            <a:endParaRPr lang="zh-CN" altLang="en-US" sz="6000" b="1" dirty="0">
              <a:latin typeface="微软雅黑" panose="020B0503020204020204" pitchFamily="34" charset="-122"/>
              <a:ea typeface="微软雅黑" panose="020B0503020204020204" pitchFamily="34" charset="-122"/>
            </a:endParaRPr>
          </a:p>
        </p:txBody>
      </p:sp>
      <p:sp>
        <p:nvSpPr>
          <p:cNvPr id="8" name="文本框 7"/>
          <p:cNvSpPr txBox="1"/>
          <p:nvPr/>
        </p:nvSpPr>
        <p:spPr>
          <a:xfrm>
            <a:off x="2" y="21473"/>
            <a:ext cx="1045998" cy="1062855"/>
          </a:xfrm>
          <a:prstGeom prst="rect">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30000"/>
              </a:lnSpc>
              <a:spcBef>
                <a:spcPts val="0"/>
              </a:spcBef>
              <a:spcAft>
                <a:spcPts val="0"/>
              </a:spcAft>
              <a:buClrTx/>
              <a:buSzTx/>
              <a:buFontTx/>
              <a:buNone/>
              <a:tabLst/>
            </a:pPr>
            <a:r>
              <a:rPr kumimoji="0" lang="en-US" altLang="zh-CN" sz="4800" b="1" i="0" u="none" strike="noStrike" cap="none" spc="107" normalizeH="0" baseline="0" dirty="0" smtClean="0">
                <a:ln>
                  <a:noFill/>
                </a:ln>
                <a:solidFill>
                  <a:srgbClr val="FFFFFF"/>
                </a:solidFill>
                <a:effectLst/>
                <a:uFillTx/>
                <a:latin typeface="微软雅黑" panose="020B0503020204020204" pitchFamily="34" charset="-122"/>
                <a:ea typeface="微软雅黑" panose="020B0503020204020204" pitchFamily="34" charset="-122"/>
                <a:sym typeface="Source Han Sans CN Normal"/>
              </a:rPr>
              <a:t>6</a:t>
            </a:r>
            <a:endParaRPr kumimoji="0" lang="zh-CN" altLang="en-US" sz="4800" b="1" i="0" u="none" strike="noStrike" cap="none" spc="107" normalizeH="0" baseline="0" dirty="0">
              <a:ln>
                <a:noFill/>
              </a:ln>
              <a:solidFill>
                <a:srgbClr val="FFFFFF"/>
              </a:solidFill>
              <a:effectLst/>
              <a:uFillTx/>
              <a:latin typeface="微软雅黑" panose="020B0503020204020204" pitchFamily="34" charset="-122"/>
              <a:ea typeface="微软雅黑" panose="020B0503020204020204" pitchFamily="34" charset="-122"/>
              <a:sym typeface="Source Han Sans CN Normal"/>
            </a:endParaRPr>
          </a:p>
        </p:txBody>
      </p:sp>
    </p:spTree>
    <p:extLst>
      <p:ext uri="{BB962C8B-B14F-4D97-AF65-F5344CB8AC3E}">
        <p14:creationId xmlns:p14="http://schemas.microsoft.com/office/powerpoint/2010/main" val="3420767761"/>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0" y="1382026"/>
            <a:ext cx="12192000" cy="5693866"/>
          </a:xfrm>
          <a:prstGeom prst="rect">
            <a:avLst/>
          </a:prstGeom>
          <a:solidFill>
            <a:schemeClr val="tx2"/>
          </a:solidFill>
        </p:spPr>
        <p:txBody>
          <a:bodyPr wrap="square">
            <a:spAutoFit/>
          </a:bodyPr>
          <a:lstStyle/>
          <a:p>
            <a:pPr algn="l"/>
            <a:r>
              <a:rPr lang="zh-CN" altLang="en-US" sz="2000" b="1" dirty="0">
                <a:solidFill>
                  <a:srgbClr val="FFC000"/>
                </a:solidFill>
                <a:latin typeface="宋体" panose="02010600030101010101" pitchFamily="2" charset="-122"/>
                <a:ea typeface="宋体" panose="02010600030101010101" pitchFamily="2" charset="-122"/>
              </a:rPr>
              <a:t>国家监察委员会管辖规定（试行</a:t>
            </a:r>
            <a:r>
              <a:rPr lang="zh-CN" altLang="en-US" sz="2000" b="1" dirty="0" smtClean="0">
                <a:solidFill>
                  <a:srgbClr val="FFC000"/>
                </a:solidFill>
                <a:latin typeface="宋体" panose="02010600030101010101" pitchFamily="2" charset="-122"/>
                <a:ea typeface="宋体" panose="02010600030101010101" pitchFamily="2" charset="-122"/>
              </a:rPr>
              <a:t>）</a:t>
            </a:r>
            <a:endParaRPr lang="en-US" altLang="zh-CN" sz="2000" b="1" dirty="0" smtClean="0">
              <a:solidFill>
                <a:srgbClr val="FFC000"/>
              </a:solidFill>
              <a:latin typeface="宋体" panose="02010600030101010101" pitchFamily="2" charset="-122"/>
              <a:ea typeface="宋体" panose="02010600030101010101" pitchFamily="2" charset="-122"/>
            </a:endParaRPr>
          </a:p>
          <a:p>
            <a:pPr algn="l"/>
            <a:r>
              <a:rPr lang="en-US" altLang="zh-CN" sz="2000" b="1" dirty="0">
                <a:solidFill>
                  <a:schemeClr val="tx1"/>
                </a:solidFill>
                <a:latin typeface="宋体" panose="02010600030101010101" pitchFamily="2" charset="-122"/>
                <a:ea typeface="宋体" panose="02010600030101010101" pitchFamily="2" charset="-122"/>
              </a:rPr>
              <a:t>3. </a:t>
            </a:r>
            <a:r>
              <a:rPr lang="zh-CN" altLang="en-US" sz="2000" b="1" dirty="0">
                <a:solidFill>
                  <a:schemeClr val="tx1"/>
                </a:solidFill>
                <a:latin typeface="宋体" panose="02010600030101010101" pitchFamily="2" charset="-122"/>
                <a:ea typeface="宋体" panose="02010600030101010101" pitchFamily="2" charset="-122"/>
              </a:rPr>
              <a:t>国家机关工作人员疏于审查或者审查不严，致使盗窃、抢劫、诈骗、抢夺的机动车被办理登记手续，数量达到</a:t>
            </a:r>
            <a:r>
              <a:rPr lang="en-US" altLang="zh-CN" sz="2000" b="1" dirty="0">
                <a:solidFill>
                  <a:srgbClr val="FFC000"/>
                </a:solidFill>
                <a:latin typeface="宋体" panose="02010600030101010101" pitchFamily="2" charset="-122"/>
                <a:ea typeface="宋体" panose="02010600030101010101" pitchFamily="2" charset="-122"/>
              </a:rPr>
              <a:t>5</a:t>
            </a:r>
            <a:r>
              <a:rPr lang="zh-CN" altLang="en-US" sz="2000" b="1" dirty="0">
                <a:solidFill>
                  <a:srgbClr val="FFC000"/>
                </a:solidFill>
                <a:latin typeface="宋体" panose="02010600030101010101" pitchFamily="2" charset="-122"/>
                <a:ea typeface="宋体" panose="02010600030101010101" pitchFamily="2" charset="-122"/>
              </a:rPr>
              <a:t>辆以上或者价值总额达到</a:t>
            </a:r>
            <a:r>
              <a:rPr lang="en-US" altLang="zh-CN" sz="2000" b="1" dirty="0">
                <a:solidFill>
                  <a:srgbClr val="FFC000"/>
                </a:solidFill>
                <a:latin typeface="宋体" panose="02010600030101010101" pitchFamily="2" charset="-122"/>
                <a:ea typeface="宋体" panose="02010600030101010101" pitchFamily="2" charset="-122"/>
              </a:rPr>
              <a:t>50</a:t>
            </a:r>
            <a:r>
              <a:rPr lang="zh-CN" altLang="en-US" sz="2000" b="1" dirty="0">
                <a:solidFill>
                  <a:srgbClr val="FFC000"/>
                </a:solidFill>
                <a:latin typeface="宋体" panose="02010600030101010101" pitchFamily="2" charset="-122"/>
                <a:ea typeface="宋体" panose="02010600030101010101" pitchFamily="2" charset="-122"/>
              </a:rPr>
              <a:t>万元以上</a:t>
            </a:r>
            <a:r>
              <a:rPr lang="zh-CN" altLang="en-US" sz="2000" b="1" dirty="0">
                <a:solidFill>
                  <a:schemeClr val="tx1"/>
                </a:solidFill>
                <a:latin typeface="宋体" panose="02010600030101010101" pitchFamily="2" charset="-122"/>
                <a:ea typeface="宋体" panose="02010600030101010101" pitchFamily="2" charset="-122"/>
              </a:rPr>
              <a:t>的，以玩忽职守罪定罪，处</a:t>
            </a:r>
            <a:r>
              <a:rPr lang="zh-CN" altLang="en-US" sz="2000" b="1" dirty="0">
                <a:solidFill>
                  <a:srgbClr val="FFC000"/>
                </a:solidFill>
                <a:latin typeface="宋体" panose="02010600030101010101" pitchFamily="2" charset="-122"/>
                <a:ea typeface="宋体" panose="02010600030101010101" pitchFamily="2" charset="-122"/>
              </a:rPr>
              <a:t>三年以下</a:t>
            </a:r>
            <a:r>
              <a:rPr lang="zh-CN" altLang="en-US" sz="2000" b="1" dirty="0">
                <a:solidFill>
                  <a:schemeClr val="tx1"/>
                </a:solidFill>
                <a:latin typeface="宋体" panose="02010600030101010101" pitchFamily="2" charset="-122"/>
                <a:ea typeface="宋体" panose="02010600030101010101" pitchFamily="2" charset="-122"/>
              </a:rPr>
              <a:t>有期徒刑或者拘役。</a:t>
            </a:r>
          </a:p>
          <a:p>
            <a:pPr algn="l"/>
            <a:r>
              <a:rPr lang="zh-CN" altLang="en-US" sz="2000" b="1" dirty="0" smtClean="0">
                <a:solidFill>
                  <a:schemeClr val="tx1"/>
                </a:solidFill>
                <a:latin typeface="宋体" panose="02010600030101010101" pitchFamily="2" charset="-122"/>
                <a:ea typeface="宋体" panose="02010600030101010101" pitchFamily="2" charset="-122"/>
              </a:rPr>
              <a:t>    国家机关</a:t>
            </a:r>
            <a:r>
              <a:rPr lang="zh-CN" altLang="en-US" sz="2000" b="1" dirty="0">
                <a:solidFill>
                  <a:schemeClr val="tx1"/>
                </a:solidFill>
                <a:latin typeface="宋体" panose="02010600030101010101" pitchFamily="2" charset="-122"/>
                <a:ea typeface="宋体" panose="02010600030101010101" pitchFamily="2" charset="-122"/>
              </a:rPr>
              <a:t>工作人员实施前款行为，致使盗窃、抢劫、诈骗、抢夺的机动车被办理登记手续，达到前款</a:t>
            </a:r>
            <a:r>
              <a:rPr lang="zh-CN" altLang="en-US" sz="2000" b="1" dirty="0">
                <a:solidFill>
                  <a:srgbClr val="FFC000"/>
                </a:solidFill>
                <a:latin typeface="宋体" panose="02010600030101010101" pitchFamily="2" charset="-122"/>
                <a:ea typeface="宋体" panose="02010600030101010101" pitchFamily="2" charset="-122"/>
              </a:rPr>
              <a:t>规定数量、数额标准</a:t>
            </a:r>
            <a:r>
              <a:rPr lang="en-US" altLang="zh-CN" sz="2000" b="1" dirty="0">
                <a:solidFill>
                  <a:srgbClr val="FFC000"/>
                </a:solidFill>
                <a:latin typeface="宋体" panose="02010600030101010101" pitchFamily="2" charset="-122"/>
                <a:ea typeface="宋体" panose="02010600030101010101" pitchFamily="2" charset="-122"/>
              </a:rPr>
              <a:t>5</a:t>
            </a:r>
            <a:r>
              <a:rPr lang="zh-CN" altLang="en-US" sz="2000" b="1" dirty="0">
                <a:solidFill>
                  <a:srgbClr val="FFC000"/>
                </a:solidFill>
                <a:latin typeface="宋体" panose="02010600030101010101" pitchFamily="2" charset="-122"/>
                <a:ea typeface="宋体" panose="02010600030101010101" pitchFamily="2" charset="-122"/>
              </a:rPr>
              <a:t>倍以上</a:t>
            </a:r>
            <a:r>
              <a:rPr lang="zh-CN" altLang="en-US" sz="2000" b="1" dirty="0">
                <a:solidFill>
                  <a:schemeClr val="tx1"/>
                </a:solidFill>
                <a:latin typeface="宋体" panose="02010600030101010101" pitchFamily="2" charset="-122"/>
                <a:ea typeface="宋体" panose="02010600030101010101" pitchFamily="2" charset="-122"/>
              </a:rPr>
              <a:t>的，或者明知是盗窃、抢劫、诈骗、抢夺的机动车而办理登记手续的，属于</a:t>
            </a:r>
            <a:r>
              <a:rPr lang="zh-CN" altLang="en-US" sz="2000" b="1" dirty="0">
                <a:solidFill>
                  <a:srgbClr val="FFC000"/>
                </a:solidFill>
                <a:latin typeface="宋体" panose="02010600030101010101" pitchFamily="2" charset="-122"/>
                <a:ea typeface="宋体" panose="02010600030101010101" pitchFamily="2" charset="-122"/>
              </a:rPr>
              <a:t>“情节特别严重”</a:t>
            </a:r>
            <a:r>
              <a:rPr lang="zh-CN" altLang="en-US" sz="2000" b="1" dirty="0">
                <a:solidFill>
                  <a:schemeClr val="tx1"/>
                </a:solidFill>
                <a:latin typeface="宋体" panose="02010600030101010101" pitchFamily="2" charset="-122"/>
                <a:ea typeface="宋体" panose="02010600030101010101" pitchFamily="2" charset="-122"/>
              </a:rPr>
              <a:t>，处</a:t>
            </a:r>
            <a:r>
              <a:rPr lang="zh-CN" altLang="en-US" sz="2000" b="1" dirty="0">
                <a:solidFill>
                  <a:srgbClr val="FFC000"/>
                </a:solidFill>
                <a:latin typeface="宋体" panose="02010600030101010101" pitchFamily="2" charset="-122"/>
                <a:ea typeface="宋体" panose="02010600030101010101" pitchFamily="2" charset="-122"/>
              </a:rPr>
              <a:t>三年以上七年</a:t>
            </a:r>
            <a:r>
              <a:rPr lang="zh-CN" altLang="en-US" sz="2000" b="1" dirty="0">
                <a:solidFill>
                  <a:schemeClr val="tx1"/>
                </a:solidFill>
                <a:latin typeface="宋体" panose="02010600030101010101" pitchFamily="2" charset="-122"/>
                <a:ea typeface="宋体" panose="02010600030101010101" pitchFamily="2" charset="-122"/>
              </a:rPr>
              <a:t>以下有期徒刑。</a:t>
            </a:r>
          </a:p>
          <a:p>
            <a:pPr algn="l"/>
            <a:r>
              <a:rPr lang="zh-CN" altLang="en-US" sz="2000" b="1" dirty="0">
                <a:solidFill>
                  <a:schemeClr val="tx1"/>
                </a:solidFill>
                <a:latin typeface="宋体" panose="02010600030101010101" pitchFamily="2" charset="-122"/>
                <a:ea typeface="宋体" panose="02010600030101010101" pitchFamily="2" charset="-122"/>
              </a:rPr>
              <a:t>国家机关工作人员徇私舞弊，实施上述行为，构成犯罪的，依照刑法第三百九十七条第二款的规定定罪处罚。</a:t>
            </a:r>
          </a:p>
          <a:p>
            <a:pPr algn="l"/>
            <a:r>
              <a:rPr lang="en-US" altLang="zh-CN" sz="2000" b="1" dirty="0" smtClean="0">
                <a:solidFill>
                  <a:schemeClr val="tx1"/>
                </a:solidFill>
                <a:latin typeface="宋体" panose="02010600030101010101" pitchFamily="2" charset="-122"/>
                <a:ea typeface="宋体" panose="02010600030101010101" pitchFamily="2" charset="-122"/>
              </a:rPr>
              <a:t>4</a:t>
            </a:r>
            <a:r>
              <a:rPr lang="en-US" altLang="zh-CN" sz="2000" b="1" dirty="0">
                <a:solidFill>
                  <a:schemeClr val="tx1"/>
                </a:solidFill>
                <a:latin typeface="宋体" panose="02010600030101010101" pitchFamily="2" charset="-122"/>
                <a:ea typeface="宋体" panose="02010600030101010101" pitchFamily="2" charset="-122"/>
              </a:rPr>
              <a:t>. </a:t>
            </a:r>
            <a:r>
              <a:rPr lang="zh-CN" altLang="en-US" sz="2000" b="1" dirty="0">
                <a:solidFill>
                  <a:schemeClr val="tx1"/>
                </a:solidFill>
                <a:latin typeface="宋体" panose="02010600030101010101" pitchFamily="2" charset="-122"/>
                <a:ea typeface="宋体" panose="02010600030101010101" pitchFamily="2" charset="-122"/>
              </a:rPr>
              <a:t>林业主管部门工作人员之外的国家机关工作人员，违反森林法的规定，滥用职权，致使林木被滥伐</a:t>
            </a:r>
            <a:r>
              <a:rPr lang="en-US" altLang="zh-CN" sz="2000" b="1" dirty="0">
                <a:solidFill>
                  <a:srgbClr val="FFC000"/>
                </a:solidFill>
                <a:latin typeface="宋体" panose="02010600030101010101" pitchFamily="2" charset="-122"/>
                <a:ea typeface="宋体" panose="02010600030101010101" pitchFamily="2" charset="-122"/>
              </a:rPr>
              <a:t>40</a:t>
            </a:r>
            <a:r>
              <a:rPr lang="zh-CN" altLang="en-US" sz="2000" b="1" dirty="0">
                <a:solidFill>
                  <a:srgbClr val="FFC000"/>
                </a:solidFill>
                <a:latin typeface="宋体" panose="02010600030101010101" pitchFamily="2" charset="-122"/>
                <a:ea typeface="宋体" panose="02010600030101010101" pitchFamily="2" charset="-122"/>
              </a:rPr>
              <a:t>立方米</a:t>
            </a:r>
            <a:r>
              <a:rPr lang="zh-CN" altLang="en-US" sz="2000" b="1" dirty="0">
                <a:solidFill>
                  <a:schemeClr val="tx1"/>
                </a:solidFill>
                <a:latin typeface="宋体" panose="02010600030101010101" pitchFamily="2" charset="-122"/>
                <a:ea typeface="宋体" panose="02010600030101010101" pitchFamily="2" charset="-122"/>
              </a:rPr>
              <a:t>以上或者幼树被滥伐</a:t>
            </a:r>
            <a:r>
              <a:rPr lang="en-US" altLang="zh-CN" sz="2000" b="1" dirty="0">
                <a:solidFill>
                  <a:srgbClr val="FFC000"/>
                </a:solidFill>
                <a:latin typeface="宋体" panose="02010600030101010101" pitchFamily="2" charset="-122"/>
                <a:ea typeface="宋体" panose="02010600030101010101" pitchFamily="2" charset="-122"/>
              </a:rPr>
              <a:t>2000</a:t>
            </a:r>
            <a:r>
              <a:rPr lang="zh-CN" altLang="en-US" sz="2000" b="1" dirty="0">
                <a:solidFill>
                  <a:srgbClr val="FFC000"/>
                </a:solidFill>
                <a:latin typeface="宋体" panose="02010600030101010101" pitchFamily="2" charset="-122"/>
                <a:ea typeface="宋体" panose="02010600030101010101" pitchFamily="2" charset="-122"/>
              </a:rPr>
              <a:t>株</a:t>
            </a:r>
            <a:r>
              <a:rPr lang="zh-CN" altLang="en-US" sz="2000" b="1" dirty="0">
                <a:solidFill>
                  <a:schemeClr val="tx1"/>
                </a:solidFill>
                <a:latin typeface="宋体" panose="02010600030101010101" pitchFamily="2" charset="-122"/>
                <a:ea typeface="宋体" panose="02010600030101010101" pitchFamily="2" charset="-122"/>
              </a:rPr>
              <a:t>以上，或者致使防护林、特种用途林被滥伐</a:t>
            </a:r>
            <a:r>
              <a:rPr lang="en-US" altLang="zh-CN" sz="2000" b="1" dirty="0">
                <a:solidFill>
                  <a:srgbClr val="FFC000"/>
                </a:solidFill>
                <a:latin typeface="宋体" panose="02010600030101010101" pitchFamily="2" charset="-122"/>
                <a:ea typeface="宋体" panose="02010600030101010101" pitchFamily="2" charset="-122"/>
              </a:rPr>
              <a:t>10</a:t>
            </a:r>
            <a:r>
              <a:rPr lang="zh-CN" altLang="en-US" sz="2000" b="1" dirty="0">
                <a:solidFill>
                  <a:srgbClr val="FFC000"/>
                </a:solidFill>
                <a:latin typeface="宋体" panose="02010600030101010101" pitchFamily="2" charset="-122"/>
                <a:ea typeface="宋体" panose="02010600030101010101" pitchFamily="2" charset="-122"/>
              </a:rPr>
              <a:t>立方米以上或者幼树被滥伐</a:t>
            </a:r>
            <a:r>
              <a:rPr lang="en-US" altLang="zh-CN" sz="2000" b="1" dirty="0">
                <a:solidFill>
                  <a:srgbClr val="FFC000"/>
                </a:solidFill>
                <a:latin typeface="宋体" panose="02010600030101010101" pitchFamily="2" charset="-122"/>
                <a:ea typeface="宋体" panose="02010600030101010101" pitchFamily="2" charset="-122"/>
              </a:rPr>
              <a:t>400</a:t>
            </a:r>
            <a:r>
              <a:rPr lang="zh-CN" altLang="en-US" sz="2000" b="1" dirty="0">
                <a:solidFill>
                  <a:srgbClr val="FFC000"/>
                </a:solidFill>
                <a:latin typeface="宋体" panose="02010600030101010101" pitchFamily="2" charset="-122"/>
                <a:ea typeface="宋体" panose="02010600030101010101" pitchFamily="2" charset="-122"/>
              </a:rPr>
              <a:t>株以上</a:t>
            </a:r>
            <a:r>
              <a:rPr lang="zh-CN" altLang="en-US" sz="2000" b="1" dirty="0">
                <a:solidFill>
                  <a:schemeClr val="tx1"/>
                </a:solidFill>
                <a:latin typeface="宋体" panose="02010600030101010101" pitchFamily="2" charset="-122"/>
                <a:ea typeface="宋体" panose="02010600030101010101" pitchFamily="2" charset="-122"/>
              </a:rPr>
              <a:t>，或者致使珍贵树木被采伐、</a:t>
            </a:r>
            <a:r>
              <a:rPr lang="zh-CN" altLang="en-US" sz="2000" b="1" dirty="0">
                <a:solidFill>
                  <a:srgbClr val="FFC000"/>
                </a:solidFill>
                <a:latin typeface="宋体" panose="02010600030101010101" pitchFamily="2" charset="-122"/>
                <a:ea typeface="宋体" panose="02010600030101010101" pitchFamily="2" charset="-122"/>
              </a:rPr>
              <a:t>毁坏</a:t>
            </a:r>
            <a:r>
              <a:rPr lang="en-US" altLang="zh-CN" sz="2000" b="1" dirty="0">
                <a:solidFill>
                  <a:srgbClr val="FFC000"/>
                </a:solidFill>
                <a:latin typeface="宋体" panose="02010600030101010101" pitchFamily="2" charset="-122"/>
                <a:ea typeface="宋体" panose="02010600030101010101" pitchFamily="2" charset="-122"/>
              </a:rPr>
              <a:t>4</a:t>
            </a:r>
            <a:r>
              <a:rPr lang="zh-CN" altLang="en-US" sz="2000" b="1" dirty="0">
                <a:solidFill>
                  <a:srgbClr val="FFC000"/>
                </a:solidFill>
                <a:latin typeface="宋体" panose="02010600030101010101" pitchFamily="2" charset="-122"/>
                <a:ea typeface="宋体" panose="02010600030101010101" pitchFamily="2" charset="-122"/>
              </a:rPr>
              <a:t>立方米或者</a:t>
            </a:r>
            <a:r>
              <a:rPr lang="en-US" altLang="zh-CN" sz="2000" b="1" dirty="0">
                <a:solidFill>
                  <a:srgbClr val="FFC000"/>
                </a:solidFill>
                <a:latin typeface="宋体" panose="02010600030101010101" pitchFamily="2" charset="-122"/>
                <a:ea typeface="宋体" panose="02010600030101010101" pitchFamily="2" charset="-122"/>
              </a:rPr>
              <a:t>4</a:t>
            </a:r>
            <a:r>
              <a:rPr lang="zh-CN" altLang="en-US" sz="2000" b="1" dirty="0">
                <a:solidFill>
                  <a:srgbClr val="FFC000"/>
                </a:solidFill>
                <a:latin typeface="宋体" panose="02010600030101010101" pitchFamily="2" charset="-122"/>
                <a:ea typeface="宋体" panose="02010600030101010101" pitchFamily="2" charset="-122"/>
              </a:rPr>
              <a:t>株以上</a:t>
            </a:r>
            <a:r>
              <a:rPr lang="zh-CN" altLang="en-US" sz="2000" b="1" dirty="0">
                <a:solidFill>
                  <a:schemeClr val="tx1"/>
                </a:solidFill>
                <a:latin typeface="宋体" panose="02010600030101010101" pitchFamily="2" charset="-122"/>
                <a:ea typeface="宋体" panose="02010600030101010101" pitchFamily="2" charset="-122"/>
              </a:rPr>
              <a:t>，或者致使国家重点保护的其他植物被采伐、毁坏后果严重的，或者致使国家严禁采伐的林木被采伐、毁坏情节恶劣的，按照刑法第</a:t>
            </a:r>
            <a:r>
              <a:rPr lang="en-US" altLang="zh-CN" sz="2000" b="1" dirty="0">
                <a:solidFill>
                  <a:schemeClr val="tx1"/>
                </a:solidFill>
                <a:latin typeface="宋体" panose="02010600030101010101" pitchFamily="2" charset="-122"/>
                <a:ea typeface="宋体" panose="02010600030101010101" pitchFamily="2" charset="-122"/>
              </a:rPr>
              <a:t>397</a:t>
            </a:r>
            <a:r>
              <a:rPr lang="zh-CN" altLang="en-US" sz="2000" b="1" dirty="0">
                <a:solidFill>
                  <a:schemeClr val="tx1"/>
                </a:solidFill>
                <a:latin typeface="宋体" panose="02010600030101010101" pitchFamily="2" charset="-122"/>
                <a:ea typeface="宋体" panose="02010600030101010101" pitchFamily="2" charset="-122"/>
              </a:rPr>
              <a:t>条的规定以滥用职权罪追究刑事责任。</a:t>
            </a:r>
            <a:endParaRPr lang="en-US" altLang="zh-CN" sz="2000" b="1" dirty="0" smtClean="0">
              <a:solidFill>
                <a:schemeClr val="tx1"/>
              </a:solidFill>
              <a:latin typeface="宋体" panose="02010600030101010101" pitchFamily="2" charset="-122"/>
              <a:ea typeface="宋体" panose="02010600030101010101" pitchFamily="2" charset="-122"/>
            </a:endParaRPr>
          </a:p>
        </p:txBody>
      </p:sp>
      <p:sp>
        <p:nvSpPr>
          <p:cNvPr id="5" name="Rectangle 25"/>
          <p:cNvSpPr>
            <a:spLocks noChangeArrowheads="1"/>
          </p:cNvSpPr>
          <p:nvPr/>
        </p:nvSpPr>
        <p:spPr bwMode="auto">
          <a:xfrm>
            <a:off x="3" y="0"/>
            <a:ext cx="7667622" cy="1052596"/>
          </a:xfrm>
          <a:prstGeom prst="rect">
            <a:avLst/>
          </a:prstGeom>
          <a:solidFill>
            <a:srgbClr val="C00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800" b="1" dirty="0" smtClean="0">
                <a:latin typeface="微软雅黑" panose="020B0503020204020204" pitchFamily="34" charset="-122"/>
                <a:ea typeface="微软雅黑" panose="020B0503020204020204" pitchFamily="34" charset="-122"/>
              </a:rPr>
              <a:t> 玩忽职守罪量刑标准</a:t>
            </a:r>
            <a:endParaRPr lang="zh-CN" altLang="en-US" sz="6000" b="1" dirty="0">
              <a:latin typeface="微软雅黑" panose="020B0503020204020204" pitchFamily="34" charset="-122"/>
              <a:ea typeface="微软雅黑" panose="020B0503020204020204" pitchFamily="34" charset="-122"/>
            </a:endParaRPr>
          </a:p>
        </p:txBody>
      </p:sp>
      <p:sp>
        <p:nvSpPr>
          <p:cNvPr id="8" name="文本框 7"/>
          <p:cNvSpPr txBox="1"/>
          <p:nvPr/>
        </p:nvSpPr>
        <p:spPr>
          <a:xfrm>
            <a:off x="2" y="21473"/>
            <a:ext cx="1045998" cy="1062855"/>
          </a:xfrm>
          <a:prstGeom prst="rect">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30000"/>
              </a:lnSpc>
              <a:spcBef>
                <a:spcPts val="0"/>
              </a:spcBef>
              <a:spcAft>
                <a:spcPts val="0"/>
              </a:spcAft>
              <a:buClrTx/>
              <a:buSzTx/>
              <a:buFontTx/>
              <a:buNone/>
              <a:tabLst/>
            </a:pPr>
            <a:r>
              <a:rPr kumimoji="0" lang="en-US" altLang="zh-CN" sz="4800" b="1" i="0" u="none" strike="noStrike" cap="none" spc="107" normalizeH="0" baseline="0" dirty="0" smtClean="0">
                <a:ln>
                  <a:noFill/>
                </a:ln>
                <a:solidFill>
                  <a:srgbClr val="FFFFFF"/>
                </a:solidFill>
                <a:effectLst/>
                <a:uFillTx/>
                <a:latin typeface="微软雅黑" panose="020B0503020204020204" pitchFamily="34" charset="-122"/>
                <a:ea typeface="微软雅黑" panose="020B0503020204020204" pitchFamily="34" charset="-122"/>
                <a:sym typeface="Source Han Sans CN Normal"/>
              </a:rPr>
              <a:t>6</a:t>
            </a:r>
            <a:endParaRPr kumimoji="0" lang="zh-CN" altLang="en-US" sz="4800" b="1" i="0" u="none" strike="noStrike" cap="none" spc="107" normalizeH="0" baseline="0" dirty="0">
              <a:ln>
                <a:noFill/>
              </a:ln>
              <a:solidFill>
                <a:srgbClr val="FFFFFF"/>
              </a:solidFill>
              <a:effectLst/>
              <a:uFillTx/>
              <a:latin typeface="微软雅黑" panose="020B0503020204020204" pitchFamily="34" charset="-122"/>
              <a:ea typeface="微软雅黑" panose="020B0503020204020204" pitchFamily="34" charset="-122"/>
              <a:sym typeface="Source Han Sans CN Normal"/>
            </a:endParaRPr>
          </a:p>
        </p:txBody>
      </p:sp>
    </p:spTree>
    <p:extLst>
      <p:ext uri="{BB962C8B-B14F-4D97-AF65-F5344CB8AC3E}">
        <p14:creationId xmlns:p14="http://schemas.microsoft.com/office/powerpoint/2010/main" val="1110417375"/>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flipV="1">
            <a:off x="0" y="6810713"/>
            <a:ext cx="12144376"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 name="组合 1"/>
          <p:cNvGrpSpPr/>
          <p:nvPr/>
        </p:nvGrpSpPr>
        <p:grpSpPr>
          <a:xfrm>
            <a:off x="617901" y="701483"/>
            <a:ext cx="763190" cy="1269048"/>
            <a:chOff x="2038333" y="1493215"/>
            <a:chExt cx="763190" cy="1269048"/>
          </a:xfrm>
        </p:grpSpPr>
        <p:pic>
          <p:nvPicPr>
            <p:cNvPr id="20" name="图片 19"/>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2144281" y="1493215"/>
              <a:ext cx="551180" cy="1269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矩形 20"/>
            <p:cNvSpPr>
              <a:spLocks noChangeArrowheads="1"/>
            </p:cNvSpPr>
            <p:nvPr/>
          </p:nvSpPr>
          <p:spPr bwMode="auto">
            <a:xfrm>
              <a:off x="2038333" y="1655127"/>
              <a:ext cx="7631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4800" b="1" dirty="0">
                  <a:solidFill>
                    <a:srgbClr val="FFFFFF"/>
                  </a:solidFill>
                  <a:latin typeface="禹卫书法行书简体" pitchFamily="2" charset="-122"/>
                  <a:ea typeface="禹卫书法行书简体" pitchFamily="2" charset="-122"/>
                  <a:sym typeface="禹卫书法行书简体" pitchFamily="2" charset="-122"/>
                </a:rPr>
                <a:t>壹</a:t>
              </a:r>
            </a:p>
          </p:txBody>
        </p:sp>
      </p:grpSp>
      <p:sp>
        <p:nvSpPr>
          <p:cNvPr id="22" name="TextBox 2"/>
          <p:cNvSpPr txBox="1">
            <a:spLocks noChangeArrowheads="1"/>
          </p:cNvSpPr>
          <p:nvPr/>
        </p:nvSpPr>
        <p:spPr bwMode="auto">
          <a:xfrm>
            <a:off x="3821276" y="917759"/>
            <a:ext cx="598947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4800" dirty="0" smtClean="0">
                <a:latin typeface="华文中宋" panose="02010600040101010101" charset="-122"/>
                <a:ea typeface="华文中宋" panose="02010600040101010101" charset="-122"/>
              </a:rPr>
              <a:t>管辖职务犯罪的分类</a:t>
            </a:r>
            <a:endParaRPr lang="zh-CN" altLang="en-US" sz="4800" dirty="0">
              <a:latin typeface="华文中宋" panose="02010600040101010101" charset="-122"/>
              <a:ea typeface="华文中宋" panose="02010600040101010101" charset="-122"/>
            </a:endParaRPr>
          </a:p>
        </p:txBody>
      </p:sp>
      <p:sp>
        <p:nvSpPr>
          <p:cNvPr id="23" name="内容占位符 2"/>
          <p:cNvSpPr>
            <a:spLocks noGrp="1"/>
          </p:cNvSpPr>
          <p:nvPr/>
        </p:nvSpPr>
        <p:spPr>
          <a:xfrm>
            <a:off x="638175" y="1970531"/>
            <a:ext cx="12192000" cy="4638040"/>
          </a:xfrm>
          <a:prstGeom prst="rect">
            <a:avLst/>
          </a:prstGeo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200" b="1" dirty="0" smtClean="0">
                <a:latin typeface="华文仿宋" panose="02010600040101010101" pitchFamily="2" charset="-122"/>
                <a:ea typeface="华文仿宋" panose="02010600040101010101" pitchFamily="2" charset="-122"/>
              </a:rPr>
              <a:t>贪污</a:t>
            </a:r>
            <a:r>
              <a:rPr lang="zh-CN" altLang="en-US" sz="3200" b="1" dirty="0">
                <a:latin typeface="华文仿宋" panose="02010600040101010101" pitchFamily="2" charset="-122"/>
                <a:ea typeface="华文仿宋" panose="02010600040101010101" pitchFamily="2" charset="-122"/>
              </a:rPr>
              <a:t>贿赂类案</a:t>
            </a:r>
            <a:r>
              <a:rPr lang="zh-CN" altLang="en-US" sz="3200" b="1" dirty="0" smtClean="0">
                <a:latin typeface="华文仿宋" panose="02010600040101010101" pitchFamily="2" charset="-122"/>
                <a:ea typeface="华文仿宋" panose="02010600040101010101" pitchFamily="2" charset="-122"/>
              </a:rPr>
              <a:t>件</a:t>
            </a:r>
            <a:endParaRPr lang="en-US" altLang="zh-CN" sz="3200" b="1" dirty="0" smtClean="0">
              <a:latin typeface="华文仿宋" panose="02010600040101010101" pitchFamily="2" charset="-122"/>
              <a:ea typeface="华文仿宋" panose="02010600040101010101" pitchFamily="2" charset="-122"/>
            </a:endParaRPr>
          </a:p>
          <a:p>
            <a:r>
              <a:rPr lang="zh-CN" altLang="en-US" sz="3200" b="1" dirty="0" smtClean="0">
                <a:latin typeface="华文仿宋" panose="02010600040101010101" pitchFamily="2" charset="-122"/>
                <a:ea typeface="华文仿宋" panose="02010600040101010101" pitchFamily="2" charset="-122"/>
              </a:rPr>
              <a:t>滥用职权</a:t>
            </a:r>
            <a:r>
              <a:rPr lang="zh-CN" altLang="en-US" sz="3200" b="1" dirty="0">
                <a:latin typeface="华文仿宋" panose="02010600040101010101" pitchFamily="2" charset="-122"/>
                <a:ea typeface="华文仿宋" panose="02010600040101010101" pitchFamily="2" charset="-122"/>
              </a:rPr>
              <a:t>犯罪案</a:t>
            </a:r>
            <a:r>
              <a:rPr lang="zh-CN" altLang="en-US" sz="3200" b="1" dirty="0" smtClean="0">
                <a:latin typeface="华文仿宋" panose="02010600040101010101" pitchFamily="2" charset="-122"/>
                <a:ea typeface="华文仿宋" panose="02010600040101010101" pitchFamily="2" charset="-122"/>
              </a:rPr>
              <a:t>件</a:t>
            </a:r>
            <a:endParaRPr lang="en-US" altLang="zh-CN" sz="3200" b="1" dirty="0" smtClean="0">
              <a:latin typeface="华文仿宋" panose="02010600040101010101" pitchFamily="2" charset="-122"/>
              <a:ea typeface="华文仿宋" panose="02010600040101010101" pitchFamily="2" charset="-122"/>
            </a:endParaRPr>
          </a:p>
          <a:p>
            <a:r>
              <a:rPr lang="zh-CN" altLang="en-US" sz="3200" b="1" dirty="0" smtClean="0">
                <a:latin typeface="华文仿宋" panose="02010600040101010101" pitchFamily="2" charset="-122"/>
                <a:ea typeface="华文仿宋" panose="02010600040101010101" pitchFamily="2" charset="-122"/>
              </a:rPr>
              <a:t>玩忽职守</a:t>
            </a:r>
            <a:r>
              <a:rPr lang="zh-CN" altLang="en-US" sz="3200" b="1" dirty="0">
                <a:latin typeface="华文仿宋" panose="02010600040101010101" pitchFamily="2" charset="-122"/>
                <a:ea typeface="华文仿宋" panose="02010600040101010101" pitchFamily="2" charset="-122"/>
              </a:rPr>
              <a:t>犯罪案</a:t>
            </a:r>
            <a:r>
              <a:rPr lang="zh-CN" altLang="en-US" sz="3200" b="1" dirty="0" smtClean="0">
                <a:latin typeface="华文仿宋" panose="02010600040101010101" pitchFamily="2" charset="-122"/>
                <a:ea typeface="华文仿宋" panose="02010600040101010101" pitchFamily="2" charset="-122"/>
              </a:rPr>
              <a:t>件</a:t>
            </a:r>
            <a:endParaRPr lang="en-US" altLang="zh-CN" sz="3200" b="1" dirty="0" smtClean="0">
              <a:latin typeface="华文仿宋" panose="02010600040101010101" pitchFamily="2" charset="-122"/>
              <a:ea typeface="华文仿宋" panose="02010600040101010101" pitchFamily="2" charset="-122"/>
            </a:endParaRPr>
          </a:p>
          <a:p>
            <a:r>
              <a:rPr lang="zh-CN" altLang="en-US" sz="3200" b="1" dirty="0" smtClean="0">
                <a:latin typeface="华文仿宋" panose="02010600040101010101" pitchFamily="2" charset="-122"/>
                <a:ea typeface="华文仿宋" panose="02010600040101010101" pitchFamily="2" charset="-122"/>
              </a:rPr>
              <a:t>徇私舞弊</a:t>
            </a:r>
            <a:r>
              <a:rPr lang="zh-CN" altLang="en-US" sz="3200" b="1" dirty="0">
                <a:latin typeface="华文仿宋" panose="02010600040101010101" pitchFamily="2" charset="-122"/>
                <a:ea typeface="华文仿宋" panose="02010600040101010101" pitchFamily="2" charset="-122"/>
              </a:rPr>
              <a:t>犯罪案</a:t>
            </a:r>
            <a:r>
              <a:rPr lang="zh-CN" altLang="en-US" sz="3200" b="1" dirty="0" smtClean="0">
                <a:latin typeface="华文仿宋" panose="02010600040101010101" pitchFamily="2" charset="-122"/>
                <a:ea typeface="华文仿宋" panose="02010600040101010101" pitchFamily="2" charset="-122"/>
              </a:rPr>
              <a:t>件</a:t>
            </a:r>
            <a:endParaRPr lang="en-US" altLang="zh-CN" sz="3200" b="1" dirty="0" smtClean="0">
              <a:latin typeface="华文仿宋" panose="02010600040101010101" pitchFamily="2" charset="-122"/>
              <a:ea typeface="华文仿宋" panose="02010600040101010101" pitchFamily="2" charset="-122"/>
            </a:endParaRPr>
          </a:p>
          <a:p>
            <a:r>
              <a:rPr lang="zh-CN" altLang="en-US" sz="3200" b="1" dirty="0" smtClean="0">
                <a:latin typeface="华文仿宋" panose="02010600040101010101" pitchFamily="2" charset="-122"/>
                <a:ea typeface="华文仿宋" panose="02010600040101010101" pitchFamily="2" charset="-122"/>
              </a:rPr>
              <a:t>公职</a:t>
            </a:r>
            <a:r>
              <a:rPr lang="zh-CN" altLang="en-US" sz="3200" b="1" dirty="0">
                <a:latin typeface="华文仿宋" panose="02010600040101010101" pitchFamily="2" charset="-122"/>
                <a:ea typeface="华文仿宋" panose="02010600040101010101" pitchFamily="2" charset="-122"/>
              </a:rPr>
              <a:t>人员在行使公权力过程中发生的重大责任事故犯罪案</a:t>
            </a:r>
            <a:r>
              <a:rPr lang="zh-CN" altLang="en-US" sz="3200" b="1" dirty="0" smtClean="0">
                <a:latin typeface="华文仿宋" panose="02010600040101010101" pitchFamily="2" charset="-122"/>
                <a:ea typeface="华文仿宋" panose="02010600040101010101" pitchFamily="2" charset="-122"/>
              </a:rPr>
              <a:t>件</a:t>
            </a:r>
            <a:endParaRPr lang="en-US" altLang="zh-CN" sz="3200" b="1" dirty="0" smtClean="0">
              <a:latin typeface="华文仿宋" panose="02010600040101010101" pitchFamily="2" charset="-122"/>
              <a:ea typeface="华文仿宋" panose="02010600040101010101" pitchFamily="2" charset="-122"/>
            </a:endParaRPr>
          </a:p>
          <a:p>
            <a:r>
              <a:rPr lang="zh-CN" altLang="en-US" sz="3200" b="1" dirty="0" smtClean="0">
                <a:latin typeface="华文仿宋" panose="02010600040101010101" pitchFamily="2" charset="-122"/>
                <a:ea typeface="华文仿宋" panose="02010600040101010101" pitchFamily="2" charset="-122"/>
              </a:rPr>
              <a:t>公职</a:t>
            </a:r>
            <a:r>
              <a:rPr lang="zh-CN" altLang="en-US" sz="3200" b="1" dirty="0">
                <a:latin typeface="华文仿宋" panose="02010600040101010101" pitchFamily="2" charset="-122"/>
                <a:ea typeface="华文仿宋" panose="02010600040101010101" pitchFamily="2" charset="-122"/>
              </a:rPr>
              <a:t>人员在行使公权力过程中发生的其他犯罪案件</a:t>
            </a:r>
          </a:p>
          <a:p>
            <a:endParaRPr lang="zh-CN" altLang="en-US" sz="3200" b="1" dirty="0">
              <a:latin typeface="华文仿宋" panose="02010600040101010101" pitchFamily="2" charset="-122"/>
              <a:ea typeface="华文仿宋" panose="02010600040101010101" pitchFamily="2" charset="-122"/>
            </a:endParaRPr>
          </a:p>
          <a:p>
            <a:endParaRPr lang="zh-CN" altLang="en-US" sz="3200" b="1" dirty="0">
              <a:latin typeface="华文仿宋" panose="02010600040101010101" pitchFamily="2" charset="-122"/>
              <a:ea typeface="华文仿宋" panose="02010600040101010101" pitchFamily="2" charset="-122"/>
            </a:endParaRPr>
          </a:p>
          <a:p>
            <a:endParaRPr lang="zh-CN" altLang="en-US" sz="3200" b="1" dirty="0">
              <a:latin typeface="华文仿宋" panose="02010600040101010101" pitchFamily="2" charset="-122"/>
              <a:ea typeface="华文仿宋" panose="02010600040101010101" pitchFamily="2" charset="-122"/>
            </a:endParaRPr>
          </a:p>
          <a:p>
            <a:endParaRPr lang="zh-CN" altLang="en-US" sz="3200" dirty="0">
              <a:latin typeface="华文仿宋" panose="02010600040101010101" pitchFamily="2" charset="-122"/>
              <a:ea typeface="华文仿宋" panose="02010600040101010101" pitchFamily="2" charset="-122"/>
            </a:endParaRPr>
          </a:p>
          <a:p>
            <a:endParaRPr lang="zh-CN" altLang="en-US" sz="3200" b="1" dirty="0">
              <a:latin typeface="华文仿宋" panose="02010600040101010101" pitchFamily="2" charset="-122"/>
              <a:ea typeface="华文仿宋" panose="02010600040101010101" pitchFamily="2" charset="-122"/>
            </a:endParaRPr>
          </a:p>
          <a:p>
            <a:endParaRPr lang="zh-CN" altLang="en-US" sz="3200" b="1" dirty="0"/>
          </a:p>
        </p:txBody>
      </p:sp>
    </p:spTree>
    <p:extLst>
      <p:ext uri="{BB962C8B-B14F-4D97-AF65-F5344CB8AC3E}">
        <p14:creationId xmlns:p14="http://schemas.microsoft.com/office/powerpoint/2010/main" val="2294040544"/>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97558" y="1201045"/>
            <a:ext cx="10711138" cy="1681229"/>
          </a:xfrm>
          <a:prstGeom prst="rect">
            <a:avLst/>
          </a:prstGeom>
        </p:spPr>
        <p:txBody>
          <a:bodyPr wrap="none">
            <a:spAutoFit/>
          </a:bodyPr>
          <a:lstStyle/>
          <a:p>
            <a:r>
              <a:rPr lang="zh-CN" altLang="en-US" sz="8800" b="1" dirty="0">
                <a:solidFill>
                  <a:srgbClr val="FFC000"/>
                </a:solidFill>
                <a:latin typeface="微软雅黑" panose="020B0503020204020204" pitchFamily="34" charset="-122"/>
                <a:ea typeface="微软雅黑" panose="020B0503020204020204" pitchFamily="34" charset="-122"/>
              </a:rPr>
              <a:t>敬畏</a:t>
            </a:r>
            <a:r>
              <a:rPr lang="zh-CN" altLang="en-US" sz="8800" dirty="0" smtClean="0">
                <a:latin typeface="微软雅黑" panose="020B0503020204020204" pitchFamily="34" charset="-122"/>
                <a:ea typeface="微软雅黑" panose="020B0503020204020204" pitchFamily="34" charset="-122"/>
              </a:rPr>
              <a:t>法律    筑</a:t>
            </a:r>
            <a:r>
              <a:rPr lang="zh-CN" altLang="en-US" sz="8800" dirty="0">
                <a:latin typeface="微软雅黑" panose="020B0503020204020204" pitchFamily="34" charset="-122"/>
                <a:ea typeface="微软雅黑" panose="020B0503020204020204" pitchFamily="34" charset="-122"/>
              </a:rPr>
              <a:t>牢</a:t>
            </a:r>
            <a:r>
              <a:rPr lang="zh-CN" altLang="en-US" sz="8800" b="1" dirty="0">
                <a:solidFill>
                  <a:srgbClr val="C00000"/>
                </a:solidFill>
                <a:latin typeface="微软雅黑" panose="020B0503020204020204" pitchFamily="34" charset="-122"/>
                <a:ea typeface="微软雅黑" panose="020B0503020204020204" pitchFamily="34" charset="-122"/>
              </a:rPr>
              <a:t>底线</a:t>
            </a:r>
          </a:p>
        </p:txBody>
      </p:sp>
      <p:sp>
        <p:nvSpPr>
          <p:cNvPr id="5" name="矩形 4"/>
          <p:cNvSpPr/>
          <p:nvPr/>
        </p:nvSpPr>
        <p:spPr>
          <a:xfrm>
            <a:off x="187983" y="4152720"/>
            <a:ext cx="9391649" cy="2172903"/>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zh-CN" altLang="en-US" sz="2600" b="1" dirty="0" smtClean="0">
                <a:latin typeface="宋体" panose="02010600030101010101" pitchFamily="2" charset="-122"/>
                <a:ea typeface="宋体" panose="02010600030101010101" pitchFamily="2" charset="-122"/>
              </a:rPr>
              <a:t>单位：山西华闻律师事务所</a:t>
            </a:r>
            <a:endParaRPr lang="en-US" altLang="zh-CN" sz="2600" b="1" dirty="0">
              <a:latin typeface="宋体" panose="02010600030101010101" pitchFamily="2" charset="-122"/>
              <a:ea typeface="宋体" panose="02010600030101010101" pitchFamily="2" charset="-122"/>
            </a:endParaRPr>
          </a:p>
          <a:p>
            <a:r>
              <a:rPr lang="zh-CN" altLang="en-US" sz="2600" b="1" dirty="0">
                <a:latin typeface="宋体" panose="02010600030101010101" pitchFamily="2" charset="-122"/>
                <a:ea typeface="宋体" panose="02010600030101010101" pitchFamily="2" charset="-122"/>
              </a:rPr>
              <a:t>地址</a:t>
            </a:r>
            <a:r>
              <a:rPr lang="zh-CN" altLang="en-US" sz="2600" b="1" dirty="0" smtClean="0">
                <a:latin typeface="宋体" panose="02010600030101010101" pitchFamily="2" charset="-122"/>
                <a:ea typeface="宋体" panose="02010600030101010101" pitchFamily="2" charset="-122"/>
              </a:rPr>
              <a:t>：太原市</a:t>
            </a:r>
            <a:r>
              <a:rPr lang="zh-CN" altLang="en-US" sz="2600" b="1" dirty="0">
                <a:latin typeface="宋体" panose="02010600030101010101" pitchFamily="2" charset="-122"/>
                <a:ea typeface="宋体" panose="02010600030101010101" pitchFamily="2" charset="-122"/>
              </a:rPr>
              <a:t>小店区亲贤北</a:t>
            </a:r>
            <a:r>
              <a:rPr lang="zh-CN" altLang="en-US" sz="2600" b="1" dirty="0" smtClean="0">
                <a:latin typeface="宋体" panose="02010600030101010101" pitchFamily="2" charset="-122"/>
                <a:ea typeface="宋体" panose="02010600030101010101" pitchFamily="2" charset="-122"/>
              </a:rPr>
              <a:t>街</a:t>
            </a:r>
            <a:r>
              <a:rPr lang="en-US" altLang="zh-CN" sz="2600" b="1" dirty="0" smtClean="0">
                <a:latin typeface="宋体" panose="02010600030101010101" pitchFamily="2" charset="-122"/>
                <a:ea typeface="宋体" panose="02010600030101010101" pitchFamily="2" charset="-122"/>
              </a:rPr>
              <a:t>56</a:t>
            </a:r>
            <a:r>
              <a:rPr lang="zh-CN" altLang="en-US" sz="2600" b="1" dirty="0" smtClean="0">
                <a:latin typeface="宋体" panose="02010600030101010101" pitchFamily="2" charset="-122"/>
                <a:ea typeface="宋体" panose="02010600030101010101" pitchFamily="2" charset="-122"/>
              </a:rPr>
              <a:t>号怡和</a:t>
            </a:r>
            <a:r>
              <a:rPr lang="zh-CN" altLang="en-US" sz="2600" b="1" dirty="0">
                <a:latin typeface="宋体" panose="02010600030101010101" pitchFamily="2" charset="-122"/>
                <a:ea typeface="宋体" panose="02010600030101010101" pitchFamily="2" charset="-122"/>
              </a:rPr>
              <a:t>国际</a:t>
            </a:r>
            <a:r>
              <a:rPr lang="zh-CN" altLang="en-US" sz="2600" b="1" dirty="0" smtClean="0">
                <a:latin typeface="宋体" panose="02010600030101010101" pitchFamily="2" charset="-122"/>
                <a:ea typeface="宋体" panose="02010600030101010101" pitchFamily="2" charset="-122"/>
              </a:rPr>
              <a:t>广场</a:t>
            </a:r>
            <a:r>
              <a:rPr lang="en-US" altLang="zh-CN" sz="2600" b="1" dirty="0" smtClean="0">
                <a:latin typeface="宋体" panose="02010600030101010101" pitchFamily="2" charset="-122"/>
                <a:ea typeface="宋体" panose="02010600030101010101" pitchFamily="2" charset="-122"/>
              </a:rPr>
              <a:t>902</a:t>
            </a:r>
            <a:endParaRPr lang="en-US" altLang="zh-CN" sz="2600" b="1" dirty="0">
              <a:latin typeface="宋体" panose="02010600030101010101" pitchFamily="2" charset="-122"/>
              <a:ea typeface="宋体" panose="02010600030101010101" pitchFamily="2" charset="-122"/>
            </a:endParaRPr>
          </a:p>
          <a:p>
            <a:r>
              <a:rPr lang="zh-CN" altLang="en-US" sz="2600" b="1" dirty="0">
                <a:latin typeface="宋体" panose="02010600030101010101" pitchFamily="2" charset="-122"/>
                <a:ea typeface="宋体" panose="02010600030101010101" pitchFamily="2" charset="-122"/>
              </a:rPr>
              <a:t>电话：</a:t>
            </a:r>
            <a:r>
              <a:rPr lang="en-US" altLang="zh-CN" sz="2600" b="1" dirty="0" smtClean="0">
                <a:latin typeface="宋体" panose="02010600030101010101" pitchFamily="2" charset="-122"/>
                <a:ea typeface="宋体" panose="02010600030101010101" pitchFamily="2" charset="-122"/>
              </a:rPr>
              <a:t>0351-2712561    </a:t>
            </a:r>
            <a:r>
              <a:rPr lang="zh-CN" altLang="en-US" sz="2600" b="1" dirty="0" smtClean="0">
                <a:latin typeface="宋体" panose="02010600030101010101" pitchFamily="2" charset="-122"/>
                <a:ea typeface="宋体" panose="02010600030101010101" pitchFamily="2" charset="-122"/>
              </a:rPr>
              <a:t>传真</a:t>
            </a:r>
            <a:r>
              <a:rPr lang="zh-CN" altLang="en-US" sz="2600" b="1" dirty="0">
                <a:latin typeface="宋体" panose="02010600030101010101" pitchFamily="2" charset="-122"/>
                <a:ea typeface="宋体" panose="02010600030101010101" pitchFamily="2" charset="-122"/>
              </a:rPr>
              <a:t>：</a:t>
            </a:r>
            <a:r>
              <a:rPr lang="en-US" altLang="zh-CN" sz="2600" b="1" dirty="0">
                <a:latin typeface="宋体" panose="02010600030101010101" pitchFamily="2" charset="-122"/>
                <a:ea typeface="宋体" panose="02010600030101010101" pitchFamily="2" charset="-122"/>
              </a:rPr>
              <a:t>0351-2712561</a:t>
            </a:r>
          </a:p>
          <a:p>
            <a:r>
              <a:rPr lang="en-US" altLang="zh-CN" sz="2600" b="1" dirty="0">
                <a:latin typeface="宋体" panose="02010600030101010101" pitchFamily="2" charset="-122"/>
                <a:ea typeface="宋体" panose="02010600030101010101" pitchFamily="2" charset="-122"/>
              </a:rPr>
              <a:t>E-mail</a:t>
            </a:r>
            <a:r>
              <a:rPr lang="zh-CN" altLang="en-US" sz="2600" b="1" dirty="0">
                <a:latin typeface="宋体" panose="02010600030101010101" pitchFamily="2" charset="-122"/>
                <a:ea typeface="宋体" panose="02010600030101010101" pitchFamily="2" charset="-122"/>
              </a:rPr>
              <a:t>：</a:t>
            </a:r>
            <a:r>
              <a:rPr lang="en-US" altLang="zh-CN" sz="2600" b="1" dirty="0">
                <a:latin typeface="宋体" panose="02010600030101010101" pitchFamily="2" charset="-122"/>
                <a:ea typeface="宋体" panose="02010600030101010101" pitchFamily="2" charset="-122"/>
              </a:rPr>
              <a:t>sxhuawen@163.com</a:t>
            </a: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0279" y="3978000"/>
            <a:ext cx="2531721" cy="2880000"/>
          </a:xfrm>
          <a:prstGeom prst="rect">
            <a:avLst/>
          </a:prstGeom>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flipV="1">
            <a:off x="0" y="6810713"/>
            <a:ext cx="12144376"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 name="组合 1"/>
          <p:cNvGrpSpPr/>
          <p:nvPr/>
        </p:nvGrpSpPr>
        <p:grpSpPr>
          <a:xfrm>
            <a:off x="341043" y="229205"/>
            <a:ext cx="763190" cy="1269048"/>
            <a:chOff x="2038333" y="1493215"/>
            <a:chExt cx="763190" cy="1269048"/>
          </a:xfrm>
        </p:grpSpPr>
        <p:pic>
          <p:nvPicPr>
            <p:cNvPr id="20" name="图片 19"/>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2144281" y="1493215"/>
              <a:ext cx="551180" cy="1269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矩形 20"/>
            <p:cNvSpPr>
              <a:spLocks noChangeArrowheads="1"/>
            </p:cNvSpPr>
            <p:nvPr/>
          </p:nvSpPr>
          <p:spPr bwMode="auto">
            <a:xfrm>
              <a:off x="2038333" y="1655127"/>
              <a:ext cx="7631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4800" b="1" dirty="0" smtClean="0">
                  <a:solidFill>
                    <a:srgbClr val="FFFFFF"/>
                  </a:solidFill>
                  <a:latin typeface="禹卫书法行书简体" pitchFamily="2" charset="-122"/>
                  <a:ea typeface="禹卫书法行书简体" pitchFamily="2" charset="-122"/>
                  <a:sym typeface="禹卫书法行书简体" pitchFamily="2" charset="-122"/>
                </a:rPr>
                <a:t>1</a:t>
              </a:r>
              <a:endParaRPr lang="zh-CN" altLang="en-US" sz="4800" b="1" dirty="0">
                <a:solidFill>
                  <a:srgbClr val="FFFFFF"/>
                </a:solidFill>
                <a:latin typeface="禹卫书法行书简体" pitchFamily="2" charset="-122"/>
                <a:ea typeface="禹卫书法行书简体" pitchFamily="2" charset="-122"/>
                <a:sym typeface="禹卫书法行书简体" pitchFamily="2" charset="-122"/>
              </a:endParaRPr>
            </a:p>
          </p:txBody>
        </p:sp>
      </p:grpSp>
      <p:sp>
        <p:nvSpPr>
          <p:cNvPr id="22" name="TextBox 2"/>
          <p:cNvSpPr txBox="1">
            <a:spLocks noChangeArrowheads="1"/>
          </p:cNvSpPr>
          <p:nvPr/>
        </p:nvSpPr>
        <p:spPr bwMode="auto">
          <a:xfrm>
            <a:off x="4021299" y="359290"/>
            <a:ext cx="47304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hangingPunct="1">
              <a:lnSpc>
                <a:spcPct val="100000"/>
              </a:lnSpc>
              <a:spcBef>
                <a:spcPct val="0"/>
              </a:spcBef>
              <a:buNone/>
            </a:pPr>
            <a:r>
              <a:rPr lang="zh-CN" altLang="en-US" sz="4800" dirty="0">
                <a:solidFill>
                  <a:srgbClr val="FFC000"/>
                </a:solidFill>
                <a:latin typeface="华文中宋" panose="02010600040101010101" charset="-122"/>
                <a:ea typeface="华文中宋" panose="02010600040101010101" charset="-122"/>
              </a:rPr>
              <a:t>贪污贿赂类案件</a:t>
            </a:r>
          </a:p>
        </p:txBody>
      </p:sp>
      <p:sp>
        <p:nvSpPr>
          <p:cNvPr id="12" name="Rectangle 25"/>
          <p:cNvSpPr>
            <a:spLocks noChangeArrowheads="1"/>
          </p:cNvSpPr>
          <p:nvPr/>
        </p:nvSpPr>
        <p:spPr bwMode="auto">
          <a:xfrm>
            <a:off x="1406847" y="1531597"/>
            <a:ext cx="1624578" cy="597921"/>
          </a:xfrm>
          <a:prstGeom prst="rect">
            <a:avLst/>
          </a:prstGeom>
          <a:solidFill>
            <a:srgbClr val="0365C0"/>
          </a:solidFill>
          <a:ln w="63500" algn="ctr">
            <a:noFill/>
            <a:miter lim="800000"/>
          </a:ln>
          <a:effectLst>
            <a:outerShdw dist="53882" dir="2700000" algn="ctr" rotWithShape="0">
              <a:schemeClr val="bg2"/>
            </a:outerShdw>
          </a:effec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latin typeface="微软雅黑" panose="020B0503020204020204" pitchFamily="34" charset="-122"/>
                <a:ea typeface="微软雅黑" panose="020B0503020204020204" pitchFamily="34" charset="-122"/>
              </a:rPr>
              <a:t>贪污罪</a:t>
            </a:r>
          </a:p>
        </p:txBody>
      </p:sp>
      <p:sp>
        <p:nvSpPr>
          <p:cNvPr id="13" name="Rectangle 25"/>
          <p:cNvSpPr>
            <a:spLocks noChangeArrowheads="1"/>
          </p:cNvSpPr>
          <p:nvPr/>
        </p:nvSpPr>
        <p:spPr bwMode="auto">
          <a:xfrm>
            <a:off x="1406847" y="5137082"/>
            <a:ext cx="2206168" cy="652486"/>
          </a:xfrm>
          <a:prstGeom prst="rect">
            <a:avLst/>
          </a:prstGeom>
          <a:solidFill>
            <a:srgbClr val="C00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latin typeface="微软雅黑" panose="020B0503020204020204" pitchFamily="34" charset="-122"/>
                <a:ea typeface="微软雅黑" panose="020B0503020204020204" pitchFamily="34" charset="-122"/>
              </a:rPr>
              <a:t>挪用公款罪</a:t>
            </a:r>
          </a:p>
        </p:txBody>
      </p:sp>
      <p:sp>
        <p:nvSpPr>
          <p:cNvPr id="14" name="Rectangle 25"/>
          <p:cNvSpPr>
            <a:spLocks noChangeArrowheads="1"/>
          </p:cNvSpPr>
          <p:nvPr/>
        </p:nvSpPr>
        <p:spPr bwMode="auto">
          <a:xfrm>
            <a:off x="1402017" y="2249716"/>
            <a:ext cx="1624578" cy="597921"/>
          </a:xfrm>
          <a:prstGeom prst="rect">
            <a:avLst/>
          </a:prstGeom>
          <a:solidFill>
            <a:srgbClr val="C00000"/>
          </a:solidFill>
          <a:ln w="63500" algn="ctr">
            <a:noFill/>
            <a:miter lim="800000"/>
          </a:ln>
          <a:effectLst>
            <a:outerShdw dist="53882" dir="2700000" algn="ctr" rotWithShape="0">
              <a:schemeClr val="bg2"/>
            </a:outerShdw>
          </a:effec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latin typeface="微软雅黑" panose="020B0503020204020204" pitchFamily="34" charset="-122"/>
                <a:ea typeface="微软雅黑" panose="020B0503020204020204" pitchFamily="34" charset="-122"/>
              </a:rPr>
              <a:t>受贿罪</a:t>
            </a:r>
          </a:p>
        </p:txBody>
      </p:sp>
      <p:sp>
        <p:nvSpPr>
          <p:cNvPr id="15" name="Rectangle 25"/>
          <p:cNvSpPr>
            <a:spLocks noChangeArrowheads="1"/>
          </p:cNvSpPr>
          <p:nvPr/>
        </p:nvSpPr>
        <p:spPr bwMode="auto">
          <a:xfrm>
            <a:off x="1406847" y="3710200"/>
            <a:ext cx="2206168" cy="597921"/>
          </a:xfrm>
          <a:prstGeom prst="rect">
            <a:avLst/>
          </a:prstGeom>
          <a:solidFill>
            <a:srgbClr val="C00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latin typeface="微软雅黑" panose="020B0503020204020204" pitchFamily="34" charset="-122"/>
                <a:ea typeface="微软雅黑" panose="020B0503020204020204" pitchFamily="34" charset="-122"/>
              </a:rPr>
              <a:t>单位</a:t>
            </a:r>
            <a:r>
              <a:rPr lang="zh-CN" altLang="en-US" sz="2800" b="1" dirty="0" smtClean="0">
                <a:latin typeface="微软雅黑" panose="020B0503020204020204" pitchFamily="34" charset="-122"/>
                <a:ea typeface="微软雅黑" panose="020B0503020204020204" pitchFamily="34" charset="-122"/>
              </a:rPr>
              <a:t>受贿罪</a:t>
            </a:r>
            <a:endParaRPr lang="zh-CN" altLang="en-US" sz="2800" b="1" dirty="0">
              <a:latin typeface="微软雅黑" panose="020B0503020204020204" pitchFamily="34" charset="-122"/>
              <a:ea typeface="微软雅黑" panose="020B0503020204020204" pitchFamily="34" charset="-122"/>
            </a:endParaRPr>
          </a:p>
        </p:txBody>
      </p:sp>
      <p:sp>
        <p:nvSpPr>
          <p:cNvPr id="16" name="Rectangle 25"/>
          <p:cNvSpPr>
            <a:spLocks noChangeArrowheads="1"/>
          </p:cNvSpPr>
          <p:nvPr/>
        </p:nvSpPr>
        <p:spPr bwMode="auto">
          <a:xfrm>
            <a:off x="1406847" y="2964962"/>
            <a:ext cx="1624578" cy="597921"/>
          </a:xfrm>
          <a:prstGeom prst="rect">
            <a:avLst/>
          </a:prstGeom>
          <a:solidFill>
            <a:srgbClr val="0365C0"/>
          </a:solidFill>
          <a:ln w="63500" algn="ctr">
            <a:noFill/>
            <a:miter lim="800000"/>
          </a:ln>
          <a:effectLst>
            <a:outerShdw dist="53882" dir="2700000" algn="ctr" rotWithShape="0">
              <a:schemeClr val="bg2"/>
            </a:outerShdw>
          </a:effec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latin typeface="微软雅黑" panose="020B0503020204020204" pitchFamily="34" charset="-122"/>
                <a:ea typeface="微软雅黑" panose="020B0503020204020204" pitchFamily="34" charset="-122"/>
              </a:rPr>
              <a:t>行贿罪</a:t>
            </a:r>
          </a:p>
        </p:txBody>
      </p:sp>
      <p:sp>
        <p:nvSpPr>
          <p:cNvPr id="17" name="Rectangle 25"/>
          <p:cNvSpPr>
            <a:spLocks noChangeArrowheads="1"/>
          </p:cNvSpPr>
          <p:nvPr/>
        </p:nvSpPr>
        <p:spPr bwMode="auto">
          <a:xfrm>
            <a:off x="1406847" y="5935263"/>
            <a:ext cx="2206168" cy="597921"/>
          </a:xfrm>
          <a:prstGeom prst="rect">
            <a:avLst/>
          </a:prstGeom>
          <a:solidFill>
            <a:srgbClr val="0365C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latin typeface="微软雅黑" panose="020B0503020204020204" pitchFamily="34" charset="-122"/>
                <a:ea typeface="微软雅黑" panose="020B0503020204020204" pitchFamily="34" charset="-122"/>
              </a:rPr>
              <a:t>介绍贿赂罪</a:t>
            </a:r>
          </a:p>
        </p:txBody>
      </p:sp>
      <p:sp>
        <p:nvSpPr>
          <p:cNvPr id="18" name="Rectangle 25"/>
          <p:cNvSpPr>
            <a:spLocks noChangeArrowheads="1"/>
          </p:cNvSpPr>
          <p:nvPr/>
        </p:nvSpPr>
        <p:spPr bwMode="auto">
          <a:xfrm>
            <a:off x="1406847" y="4415046"/>
            <a:ext cx="2206168" cy="597921"/>
          </a:xfrm>
          <a:prstGeom prst="rect">
            <a:avLst/>
          </a:prstGeom>
          <a:solidFill>
            <a:srgbClr val="0365C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latin typeface="微软雅黑" panose="020B0503020204020204" pitchFamily="34" charset="-122"/>
                <a:ea typeface="微软雅黑" panose="020B0503020204020204" pitchFamily="34" charset="-122"/>
              </a:rPr>
              <a:t>单位行贿罪</a:t>
            </a:r>
          </a:p>
        </p:txBody>
      </p:sp>
      <p:sp>
        <p:nvSpPr>
          <p:cNvPr id="19" name="Rectangle 25"/>
          <p:cNvSpPr>
            <a:spLocks noChangeArrowheads="1"/>
          </p:cNvSpPr>
          <p:nvPr/>
        </p:nvSpPr>
        <p:spPr bwMode="auto">
          <a:xfrm>
            <a:off x="4041235" y="3645999"/>
            <a:ext cx="3209959" cy="652486"/>
          </a:xfrm>
          <a:prstGeom prst="rect">
            <a:avLst/>
          </a:prstGeom>
          <a:solidFill>
            <a:srgbClr val="0365C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latin typeface="微软雅黑" panose="020B0503020204020204" pitchFamily="34" charset="-122"/>
                <a:ea typeface="微软雅黑" panose="020B0503020204020204" pitchFamily="34" charset="-122"/>
              </a:rPr>
              <a:t>利用影响力受贿罪</a:t>
            </a:r>
          </a:p>
        </p:txBody>
      </p:sp>
      <p:sp>
        <p:nvSpPr>
          <p:cNvPr id="24" name="Rectangle 25"/>
          <p:cNvSpPr>
            <a:spLocks noChangeArrowheads="1"/>
          </p:cNvSpPr>
          <p:nvPr/>
        </p:nvSpPr>
        <p:spPr bwMode="auto">
          <a:xfrm>
            <a:off x="4021299" y="4379581"/>
            <a:ext cx="4170199" cy="652486"/>
          </a:xfrm>
          <a:prstGeom prst="rect">
            <a:avLst/>
          </a:prstGeom>
          <a:solidFill>
            <a:srgbClr val="C00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latin typeface="微软雅黑" panose="020B0503020204020204" pitchFamily="34" charset="-122"/>
                <a:ea typeface="微软雅黑" panose="020B0503020204020204" pitchFamily="34" charset="-122"/>
              </a:rPr>
              <a:t>对有影响力的人行贿罪</a:t>
            </a:r>
          </a:p>
        </p:txBody>
      </p:sp>
      <p:sp>
        <p:nvSpPr>
          <p:cNvPr id="25" name="Rectangle 25"/>
          <p:cNvSpPr>
            <a:spLocks noChangeArrowheads="1"/>
          </p:cNvSpPr>
          <p:nvPr/>
        </p:nvSpPr>
        <p:spPr bwMode="auto">
          <a:xfrm>
            <a:off x="4038830" y="2897492"/>
            <a:ext cx="2789047" cy="652486"/>
          </a:xfrm>
          <a:prstGeom prst="rect">
            <a:avLst/>
          </a:prstGeom>
          <a:solidFill>
            <a:srgbClr val="C00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latin typeface="微软雅黑" panose="020B0503020204020204" pitchFamily="34" charset="-122"/>
                <a:ea typeface="微软雅黑" panose="020B0503020204020204" pitchFamily="34" charset="-122"/>
              </a:rPr>
              <a:t>隐瞒境外存款罪</a:t>
            </a:r>
          </a:p>
        </p:txBody>
      </p:sp>
      <p:sp>
        <p:nvSpPr>
          <p:cNvPr id="26" name="Rectangle 25"/>
          <p:cNvSpPr>
            <a:spLocks noChangeArrowheads="1"/>
          </p:cNvSpPr>
          <p:nvPr/>
        </p:nvSpPr>
        <p:spPr bwMode="auto">
          <a:xfrm>
            <a:off x="4038830" y="1525536"/>
            <a:ext cx="2789047" cy="597921"/>
          </a:xfrm>
          <a:prstGeom prst="rect">
            <a:avLst/>
          </a:prstGeom>
          <a:solidFill>
            <a:srgbClr val="C00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latin typeface="微软雅黑" panose="020B0503020204020204" pitchFamily="34" charset="-122"/>
                <a:ea typeface="微软雅黑" panose="020B0503020204020204" pitchFamily="34" charset="-122"/>
              </a:rPr>
              <a:t>私分国有资产罪</a:t>
            </a:r>
          </a:p>
        </p:txBody>
      </p:sp>
      <p:sp>
        <p:nvSpPr>
          <p:cNvPr id="27" name="Rectangle 25"/>
          <p:cNvSpPr>
            <a:spLocks noChangeArrowheads="1"/>
          </p:cNvSpPr>
          <p:nvPr/>
        </p:nvSpPr>
        <p:spPr bwMode="auto">
          <a:xfrm>
            <a:off x="4041235" y="2220158"/>
            <a:ext cx="2789047" cy="597921"/>
          </a:xfrm>
          <a:prstGeom prst="rect">
            <a:avLst/>
          </a:prstGeom>
          <a:solidFill>
            <a:srgbClr val="0365C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latin typeface="微软雅黑" panose="020B0503020204020204" pitchFamily="34" charset="-122"/>
                <a:ea typeface="微软雅黑" panose="020B0503020204020204" pitchFamily="34" charset="-122"/>
              </a:rPr>
              <a:t>私分罚没财物罪</a:t>
            </a:r>
          </a:p>
        </p:txBody>
      </p:sp>
      <p:sp>
        <p:nvSpPr>
          <p:cNvPr id="28" name="Rectangle 25"/>
          <p:cNvSpPr>
            <a:spLocks noChangeArrowheads="1"/>
          </p:cNvSpPr>
          <p:nvPr/>
        </p:nvSpPr>
        <p:spPr bwMode="auto">
          <a:xfrm>
            <a:off x="7507415" y="1498253"/>
            <a:ext cx="4133884" cy="652486"/>
          </a:xfrm>
          <a:prstGeom prst="rect">
            <a:avLst/>
          </a:prstGeom>
          <a:solidFill>
            <a:srgbClr val="0365C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latin typeface="微软雅黑" panose="020B0503020204020204" pitchFamily="34" charset="-122"/>
                <a:ea typeface="微软雅黑" panose="020B0503020204020204" pitchFamily="34" charset="-122"/>
              </a:rPr>
              <a:t>非国家工作人员受贿罪</a:t>
            </a:r>
          </a:p>
        </p:txBody>
      </p:sp>
      <p:sp>
        <p:nvSpPr>
          <p:cNvPr id="29" name="Rectangle 25"/>
          <p:cNvSpPr>
            <a:spLocks noChangeArrowheads="1"/>
          </p:cNvSpPr>
          <p:nvPr/>
        </p:nvSpPr>
        <p:spPr bwMode="auto">
          <a:xfrm>
            <a:off x="7507415" y="2887172"/>
            <a:ext cx="4359881" cy="652486"/>
          </a:xfrm>
          <a:prstGeom prst="rect">
            <a:avLst/>
          </a:prstGeom>
          <a:solidFill>
            <a:srgbClr val="0365C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latin typeface="微软雅黑" panose="020B0503020204020204" pitchFamily="34" charset="-122"/>
                <a:ea typeface="微软雅黑" panose="020B0503020204020204" pitchFamily="34" charset="-122"/>
              </a:rPr>
              <a:t>对非国家工作人员行贿罪</a:t>
            </a:r>
          </a:p>
        </p:txBody>
      </p:sp>
      <p:sp>
        <p:nvSpPr>
          <p:cNvPr id="30" name="Rectangle 25"/>
          <p:cNvSpPr>
            <a:spLocks noChangeArrowheads="1"/>
          </p:cNvSpPr>
          <p:nvPr/>
        </p:nvSpPr>
        <p:spPr bwMode="auto">
          <a:xfrm>
            <a:off x="4021299" y="5878422"/>
            <a:ext cx="7620000" cy="652486"/>
          </a:xfrm>
          <a:prstGeom prst="rect">
            <a:avLst/>
          </a:prstGeom>
          <a:solidFill>
            <a:srgbClr val="C00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latin typeface="微软雅黑" panose="020B0503020204020204" pitchFamily="34" charset="-122"/>
                <a:ea typeface="微软雅黑" panose="020B0503020204020204" pitchFamily="34" charset="-122"/>
              </a:rPr>
              <a:t>对外国公职人员、国际公共组织官员行贿罪</a:t>
            </a:r>
          </a:p>
        </p:txBody>
      </p:sp>
      <p:sp>
        <p:nvSpPr>
          <p:cNvPr id="31" name="Rectangle 25"/>
          <p:cNvSpPr>
            <a:spLocks noChangeArrowheads="1"/>
          </p:cNvSpPr>
          <p:nvPr/>
        </p:nvSpPr>
        <p:spPr bwMode="auto">
          <a:xfrm>
            <a:off x="4021299" y="5136501"/>
            <a:ext cx="5876942" cy="652486"/>
          </a:xfrm>
          <a:prstGeom prst="rect">
            <a:avLst/>
          </a:prstGeom>
          <a:solidFill>
            <a:srgbClr val="0365C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latin typeface="微软雅黑" panose="020B0503020204020204" pitchFamily="34" charset="-122"/>
                <a:ea typeface="微软雅黑" panose="020B0503020204020204" pitchFamily="34" charset="-122"/>
              </a:rPr>
              <a:t>对单位行贿罪巨额财产来源不明</a:t>
            </a:r>
            <a:r>
              <a:rPr lang="zh-CN" altLang="en-US" sz="2800" b="1" dirty="0" smtClean="0">
                <a:latin typeface="微软雅黑" panose="020B0503020204020204" pitchFamily="34" charset="-122"/>
                <a:ea typeface="微软雅黑" panose="020B0503020204020204" pitchFamily="34" charset="-122"/>
              </a:rPr>
              <a:t>罪</a:t>
            </a:r>
            <a:endParaRPr lang="zh-CN" altLang="en-US" sz="28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7604844"/>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flipV="1">
            <a:off x="0" y="6810713"/>
            <a:ext cx="12144376"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 name="组合 1"/>
          <p:cNvGrpSpPr/>
          <p:nvPr/>
        </p:nvGrpSpPr>
        <p:grpSpPr>
          <a:xfrm>
            <a:off x="208296" y="250342"/>
            <a:ext cx="763190" cy="1269048"/>
            <a:chOff x="2038333" y="1493215"/>
            <a:chExt cx="763190" cy="1269048"/>
          </a:xfrm>
        </p:grpSpPr>
        <p:pic>
          <p:nvPicPr>
            <p:cNvPr id="20" name="图片 19"/>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2144281" y="1493215"/>
              <a:ext cx="551180" cy="1269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矩形 20"/>
            <p:cNvSpPr>
              <a:spLocks noChangeArrowheads="1"/>
            </p:cNvSpPr>
            <p:nvPr/>
          </p:nvSpPr>
          <p:spPr bwMode="auto">
            <a:xfrm>
              <a:off x="2038333" y="1655127"/>
              <a:ext cx="7631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4800" b="1" dirty="0" smtClean="0">
                  <a:solidFill>
                    <a:srgbClr val="FFFFFF"/>
                  </a:solidFill>
                  <a:latin typeface="禹卫书法行书简体" pitchFamily="2" charset="-122"/>
                  <a:ea typeface="禹卫书法行书简体" pitchFamily="2" charset="-122"/>
                  <a:sym typeface="禹卫书法行书简体" pitchFamily="2" charset="-122"/>
                </a:rPr>
                <a:t>2</a:t>
              </a:r>
              <a:endParaRPr lang="zh-CN" altLang="en-US" sz="4800" b="1" dirty="0">
                <a:solidFill>
                  <a:srgbClr val="FFFFFF"/>
                </a:solidFill>
                <a:latin typeface="禹卫书法行书简体" pitchFamily="2" charset="-122"/>
                <a:ea typeface="禹卫书法行书简体" pitchFamily="2" charset="-122"/>
                <a:sym typeface="禹卫书法行书简体" pitchFamily="2" charset="-122"/>
              </a:endParaRPr>
            </a:p>
          </p:txBody>
        </p:sp>
      </p:grpSp>
      <p:sp>
        <p:nvSpPr>
          <p:cNvPr id="22" name="TextBox 2"/>
          <p:cNvSpPr txBox="1">
            <a:spLocks noChangeArrowheads="1"/>
          </p:cNvSpPr>
          <p:nvPr/>
        </p:nvSpPr>
        <p:spPr bwMode="auto">
          <a:xfrm>
            <a:off x="4021299" y="359290"/>
            <a:ext cx="539892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hangingPunct="1">
              <a:lnSpc>
                <a:spcPct val="100000"/>
              </a:lnSpc>
              <a:spcBef>
                <a:spcPct val="0"/>
              </a:spcBef>
              <a:buNone/>
            </a:pPr>
            <a:r>
              <a:rPr lang="zh-CN" altLang="en-US" sz="4800" dirty="0">
                <a:solidFill>
                  <a:srgbClr val="FFC000"/>
                </a:solidFill>
                <a:latin typeface="华文中宋" panose="02010600040101010101" charset="-122"/>
                <a:ea typeface="华文中宋" panose="02010600040101010101" charset="-122"/>
              </a:rPr>
              <a:t>滥用职权犯罪案件</a:t>
            </a:r>
          </a:p>
        </p:txBody>
      </p:sp>
      <p:sp>
        <p:nvSpPr>
          <p:cNvPr id="23" name="内容占位符 2"/>
          <p:cNvSpPr>
            <a:spLocks noGrp="1"/>
          </p:cNvSpPr>
          <p:nvPr/>
        </p:nvSpPr>
        <p:spPr>
          <a:xfrm>
            <a:off x="208296" y="977737"/>
            <a:ext cx="12192000" cy="4638040"/>
          </a:xfrm>
          <a:prstGeom prst="rect">
            <a:avLst/>
          </a:prstGeo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zh-CN" altLang="en-US" sz="3200" b="1" dirty="0" smtClean="0">
              <a:latin typeface="华文仿宋" panose="02010600040101010101" pitchFamily="2" charset="-122"/>
              <a:ea typeface="华文仿宋" panose="02010600040101010101" pitchFamily="2" charset="-122"/>
            </a:endParaRPr>
          </a:p>
          <a:p>
            <a:endParaRPr lang="zh-CN" altLang="en-US" sz="3200" b="1" dirty="0">
              <a:latin typeface="华文仿宋" panose="02010600040101010101" pitchFamily="2" charset="-122"/>
              <a:ea typeface="华文仿宋" panose="02010600040101010101" pitchFamily="2" charset="-122"/>
            </a:endParaRPr>
          </a:p>
          <a:p>
            <a:endParaRPr lang="zh-CN" altLang="en-US" sz="3200" dirty="0">
              <a:latin typeface="华文仿宋" panose="02010600040101010101" pitchFamily="2" charset="-122"/>
              <a:ea typeface="华文仿宋" panose="02010600040101010101" pitchFamily="2" charset="-122"/>
            </a:endParaRPr>
          </a:p>
          <a:p>
            <a:endParaRPr lang="zh-CN" altLang="en-US" sz="3200" b="1" dirty="0">
              <a:latin typeface="华文仿宋" panose="02010600040101010101" pitchFamily="2" charset="-122"/>
              <a:ea typeface="华文仿宋" panose="02010600040101010101" pitchFamily="2" charset="-122"/>
            </a:endParaRPr>
          </a:p>
          <a:p>
            <a:endParaRPr lang="zh-CN" altLang="en-US" sz="3200" b="1" dirty="0"/>
          </a:p>
        </p:txBody>
      </p:sp>
      <p:sp>
        <p:nvSpPr>
          <p:cNvPr id="13" name="Rectangle 25"/>
          <p:cNvSpPr>
            <a:spLocks noChangeArrowheads="1"/>
          </p:cNvSpPr>
          <p:nvPr/>
        </p:nvSpPr>
        <p:spPr bwMode="auto">
          <a:xfrm>
            <a:off x="5822237" y="5356926"/>
            <a:ext cx="4841553" cy="597921"/>
          </a:xfrm>
          <a:prstGeom prst="rect">
            <a:avLst/>
          </a:prstGeom>
          <a:solidFill>
            <a:srgbClr val="FFC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solidFill>
                  <a:schemeClr val="bg1"/>
                </a:solidFill>
                <a:latin typeface="微软雅黑" panose="020B0503020204020204" pitchFamily="34" charset="-122"/>
                <a:ea typeface="微软雅黑" panose="020B0503020204020204" pitchFamily="34" charset="-122"/>
              </a:rPr>
              <a:t>滥用管理公司、证券职权罪</a:t>
            </a:r>
          </a:p>
        </p:txBody>
      </p:sp>
      <p:sp>
        <p:nvSpPr>
          <p:cNvPr id="14" name="Rectangle 25"/>
          <p:cNvSpPr>
            <a:spLocks noChangeArrowheads="1"/>
          </p:cNvSpPr>
          <p:nvPr/>
        </p:nvSpPr>
        <p:spPr bwMode="auto">
          <a:xfrm>
            <a:off x="3698627" y="2316906"/>
            <a:ext cx="6601642" cy="597921"/>
          </a:xfrm>
          <a:prstGeom prst="rect">
            <a:avLst/>
          </a:prstGeom>
          <a:solidFill>
            <a:srgbClr val="FFC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办理偷越国（边）境人员出入境 证件罪</a:t>
            </a:r>
          </a:p>
        </p:txBody>
      </p:sp>
      <p:sp>
        <p:nvSpPr>
          <p:cNvPr id="15" name="Rectangle 25"/>
          <p:cNvSpPr>
            <a:spLocks noChangeArrowheads="1"/>
          </p:cNvSpPr>
          <p:nvPr/>
        </p:nvSpPr>
        <p:spPr bwMode="auto">
          <a:xfrm>
            <a:off x="865424" y="1556546"/>
            <a:ext cx="2206168" cy="597921"/>
          </a:xfrm>
          <a:prstGeom prst="rect">
            <a:avLst/>
          </a:prstGeom>
          <a:solidFill>
            <a:srgbClr val="FFC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solidFill>
                  <a:schemeClr val="bg1"/>
                </a:solidFill>
                <a:latin typeface="微软雅黑" panose="020B0503020204020204" pitchFamily="34" charset="-122"/>
                <a:ea typeface="微软雅黑" panose="020B0503020204020204" pitchFamily="34" charset="-122"/>
              </a:rPr>
              <a:t>滥用职权罪</a:t>
            </a:r>
          </a:p>
        </p:txBody>
      </p:sp>
      <p:sp>
        <p:nvSpPr>
          <p:cNvPr id="16" name="Rectangle 25"/>
          <p:cNvSpPr>
            <a:spLocks noChangeArrowheads="1"/>
          </p:cNvSpPr>
          <p:nvPr/>
        </p:nvSpPr>
        <p:spPr bwMode="auto">
          <a:xfrm>
            <a:off x="5819456" y="4710682"/>
            <a:ext cx="4660578" cy="652486"/>
          </a:xfrm>
          <a:prstGeom prst="rect">
            <a:avLst/>
          </a:prstGeom>
          <a:solidFill>
            <a:srgbClr val="C00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latin typeface="微软雅黑" panose="020B0503020204020204" pitchFamily="34" charset="-122"/>
                <a:ea typeface="微软雅黑" panose="020B0503020204020204" pitchFamily="34" charset="-122"/>
              </a:rPr>
              <a:t>违法发放林木采伐许可证罪</a:t>
            </a:r>
          </a:p>
        </p:txBody>
      </p:sp>
      <p:sp>
        <p:nvSpPr>
          <p:cNvPr id="17" name="Rectangle 25"/>
          <p:cNvSpPr>
            <a:spLocks noChangeArrowheads="1"/>
          </p:cNvSpPr>
          <p:nvPr/>
        </p:nvSpPr>
        <p:spPr bwMode="auto">
          <a:xfrm>
            <a:off x="3296148" y="1565628"/>
            <a:ext cx="4279578" cy="652486"/>
          </a:xfrm>
          <a:prstGeom prst="rect">
            <a:avLst/>
          </a:prstGeom>
          <a:solidFill>
            <a:srgbClr val="C00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latin typeface="微软雅黑" panose="020B0503020204020204" pitchFamily="34" charset="-122"/>
                <a:ea typeface="微软雅黑" panose="020B0503020204020204" pitchFamily="34" charset="-122"/>
              </a:rPr>
              <a:t>帮助犯罪分子逃避处罚罪</a:t>
            </a:r>
          </a:p>
        </p:txBody>
      </p:sp>
      <p:sp>
        <p:nvSpPr>
          <p:cNvPr id="18" name="Rectangle 25"/>
          <p:cNvSpPr>
            <a:spLocks noChangeArrowheads="1"/>
          </p:cNvSpPr>
          <p:nvPr/>
        </p:nvSpPr>
        <p:spPr bwMode="auto">
          <a:xfrm>
            <a:off x="897173" y="2267174"/>
            <a:ext cx="2206168" cy="597921"/>
          </a:xfrm>
          <a:prstGeom prst="rect">
            <a:avLst/>
          </a:prstGeom>
          <a:solidFill>
            <a:srgbClr val="C00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latin typeface="微软雅黑" panose="020B0503020204020204" pitchFamily="34" charset="-122"/>
                <a:ea typeface="微软雅黑" panose="020B0503020204020204" pitchFamily="34" charset="-122"/>
              </a:rPr>
              <a:t>报复陷害罪</a:t>
            </a:r>
          </a:p>
        </p:txBody>
      </p:sp>
      <p:sp>
        <p:nvSpPr>
          <p:cNvPr id="19" name="Rectangle 25"/>
          <p:cNvSpPr>
            <a:spLocks noChangeArrowheads="1"/>
          </p:cNvSpPr>
          <p:nvPr/>
        </p:nvSpPr>
        <p:spPr bwMode="auto">
          <a:xfrm>
            <a:off x="5819456" y="6026049"/>
            <a:ext cx="6169565" cy="652486"/>
          </a:xfrm>
          <a:prstGeom prst="rect">
            <a:avLst/>
          </a:prstGeom>
          <a:solidFill>
            <a:srgbClr val="C00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latin typeface="微软雅黑" panose="020B0503020204020204" pitchFamily="34" charset="-122"/>
                <a:ea typeface="微软雅黑" panose="020B0503020204020204" pitchFamily="34" charset="-122"/>
              </a:rPr>
              <a:t>阻碍解救被拐卖、绑架妇女、儿童罪</a:t>
            </a:r>
          </a:p>
        </p:txBody>
      </p:sp>
      <p:sp>
        <p:nvSpPr>
          <p:cNvPr id="24" name="Rectangle 25"/>
          <p:cNvSpPr>
            <a:spLocks noChangeArrowheads="1"/>
          </p:cNvSpPr>
          <p:nvPr/>
        </p:nvSpPr>
        <p:spPr bwMode="auto">
          <a:xfrm>
            <a:off x="880586" y="5978841"/>
            <a:ext cx="4770276" cy="597921"/>
          </a:xfrm>
          <a:prstGeom prst="rect">
            <a:avLst/>
          </a:prstGeom>
          <a:solidFill>
            <a:srgbClr val="FFC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solidFill>
                  <a:schemeClr val="bg1"/>
                </a:solidFill>
                <a:latin typeface="微软雅黑" panose="020B0503020204020204" pitchFamily="34" charset="-122"/>
                <a:ea typeface="微软雅黑" panose="020B0503020204020204" pitchFamily="34" charset="-122"/>
              </a:rPr>
              <a:t>放行偷越国（边）境人员罪</a:t>
            </a:r>
          </a:p>
        </p:txBody>
      </p:sp>
      <p:sp>
        <p:nvSpPr>
          <p:cNvPr id="25" name="Rectangle 25"/>
          <p:cNvSpPr>
            <a:spLocks noChangeArrowheads="1"/>
          </p:cNvSpPr>
          <p:nvPr/>
        </p:nvSpPr>
        <p:spPr bwMode="auto">
          <a:xfrm>
            <a:off x="4305798" y="3174528"/>
            <a:ext cx="7286395" cy="652486"/>
          </a:xfrm>
          <a:prstGeom prst="rect">
            <a:avLst/>
          </a:prstGeom>
          <a:solidFill>
            <a:srgbClr val="C00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latin typeface="微软雅黑" panose="020B0503020204020204" pitchFamily="34" charset="-122"/>
                <a:ea typeface="微软雅黑" panose="020B0503020204020204" pitchFamily="34" charset="-122"/>
              </a:rPr>
              <a:t>国有公司、企业、事业单位人员滥用职权罪</a:t>
            </a:r>
          </a:p>
        </p:txBody>
      </p:sp>
      <p:sp>
        <p:nvSpPr>
          <p:cNvPr id="26" name="Rectangle 25"/>
          <p:cNvSpPr>
            <a:spLocks noChangeArrowheads="1"/>
          </p:cNvSpPr>
          <p:nvPr/>
        </p:nvSpPr>
        <p:spPr bwMode="auto">
          <a:xfrm>
            <a:off x="880586" y="2991519"/>
            <a:ext cx="2789047" cy="597921"/>
          </a:xfrm>
          <a:prstGeom prst="rect">
            <a:avLst/>
          </a:prstGeom>
          <a:solidFill>
            <a:srgbClr val="FFC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solidFill>
                  <a:schemeClr val="bg1"/>
                </a:solidFill>
                <a:latin typeface="微软雅黑" panose="020B0503020204020204" pitchFamily="34" charset="-122"/>
                <a:ea typeface="微软雅黑" panose="020B0503020204020204" pitchFamily="34" charset="-122"/>
              </a:rPr>
              <a:t>食品监管渎职罪</a:t>
            </a:r>
          </a:p>
        </p:txBody>
      </p:sp>
      <p:sp>
        <p:nvSpPr>
          <p:cNvPr id="27" name="Rectangle 25"/>
          <p:cNvSpPr>
            <a:spLocks noChangeArrowheads="1"/>
          </p:cNvSpPr>
          <p:nvPr/>
        </p:nvSpPr>
        <p:spPr bwMode="auto">
          <a:xfrm>
            <a:off x="865424" y="3715864"/>
            <a:ext cx="2789047" cy="597921"/>
          </a:xfrm>
          <a:prstGeom prst="rect">
            <a:avLst/>
          </a:prstGeom>
          <a:solidFill>
            <a:srgbClr val="C00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latin typeface="微软雅黑" panose="020B0503020204020204" pitchFamily="34" charset="-122"/>
                <a:ea typeface="微软雅黑" panose="020B0503020204020204" pitchFamily="34" charset="-122"/>
              </a:rPr>
              <a:t>挪用特定款物罪</a:t>
            </a:r>
          </a:p>
        </p:txBody>
      </p:sp>
      <p:sp>
        <p:nvSpPr>
          <p:cNvPr id="28" name="Rectangle 25"/>
          <p:cNvSpPr>
            <a:spLocks noChangeArrowheads="1"/>
          </p:cNvSpPr>
          <p:nvPr/>
        </p:nvSpPr>
        <p:spPr bwMode="auto">
          <a:xfrm>
            <a:off x="880586" y="4437379"/>
            <a:ext cx="3560208" cy="597921"/>
          </a:xfrm>
          <a:prstGeom prst="rect">
            <a:avLst/>
          </a:prstGeom>
          <a:solidFill>
            <a:srgbClr val="FFC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solidFill>
                  <a:schemeClr val="bg1"/>
                </a:solidFill>
                <a:latin typeface="微软雅黑" panose="020B0503020204020204" pitchFamily="34" charset="-122"/>
                <a:ea typeface="微软雅黑" panose="020B0503020204020204" pitchFamily="34" charset="-122"/>
              </a:rPr>
              <a:t>故意泄露国家秘密罪</a:t>
            </a:r>
          </a:p>
        </p:txBody>
      </p:sp>
      <p:sp>
        <p:nvSpPr>
          <p:cNvPr id="29" name="Rectangle 25"/>
          <p:cNvSpPr>
            <a:spLocks noChangeArrowheads="1"/>
          </p:cNvSpPr>
          <p:nvPr/>
        </p:nvSpPr>
        <p:spPr bwMode="auto">
          <a:xfrm>
            <a:off x="7687724" y="1600559"/>
            <a:ext cx="4359881" cy="597921"/>
          </a:xfrm>
          <a:prstGeom prst="rect">
            <a:avLst/>
          </a:prstGeom>
          <a:solidFill>
            <a:srgbClr val="FFC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solidFill>
                  <a:schemeClr val="bg1"/>
                </a:solidFill>
                <a:latin typeface="微软雅黑" panose="020B0503020204020204" pitchFamily="34" charset="-122"/>
                <a:ea typeface="微软雅黑" panose="020B0503020204020204" pitchFamily="34" charset="-122"/>
              </a:rPr>
              <a:t>侵犯少数民族风俗习惯罪</a:t>
            </a:r>
          </a:p>
        </p:txBody>
      </p:sp>
      <p:sp>
        <p:nvSpPr>
          <p:cNvPr id="30" name="Rectangle 25"/>
          <p:cNvSpPr>
            <a:spLocks noChangeArrowheads="1"/>
          </p:cNvSpPr>
          <p:nvPr/>
        </p:nvSpPr>
        <p:spPr bwMode="auto">
          <a:xfrm>
            <a:off x="4633376" y="3974282"/>
            <a:ext cx="4989351" cy="597921"/>
          </a:xfrm>
          <a:prstGeom prst="rect">
            <a:avLst/>
          </a:prstGeom>
          <a:solidFill>
            <a:srgbClr val="FFC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solidFill>
                  <a:schemeClr val="bg1"/>
                </a:solidFill>
                <a:latin typeface="微软雅黑" panose="020B0503020204020204" pitchFamily="34" charset="-122"/>
                <a:ea typeface="微软雅黑" panose="020B0503020204020204" pitchFamily="34" charset="-122"/>
              </a:rPr>
              <a:t>非法剥夺公民宗教信仰自由罪</a:t>
            </a:r>
          </a:p>
        </p:txBody>
      </p:sp>
      <p:sp>
        <p:nvSpPr>
          <p:cNvPr id="31" name="Rectangle 25"/>
          <p:cNvSpPr>
            <a:spLocks noChangeArrowheads="1"/>
          </p:cNvSpPr>
          <p:nvPr/>
        </p:nvSpPr>
        <p:spPr bwMode="auto">
          <a:xfrm>
            <a:off x="865424" y="5208110"/>
            <a:ext cx="4770276" cy="652486"/>
          </a:xfrm>
          <a:prstGeom prst="rect">
            <a:avLst/>
          </a:prstGeom>
          <a:solidFill>
            <a:srgbClr val="C00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latin typeface="微软雅黑" panose="020B0503020204020204" pitchFamily="34" charset="-122"/>
                <a:ea typeface="微软雅黑" panose="020B0503020204020204" pitchFamily="34" charset="-122"/>
              </a:rPr>
              <a:t>打击报复会计、统计人员罪</a:t>
            </a:r>
          </a:p>
        </p:txBody>
      </p:sp>
    </p:spTree>
    <p:extLst>
      <p:ext uri="{BB962C8B-B14F-4D97-AF65-F5344CB8AC3E}">
        <p14:creationId xmlns:p14="http://schemas.microsoft.com/office/powerpoint/2010/main" val="1216822062"/>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08296" y="250342"/>
            <a:ext cx="763190" cy="1269048"/>
            <a:chOff x="2038333" y="1493215"/>
            <a:chExt cx="763190" cy="1269048"/>
          </a:xfrm>
        </p:grpSpPr>
        <p:pic>
          <p:nvPicPr>
            <p:cNvPr id="9" name="图片 8"/>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2144281" y="1493215"/>
              <a:ext cx="551180" cy="1269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a:spLocks noChangeArrowheads="1"/>
            </p:cNvSpPr>
            <p:nvPr/>
          </p:nvSpPr>
          <p:spPr bwMode="auto">
            <a:xfrm>
              <a:off x="2038333" y="1655127"/>
              <a:ext cx="7631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4800" b="1" dirty="0">
                  <a:solidFill>
                    <a:srgbClr val="FFFFFF"/>
                  </a:solidFill>
                  <a:latin typeface="禹卫书法行书简体" pitchFamily="2" charset="-122"/>
                  <a:ea typeface="禹卫书法行书简体" pitchFamily="2" charset="-122"/>
                  <a:sym typeface="禹卫书法行书简体" pitchFamily="2" charset="-122"/>
                </a:rPr>
                <a:t>3</a:t>
              </a:r>
              <a:endParaRPr lang="zh-CN" altLang="en-US" sz="4800" b="1" dirty="0">
                <a:solidFill>
                  <a:srgbClr val="FFFFFF"/>
                </a:solidFill>
                <a:latin typeface="禹卫书法行书简体" pitchFamily="2" charset="-122"/>
                <a:ea typeface="禹卫书法行书简体" pitchFamily="2" charset="-122"/>
                <a:sym typeface="禹卫书法行书简体" pitchFamily="2" charset="-122"/>
              </a:endParaRPr>
            </a:p>
          </p:txBody>
        </p:sp>
      </p:grpSp>
      <p:sp>
        <p:nvSpPr>
          <p:cNvPr id="11" name="TextBox 2"/>
          <p:cNvSpPr txBox="1">
            <a:spLocks noChangeArrowheads="1"/>
          </p:cNvSpPr>
          <p:nvPr/>
        </p:nvSpPr>
        <p:spPr bwMode="auto">
          <a:xfrm>
            <a:off x="4021299" y="359290"/>
            <a:ext cx="539892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hangingPunct="1">
              <a:lnSpc>
                <a:spcPct val="100000"/>
              </a:lnSpc>
              <a:spcBef>
                <a:spcPct val="0"/>
              </a:spcBef>
              <a:buNone/>
            </a:pPr>
            <a:r>
              <a:rPr lang="zh-CN" altLang="en-US" sz="4800" dirty="0">
                <a:solidFill>
                  <a:srgbClr val="FFC000"/>
                </a:solidFill>
                <a:latin typeface="华文中宋" panose="02010600040101010101" charset="-122"/>
                <a:ea typeface="华文中宋" panose="02010600040101010101" charset="-122"/>
              </a:rPr>
              <a:t>玩忽职守犯罪案件</a:t>
            </a:r>
          </a:p>
        </p:txBody>
      </p:sp>
      <p:sp>
        <p:nvSpPr>
          <p:cNvPr id="12" name="Rectangle 25"/>
          <p:cNvSpPr>
            <a:spLocks noChangeArrowheads="1"/>
          </p:cNvSpPr>
          <p:nvPr/>
        </p:nvSpPr>
        <p:spPr bwMode="auto">
          <a:xfrm>
            <a:off x="1406847" y="3123508"/>
            <a:ext cx="6601642" cy="597921"/>
          </a:xfrm>
          <a:prstGeom prst="rect">
            <a:avLst/>
          </a:prstGeom>
          <a:solidFill>
            <a:srgbClr val="0365C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a:latin typeface="微软雅黑" panose="020B0503020204020204" pitchFamily="34" charset="-122"/>
                <a:ea typeface="微软雅黑" panose="020B0503020204020204" pitchFamily="34" charset="-122"/>
              </a:rPr>
              <a:t>签订、履行合同失职被骗罪</a:t>
            </a:r>
            <a:endParaRPr lang="zh-CN" altLang="en-US" sz="2800" b="1" dirty="0">
              <a:latin typeface="微软雅黑" panose="020B0503020204020204" pitchFamily="34" charset="-122"/>
              <a:ea typeface="微软雅黑" panose="020B0503020204020204" pitchFamily="34" charset="-122"/>
            </a:endParaRPr>
          </a:p>
        </p:txBody>
      </p:sp>
      <p:sp>
        <p:nvSpPr>
          <p:cNvPr id="13" name="Rectangle 25"/>
          <p:cNvSpPr>
            <a:spLocks noChangeArrowheads="1"/>
          </p:cNvSpPr>
          <p:nvPr/>
        </p:nvSpPr>
        <p:spPr bwMode="auto">
          <a:xfrm>
            <a:off x="1371065" y="2258793"/>
            <a:ext cx="7718103" cy="652486"/>
          </a:xfrm>
          <a:prstGeom prst="rect">
            <a:avLst/>
          </a:prstGeom>
          <a:solidFill>
            <a:srgbClr val="C00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a:latin typeface="微软雅黑" panose="020B0503020204020204" pitchFamily="34" charset="-122"/>
                <a:ea typeface="微软雅黑" panose="020B0503020204020204" pitchFamily="34" charset="-122"/>
              </a:rPr>
              <a:t>国家机关工作人员签订、履行合同失职被骗罪</a:t>
            </a:r>
            <a:endParaRPr lang="zh-CN" altLang="en-US" sz="2800" b="1" dirty="0">
              <a:latin typeface="微软雅黑" panose="020B0503020204020204" pitchFamily="34" charset="-122"/>
              <a:ea typeface="微软雅黑" panose="020B0503020204020204" pitchFamily="34" charset="-122"/>
            </a:endParaRPr>
          </a:p>
        </p:txBody>
      </p:sp>
      <p:sp>
        <p:nvSpPr>
          <p:cNvPr id="14" name="Rectangle 25"/>
          <p:cNvSpPr>
            <a:spLocks noChangeArrowheads="1"/>
          </p:cNvSpPr>
          <p:nvPr/>
        </p:nvSpPr>
        <p:spPr bwMode="auto">
          <a:xfrm>
            <a:off x="1406847" y="3906289"/>
            <a:ext cx="7286395" cy="597921"/>
          </a:xfrm>
          <a:prstGeom prst="rect">
            <a:avLst/>
          </a:prstGeom>
          <a:solidFill>
            <a:srgbClr val="C00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latin typeface="微软雅黑" panose="020B0503020204020204" pitchFamily="34" charset="-122"/>
                <a:ea typeface="微软雅黑" panose="020B0503020204020204" pitchFamily="34" charset="-122"/>
              </a:rPr>
              <a:t>国有公司、企业、事业单位人员失职罪</a:t>
            </a:r>
          </a:p>
        </p:txBody>
      </p:sp>
      <p:sp>
        <p:nvSpPr>
          <p:cNvPr id="15" name="Rectangle 25"/>
          <p:cNvSpPr>
            <a:spLocks noChangeArrowheads="1"/>
          </p:cNvSpPr>
          <p:nvPr/>
        </p:nvSpPr>
        <p:spPr bwMode="auto">
          <a:xfrm>
            <a:off x="1406847" y="1469714"/>
            <a:ext cx="2789047" cy="597921"/>
          </a:xfrm>
          <a:prstGeom prst="rect">
            <a:avLst/>
          </a:prstGeom>
          <a:solidFill>
            <a:srgbClr val="0365C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latin typeface="微软雅黑" panose="020B0503020204020204" pitchFamily="34" charset="-122"/>
                <a:ea typeface="微软雅黑" panose="020B0503020204020204" pitchFamily="34" charset="-122"/>
              </a:rPr>
              <a:t>环境监管失职罪</a:t>
            </a:r>
          </a:p>
        </p:txBody>
      </p:sp>
      <p:sp>
        <p:nvSpPr>
          <p:cNvPr id="17" name="Rectangle 25"/>
          <p:cNvSpPr>
            <a:spLocks noChangeArrowheads="1"/>
          </p:cNvSpPr>
          <p:nvPr/>
        </p:nvSpPr>
        <p:spPr bwMode="auto">
          <a:xfrm>
            <a:off x="5485435" y="1462328"/>
            <a:ext cx="3560208" cy="597921"/>
          </a:xfrm>
          <a:prstGeom prst="rect">
            <a:avLst/>
          </a:prstGeom>
          <a:solidFill>
            <a:srgbClr val="0365C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latin typeface="微软雅黑" panose="020B0503020204020204" pitchFamily="34" charset="-122"/>
                <a:ea typeface="微软雅黑" panose="020B0503020204020204" pitchFamily="34" charset="-122"/>
              </a:rPr>
              <a:t>过失泄露国家秘密罪</a:t>
            </a:r>
          </a:p>
        </p:txBody>
      </p:sp>
      <p:sp>
        <p:nvSpPr>
          <p:cNvPr id="18" name="Rectangle 25"/>
          <p:cNvSpPr>
            <a:spLocks noChangeArrowheads="1"/>
          </p:cNvSpPr>
          <p:nvPr/>
        </p:nvSpPr>
        <p:spPr bwMode="auto">
          <a:xfrm>
            <a:off x="7646376" y="5499220"/>
            <a:ext cx="3261948" cy="652486"/>
          </a:xfrm>
          <a:prstGeom prst="rect">
            <a:avLst/>
          </a:prstGeom>
          <a:solidFill>
            <a:srgbClr val="0365C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latin typeface="微软雅黑" panose="020B0503020204020204" pitchFamily="34" charset="-122"/>
                <a:ea typeface="微软雅黑" panose="020B0503020204020204" pitchFamily="34" charset="-122"/>
              </a:rPr>
              <a:t>动植物检疫失职罪</a:t>
            </a:r>
          </a:p>
        </p:txBody>
      </p:sp>
      <p:sp>
        <p:nvSpPr>
          <p:cNvPr id="19" name="Rectangle 25"/>
          <p:cNvSpPr>
            <a:spLocks noChangeArrowheads="1"/>
          </p:cNvSpPr>
          <p:nvPr/>
        </p:nvSpPr>
        <p:spPr bwMode="auto">
          <a:xfrm>
            <a:off x="7646376" y="4689070"/>
            <a:ext cx="2121757" cy="652486"/>
          </a:xfrm>
          <a:prstGeom prst="rect">
            <a:avLst/>
          </a:prstGeom>
          <a:solidFill>
            <a:srgbClr val="C00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latin typeface="微软雅黑" panose="020B0503020204020204" pitchFamily="34" charset="-122"/>
                <a:ea typeface="微软雅黑" panose="020B0503020204020204" pitchFamily="34" charset="-122"/>
              </a:rPr>
              <a:t>商检失职罪</a:t>
            </a:r>
          </a:p>
        </p:txBody>
      </p:sp>
      <p:sp>
        <p:nvSpPr>
          <p:cNvPr id="20" name="Rectangle 25"/>
          <p:cNvSpPr>
            <a:spLocks noChangeArrowheads="1"/>
          </p:cNvSpPr>
          <p:nvPr/>
        </p:nvSpPr>
        <p:spPr bwMode="auto">
          <a:xfrm>
            <a:off x="1476681" y="4650601"/>
            <a:ext cx="5438425" cy="652486"/>
          </a:xfrm>
          <a:prstGeom prst="rect">
            <a:avLst/>
          </a:prstGeom>
          <a:solidFill>
            <a:srgbClr val="0365C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latin typeface="微软雅黑" panose="020B0503020204020204" pitchFamily="34" charset="-122"/>
                <a:ea typeface="微软雅黑" panose="020B0503020204020204" pitchFamily="34" charset="-122"/>
              </a:rPr>
              <a:t>失职造成珍贵文物损毁、流失罪</a:t>
            </a:r>
          </a:p>
        </p:txBody>
      </p:sp>
      <p:sp>
        <p:nvSpPr>
          <p:cNvPr id="23" name="Rectangle 25"/>
          <p:cNvSpPr>
            <a:spLocks noChangeArrowheads="1"/>
          </p:cNvSpPr>
          <p:nvPr/>
        </p:nvSpPr>
        <p:spPr bwMode="auto">
          <a:xfrm>
            <a:off x="1406847" y="5528645"/>
            <a:ext cx="5969857" cy="652486"/>
          </a:xfrm>
          <a:prstGeom prst="rect">
            <a:avLst/>
          </a:prstGeom>
          <a:solidFill>
            <a:srgbClr val="C00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a:latin typeface="微软雅黑" panose="020B0503020204020204" pitchFamily="34" charset="-122"/>
                <a:ea typeface="微软雅黑" panose="020B0503020204020204" pitchFamily="34" charset="-122"/>
              </a:rPr>
              <a:t>不解救被拐卖、绑架妇女、儿童罪</a:t>
            </a:r>
            <a:endParaRPr lang="zh-CN" altLang="en-US" sz="2800" b="1" dirty="0">
              <a:latin typeface="微软雅黑" panose="020B0503020204020204" pitchFamily="34" charset="-122"/>
              <a:ea typeface="微软雅黑" panose="020B0503020204020204" pitchFamily="34" charset="-122"/>
            </a:endParaRP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7351" y="62632"/>
            <a:ext cx="763190" cy="1269048"/>
            <a:chOff x="2038333" y="1493215"/>
            <a:chExt cx="763190" cy="1269048"/>
          </a:xfrm>
        </p:grpSpPr>
        <p:pic>
          <p:nvPicPr>
            <p:cNvPr id="3" name="图片 2"/>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2144281" y="1493215"/>
              <a:ext cx="551180" cy="1269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a:spLocks noChangeArrowheads="1"/>
            </p:cNvSpPr>
            <p:nvPr/>
          </p:nvSpPr>
          <p:spPr bwMode="auto">
            <a:xfrm>
              <a:off x="2038333" y="1655127"/>
              <a:ext cx="7631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4800" b="1" dirty="0" smtClean="0">
                  <a:solidFill>
                    <a:srgbClr val="FFFFFF"/>
                  </a:solidFill>
                  <a:latin typeface="禹卫书法行书简体" pitchFamily="2" charset="-122"/>
                  <a:ea typeface="禹卫书法行书简体" pitchFamily="2" charset="-122"/>
                  <a:sym typeface="禹卫书法行书简体" pitchFamily="2" charset="-122"/>
                </a:rPr>
                <a:t>4</a:t>
              </a:r>
              <a:endParaRPr lang="zh-CN" altLang="en-US" sz="4800" b="1" dirty="0">
                <a:solidFill>
                  <a:srgbClr val="FFFFFF"/>
                </a:solidFill>
                <a:latin typeface="禹卫书法行书简体" pitchFamily="2" charset="-122"/>
                <a:ea typeface="禹卫书法行书简体" pitchFamily="2" charset="-122"/>
                <a:sym typeface="禹卫书法行书简体" pitchFamily="2" charset="-122"/>
              </a:endParaRPr>
            </a:p>
          </p:txBody>
        </p:sp>
      </p:grpSp>
      <p:sp>
        <p:nvSpPr>
          <p:cNvPr id="5" name="TextBox 2"/>
          <p:cNvSpPr txBox="1">
            <a:spLocks noChangeArrowheads="1"/>
          </p:cNvSpPr>
          <p:nvPr/>
        </p:nvSpPr>
        <p:spPr bwMode="auto">
          <a:xfrm>
            <a:off x="4021299" y="359290"/>
            <a:ext cx="539892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hangingPunct="1">
              <a:lnSpc>
                <a:spcPct val="100000"/>
              </a:lnSpc>
              <a:spcBef>
                <a:spcPct val="0"/>
              </a:spcBef>
              <a:buNone/>
            </a:pPr>
            <a:r>
              <a:rPr lang="zh-CN" altLang="en-US" sz="4800" dirty="0">
                <a:solidFill>
                  <a:srgbClr val="FFC000"/>
                </a:solidFill>
                <a:latin typeface="华文中宋" panose="02010600040101010101" charset="-122"/>
                <a:ea typeface="华文中宋" panose="02010600040101010101" charset="-122"/>
              </a:rPr>
              <a:t>徇私舞弊犯罪案件</a:t>
            </a:r>
          </a:p>
        </p:txBody>
      </p:sp>
      <p:sp>
        <p:nvSpPr>
          <p:cNvPr id="6" name="Rectangle 25"/>
          <p:cNvSpPr>
            <a:spLocks noChangeArrowheads="1"/>
          </p:cNvSpPr>
          <p:nvPr/>
        </p:nvSpPr>
        <p:spPr bwMode="auto">
          <a:xfrm>
            <a:off x="119120" y="4542849"/>
            <a:ext cx="6601642" cy="597921"/>
          </a:xfrm>
          <a:prstGeom prst="rect">
            <a:avLst/>
          </a:prstGeom>
          <a:solidFill>
            <a:srgbClr val="C00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a:latin typeface="微软雅黑" panose="020B0503020204020204" pitchFamily="34" charset="-122"/>
                <a:ea typeface="微软雅黑" panose="020B0503020204020204" pitchFamily="34" charset="-122"/>
              </a:rPr>
              <a:t>非法批准征收、征用、占用土地罪</a:t>
            </a:r>
            <a:endParaRPr lang="zh-CN" altLang="en-US" sz="2800" b="1" dirty="0">
              <a:latin typeface="微软雅黑" panose="020B0503020204020204" pitchFamily="34" charset="-122"/>
              <a:ea typeface="微软雅黑" panose="020B0503020204020204" pitchFamily="34" charset="-122"/>
            </a:endParaRPr>
          </a:p>
        </p:txBody>
      </p:sp>
      <p:sp>
        <p:nvSpPr>
          <p:cNvPr id="7" name="Rectangle 25"/>
          <p:cNvSpPr>
            <a:spLocks noChangeArrowheads="1"/>
          </p:cNvSpPr>
          <p:nvPr/>
        </p:nvSpPr>
        <p:spPr bwMode="auto">
          <a:xfrm>
            <a:off x="119120" y="3782308"/>
            <a:ext cx="5517828" cy="597921"/>
          </a:xfrm>
          <a:prstGeom prst="rect">
            <a:avLst/>
          </a:prstGeom>
          <a:solidFill>
            <a:srgbClr val="FFC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solidFill>
                  <a:schemeClr val="bg1"/>
                </a:solidFill>
                <a:latin typeface="微软雅黑" panose="020B0503020204020204" pitchFamily="34" charset="-122"/>
                <a:ea typeface="微软雅黑" panose="020B0503020204020204" pitchFamily="34" charset="-122"/>
              </a:rPr>
              <a:t>非法低价出让国有土地使用权罪</a:t>
            </a:r>
          </a:p>
        </p:txBody>
      </p:sp>
      <p:sp>
        <p:nvSpPr>
          <p:cNvPr id="8" name="Rectangle 25"/>
          <p:cNvSpPr>
            <a:spLocks noChangeArrowheads="1"/>
          </p:cNvSpPr>
          <p:nvPr/>
        </p:nvSpPr>
        <p:spPr bwMode="auto">
          <a:xfrm>
            <a:off x="122859" y="5308203"/>
            <a:ext cx="7286395" cy="597921"/>
          </a:xfrm>
          <a:prstGeom prst="rect">
            <a:avLst/>
          </a:prstGeom>
          <a:solidFill>
            <a:srgbClr val="FFC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徇私舞弊低价折股、出售国有资产罪</a:t>
            </a:r>
          </a:p>
        </p:txBody>
      </p:sp>
      <p:sp>
        <p:nvSpPr>
          <p:cNvPr id="9" name="Rectangle 25"/>
          <p:cNvSpPr>
            <a:spLocks noChangeArrowheads="1"/>
          </p:cNvSpPr>
          <p:nvPr/>
        </p:nvSpPr>
        <p:spPr bwMode="auto">
          <a:xfrm>
            <a:off x="7491095" y="3108120"/>
            <a:ext cx="3669978" cy="597921"/>
          </a:xfrm>
          <a:prstGeom prst="rect">
            <a:avLst/>
          </a:prstGeom>
          <a:solidFill>
            <a:srgbClr val="FFC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solidFill>
                  <a:schemeClr val="bg1"/>
                </a:solidFill>
                <a:latin typeface="微软雅黑" panose="020B0503020204020204" pitchFamily="34" charset="-122"/>
                <a:ea typeface="微软雅黑" panose="020B0503020204020204" pitchFamily="34" charset="-122"/>
              </a:rPr>
              <a:t>非法经营同类营业罪</a:t>
            </a:r>
          </a:p>
        </p:txBody>
      </p:sp>
      <p:sp>
        <p:nvSpPr>
          <p:cNvPr id="11" name="Rectangle 25"/>
          <p:cNvSpPr>
            <a:spLocks noChangeArrowheads="1"/>
          </p:cNvSpPr>
          <p:nvPr/>
        </p:nvSpPr>
        <p:spPr bwMode="auto">
          <a:xfrm>
            <a:off x="7491095" y="1612823"/>
            <a:ext cx="2840486" cy="597921"/>
          </a:xfrm>
          <a:prstGeom prst="rect">
            <a:avLst/>
          </a:prstGeom>
          <a:solidFill>
            <a:srgbClr val="FFC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商检徇私舞弊罪</a:t>
            </a:r>
          </a:p>
        </p:txBody>
      </p:sp>
      <p:sp>
        <p:nvSpPr>
          <p:cNvPr id="12" name="Rectangle 25"/>
          <p:cNvSpPr>
            <a:spLocks noChangeArrowheads="1"/>
          </p:cNvSpPr>
          <p:nvPr/>
        </p:nvSpPr>
        <p:spPr bwMode="auto">
          <a:xfrm>
            <a:off x="7491095" y="2357971"/>
            <a:ext cx="3234146" cy="652486"/>
          </a:xfrm>
          <a:prstGeom prst="rect">
            <a:avLst/>
          </a:prstGeom>
          <a:solidFill>
            <a:srgbClr val="C00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latin typeface="微软雅黑" panose="020B0503020204020204" pitchFamily="34" charset="-122"/>
                <a:ea typeface="微软雅黑" panose="020B0503020204020204" pitchFamily="34" charset="-122"/>
              </a:rPr>
              <a:t>为亲友非法牟利罪</a:t>
            </a:r>
          </a:p>
        </p:txBody>
      </p:sp>
      <p:sp>
        <p:nvSpPr>
          <p:cNvPr id="13" name="Rectangle 25"/>
          <p:cNvSpPr>
            <a:spLocks noChangeArrowheads="1"/>
          </p:cNvSpPr>
          <p:nvPr/>
        </p:nvSpPr>
        <p:spPr bwMode="auto">
          <a:xfrm>
            <a:off x="98574" y="1493592"/>
            <a:ext cx="2159631" cy="652486"/>
          </a:xfrm>
          <a:prstGeom prst="rect">
            <a:avLst/>
          </a:prstGeom>
          <a:solidFill>
            <a:srgbClr val="C00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latin typeface="微软雅黑" panose="020B0503020204020204" pitchFamily="34" charset="-122"/>
                <a:ea typeface="微软雅黑" panose="020B0503020204020204" pitchFamily="34" charset="-122"/>
              </a:rPr>
              <a:t>放纵走私罪</a:t>
            </a:r>
          </a:p>
        </p:txBody>
      </p:sp>
      <p:sp>
        <p:nvSpPr>
          <p:cNvPr id="14" name="Rectangle 25"/>
          <p:cNvSpPr>
            <a:spLocks noChangeArrowheads="1"/>
          </p:cNvSpPr>
          <p:nvPr/>
        </p:nvSpPr>
        <p:spPr bwMode="auto">
          <a:xfrm>
            <a:off x="3082895" y="1520140"/>
            <a:ext cx="2132505" cy="652486"/>
          </a:xfrm>
          <a:prstGeom prst="rect">
            <a:avLst/>
          </a:prstGeom>
          <a:solidFill>
            <a:srgbClr val="C00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a:latin typeface="微软雅黑" panose="020B0503020204020204" pitchFamily="34" charset="-122"/>
                <a:ea typeface="微软雅黑" panose="020B0503020204020204" pitchFamily="34" charset="-122"/>
              </a:rPr>
              <a:t>枉法仲裁罪</a:t>
            </a:r>
            <a:endParaRPr lang="zh-CN" altLang="en-US" sz="2800" b="1" dirty="0">
              <a:latin typeface="微软雅黑" panose="020B0503020204020204" pitchFamily="34" charset="-122"/>
              <a:ea typeface="微软雅黑" panose="020B0503020204020204" pitchFamily="34" charset="-122"/>
            </a:endParaRPr>
          </a:p>
        </p:txBody>
      </p:sp>
      <p:sp>
        <p:nvSpPr>
          <p:cNvPr id="15" name="Rectangle 25"/>
          <p:cNvSpPr>
            <a:spLocks noChangeArrowheads="1"/>
          </p:cNvSpPr>
          <p:nvPr/>
        </p:nvSpPr>
        <p:spPr bwMode="auto">
          <a:xfrm>
            <a:off x="119120" y="3007961"/>
            <a:ext cx="5104869" cy="652486"/>
          </a:xfrm>
          <a:prstGeom prst="rect">
            <a:avLst/>
          </a:prstGeom>
          <a:solidFill>
            <a:srgbClr val="C00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a:latin typeface="微软雅黑" panose="020B0503020204020204" pitchFamily="34" charset="-122"/>
                <a:ea typeface="微软雅黑" panose="020B0503020204020204" pitchFamily="34" charset="-122"/>
              </a:rPr>
              <a:t>放纵制售伪劣商品犯罪行为罪</a:t>
            </a:r>
            <a:endParaRPr lang="zh-CN" altLang="en-US" sz="2800" b="1" dirty="0">
              <a:latin typeface="微软雅黑" panose="020B0503020204020204" pitchFamily="34" charset="-122"/>
              <a:ea typeface="微软雅黑" panose="020B0503020204020204" pitchFamily="34" charset="-122"/>
            </a:endParaRPr>
          </a:p>
        </p:txBody>
      </p:sp>
      <p:sp>
        <p:nvSpPr>
          <p:cNvPr id="16" name="Rectangle 25"/>
          <p:cNvSpPr>
            <a:spLocks noChangeArrowheads="1"/>
          </p:cNvSpPr>
          <p:nvPr/>
        </p:nvSpPr>
        <p:spPr bwMode="auto">
          <a:xfrm>
            <a:off x="7509983" y="4577540"/>
            <a:ext cx="4269919" cy="597921"/>
          </a:xfrm>
          <a:prstGeom prst="rect">
            <a:avLst/>
          </a:prstGeom>
          <a:solidFill>
            <a:srgbClr val="FFC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solidFill>
                  <a:schemeClr val="bg1"/>
                </a:solidFill>
                <a:latin typeface="微软雅黑" panose="020B0503020204020204" pitchFamily="34" charset="-122"/>
                <a:ea typeface="微软雅黑" panose="020B0503020204020204" pitchFamily="34" charset="-122"/>
              </a:rPr>
              <a:t>违法提供出口退税凭证罪</a:t>
            </a:r>
          </a:p>
        </p:txBody>
      </p:sp>
      <p:sp>
        <p:nvSpPr>
          <p:cNvPr id="17" name="Rectangle 25"/>
          <p:cNvSpPr>
            <a:spLocks noChangeArrowheads="1"/>
          </p:cNvSpPr>
          <p:nvPr/>
        </p:nvSpPr>
        <p:spPr bwMode="auto">
          <a:xfrm>
            <a:off x="7491095" y="3846877"/>
            <a:ext cx="4021949" cy="652486"/>
          </a:xfrm>
          <a:prstGeom prst="rect">
            <a:avLst/>
          </a:prstGeom>
          <a:solidFill>
            <a:srgbClr val="C00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latin typeface="微软雅黑" panose="020B0503020204020204" pitchFamily="34" charset="-122"/>
                <a:ea typeface="微软雅黑" panose="020B0503020204020204" pitchFamily="34" charset="-122"/>
              </a:rPr>
              <a:t>动植物检疫徇私舞弊罪</a:t>
            </a:r>
          </a:p>
        </p:txBody>
      </p:sp>
      <p:sp>
        <p:nvSpPr>
          <p:cNvPr id="18" name="Rectangle 25"/>
          <p:cNvSpPr>
            <a:spLocks noChangeArrowheads="1"/>
          </p:cNvSpPr>
          <p:nvPr/>
        </p:nvSpPr>
        <p:spPr bwMode="auto">
          <a:xfrm>
            <a:off x="7509983" y="5308203"/>
            <a:ext cx="4626468" cy="652486"/>
          </a:xfrm>
          <a:prstGeom prst="rect">
            <a:avLst/>
          </a:prstGeom>
          <a:solidFill>
            <a:srgbClr val="C00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latin typeface="微软雅黑" panose="020B0503020204020204" pitchFamily="34" charset="-122"/>
                <a:ea typeface="微软雅黑" panose="020B0503020204020204" pitchFamily="34" charset="-122"/>
              </a:rPr>
              <a:t>徇私舞弊不征、少征税款罪</a:t>
            </a:r>
          </a:p>
        </p:txBody>
      </p:sp>
      <p:sp>
        <p:nvSpPr>
          <p:cNvPr id="20" name="Rectangle 25"/>
          <p:cNvSpPr>
            <a:spLocks noChangeArrowheads="1"/>
          </p:cNvSpPr>
          <p:nvPr/>
        </p:nvSpPr>
        <p:spPr bwMode="auto">
          <a:xfrm>
            <a:off x="122859" y="6046622"/>
            <a:ext cx="7310793" cy="652486"/>
          </a:xfrm>
          <a:prstGeom prst="rect">
            <a:avLst/>
          </a:prstGeom>
          <a:solidFill>
            <a:srgbClr val="C00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a:latin typeface="微软雅黑" panose="020B0503020204020204" pitchFamily="34" charset="-122"/>
                <a:ea typeface="微软雅黑" panose="020B0503020204020204" pitchFamily="34" charset="-122"/>
              </a:rPr>
              <a:t>徇私舞弊发售发票、抵扣税款、出口退税罪</a:t>
            </a:r>
            <a:endParaRPr lang="zh-CN" altLang="en-US" sz="2800" b="1" dirty="0">
              <a:latin typeface="微软雅黑" panose="020B0503020204020204" pitchFamily="34" charset="-122"/>
              <a:ea typeface="微软雅黑" panose="020B0503020204020204" pitchFamily="34" charset="-122"/>
            </a:endParaRPr>
          </a:p>
        </p:txBody>
      </p:sp>
      <p:sp>
        <p:nvSpPr>
          <p:cNvPr id="22" name="Rectangle 25"/>
          <p:cNvSpPr>
            <a:spLocks noChangeArrowheads="1"/>
          </p:cNvSpPr>
          <p:nvPr/>
        </p:nvSpPr>
        <p:spPr bwMode="auto">
          <a:xfrm>
            <a:off x="98574" y="2242875"/>
            <a:ext cx="5125415" cy="597921"/>
          </a:xfrm>
          <a:prstGeom prst="rect">
            <a:avLst/>
          </a:prstGeom>
          <a:solidFill>
            <a:srgbClr val="FFC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solidFill>
                  <a:schemeClr val="bg1"/>
                </a:solidFill>
                <a:latin typeface="微软雅黑" panose="020B0503020204020204" pitchFamily="34" charset="-122"/>
                <a:ea typeface="微软雅黑" panose="020B0503020204020204" pitchFamily="34" charset="-122"/>
              </a:rPr>
              <a:t>招收公务员、学生徇私舞弊罪</a:t>
            </a:r>
          </a:p>
        </p:txBody>
      </p:sp>
      <p:sp>
        <p:nvSpPr>
          <p:cNvPr id="23" name="Rectangle 25"/>
          <p:cNvSpPr>
            <a:spLocks noChangeArrowheads="1"/>
          </p:cNvSpPr>
          <p:nvPr/>
        </p:nvSpPr>
        <p:spPr bwMode="auto">
          <a:xfrm>
            <a:off x="7509990" y="6046622"/>
            <a:ext cx="4626461" cy="597921"/>
          </a:xfrm>
          <a:prstGeom prst="rect">
            <a:avLst/>
          </a:prstGeom>
          <a:solidFill>
            <a:srgbClr val="FFC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徇私舞弊不移交刑事案件罪</a:t>
            </a:r>
          </a:p>
        </p:txBody>
      </p:sp>
    </p:spTree>
    <p:extLst>
      <p:ext uri="{BB962C8B-B14F-4D97-AF65-F5344CB8AC3E}">
        <p14:creationId xmlns:p14="http://schemas.microsoft.com/office/powerpoint/2010/main" val="2145879018"/>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08296" y="250342"/>
            <a:ext cx="763190" cy="1269048"/>
            <a:chOff x="2038333" y="1493215"/>
            <a:chExt cx="763190" cy="1269048"/>
          </a:xfrm>
        </p:grpSpPr>
        <p:pic>
          <p:nvPicPr>
            <p:cNvPr id="3" name="图片 2"/>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2144281" y="1493215"/>
              <a:ext cx="551180" cy="1269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a:spLocks noChangeArrowheads="1"/>
            </p:cNvSpPr>
            <p:nvPr/>
          </p:nvSpPr>
          <p:spPr bwMode="auto">
            <a:xfrm>
              <a:off x="2038333" y="1655127"/>
              <a:ext cx="7631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4800" b="1" dirty="0" smtClean="0">
                  <a:solidFill>
                    <a:srgbClr val="FFFFFF"/>
                  </a:solidFill>
                  <a:latin typeface="禹卫书法行书简体" pitchFamily="2" charset="-122"/>
                  <a:ea typeface="禹卫书法行书简体" pitchFamily="2" charset="-122"/>
                  <a:sym typeface="禹卫书法行书简体" pitchFamily="2" charset="-122"/>
                </a:rPr>
                <a:t>5</a:t>
              </a:r>
              <a:endParaRPr lang="zh-CN" altLang="en-US" sz="4800" b="1" dirty="0">
                <a:solidFill>
                  <a:srgbClr val="FFFFFF"/>
                </a:solidFill>
                <a:latin typeface="禹卫书法行书简体" pitchFamily="2" charset="-122"/>
                <a:ea typeface="禹卫书法行书简体" pitchFamily="2" charset="-122"/>
                <a:sym typeface="禹卫书法行书简体" pitchFamily="2" charset="-122"/>
              </a:endParaRPr>
            </a:p>
          </p:txBody>
        </p:sp>
      </p:grpSp>
      <p:sp>
        <p:nvSpPr>
          <p:cNvPr id="5" name="TextBox 2"/>
          <p:cNvSpPr txBox="1">
            <a:spLocks noChangeArrowheads="1"/>
          </p:cNvSpPr>
          <p:nvPr/>
        </p:nvSpPr>
        <p:spPr bwMode="auto">
          <a:xfrm>
            <a:off x="1077434" y="178107"/>
            <a:ext cx="1047639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hangingPunct="1">
              <a:lnSpc>
                <a:spcPct val="100000"/>
              </a:lnSpc>
              <a:spcBef>
                <a:spcPct val="0"/>
              </a:spcBef>
              <a:buNone/>
            </a:pPr>
            <a:r>
              <a:rPr lang="zh-CN" altLang="en-US" sz="4800" dirty="0">
                <a:latin typeface="华文中宋" panose="02010600040101010101" charset="-122"/>
                <a:ea typeface="华文中宋" panose="02010600040101010101" charset="-122"/>
              </a:rPr>
              <a:t>公职人员在行使公权力过程中发生的</a:t>
            </a:r>
            <a:r>
              <a:rPr lang="zh-CN" altLang="en-US" sz="4800" dirty="0">
                <a:solidFill>
                  <a:srgbClr val="FFC000"/>
                </a:solidFill>
                <a:latin typeface="华文中宋" panose="02010600040101010101" charset="-122"/>
                <a:ea typeface="华文中宋" panose="02010600040101010101" charset="-122"/>
              </a:rPr>
              <a:t>重大责任事故犯罪案件</a:t>
            </a:r>
          </a:p>
        </p:txBody>
      </p:sp>
      <p:sp>
        <p:nvSpPr>
          <p:cNvPr id="7" name="Rectangle 25"/>
          <p:cNvSpPr>
            <a:spLocks noChangeArrowheads="1"/>
          </p:cNvSpPr>
          <p:nvPr/>
        </p:nvSpPr>
        <p:spPr bwMode="auto">
          <a:xfrm>
            <a:off x="971486" y="2201743"/>
            <a:ext cx="4393878" cy="652486"/>
          </a:xfrm>
          <a:prstGeom prst="rect">
            <a:avLst/>
          </a:prstGeom>
          <a:solidFill>
            <a:srgbClr val="0365C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a:latin typeface="微软雅黑" panose="020B0503020204020204" pitchFamily="34" charset="-122"/>
                <a:ea typeface="微软雅黑" panose="020B0503020204020204" pitchFamily="34" charset="-122"/>
              </a:rPr>
              <a:t>教育设施重大安全事故罪</a:t>
            </a:r>
            <a:endParaRPr lang="zh-CN" altLang="en-US" sz="2800" b="1" dirty="0">
              <a:latin typeface="微软雅黑" panose="020B0503020204020204" pitchFamily="34" charset="-122"/>
              <a:ea typeface="微软雅黑" panose="020B0503020204020204" pitchFamily="34" charset="-122"/>
            </a:endParaRPr>
          </a:p>
        </p:txBody>
      </p:sp>
      <p:sp>
        <p:nvSpPr>
          <p:cNvPr id="8" name="Rectangle 25"/>
          <p:cNvSpPr>
            <a:spLocks noChangeArrowheads="1"/>
          </p:cNvSpPr>
          <p:nvPr/>
        </p:nvSpPr>
        <p:spPr bwMode="auto">
          <a:xfrm>
            <a:off x="461898" y="5964938"/>
            <a:ext cx="5413053" cy="652486"/>
          </a:xfrm>
          <a:prstGeom prst="rect">
            <a:avLst/>
          </a:prstGeom>
          <a:solidFill>
            <a:srgbClr val="C00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a:latin typeface="微软雅黑" panose="020B0503020204020204" pitchFamily="34" charset="-122"/>
                <a:ea typeface="微软雅黑" panose="020B0503020204020204" pitchFamily="34" charset="-122"/>
              </a:rPr>
              <a:t>大型群众性活动重大安全事故罪</a:t>
            </a:r>
            <a:endParaRPr lang="zh-CN" altLang="en-US" sz="2800" b="1" dirty="0">
              <a:latin typeface="微软雅黑" panose="020B0503020204020204" pitchFamily="34" charset="-122"/>
              <a:ea typeface="微软雅黑" panose="020B0503020204020204" pitchFamily="34" charset="-122"/>
            </a:endParaRPr>
          </a:p>
        </p:txBody>
      </p:sp>
      <p:sp>
        <p:nvSpPr>
          <p:cNvPr id="9" name="Rectangle 25"/>
          <p:cNvSpPr>
            <a:spLocks noChangeArrowheads="1"/>
          </p:cNvSpPr>
          <p:nvPr/>
        </p:nvSpPr>
        <p:spPr bwMode="auto">
          <a:xfrm>
            <a:off x="971486" y="3541473"/>
            <a:ext cx="2789047" cy="597921"/>
          </a:xfrm>
          <a:prstGeom prst="rect">
            <a:avLst/>
          </a:prstGeom>
          <a:solidFill>
            <a:srgbClr val="C00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latin typeface="微软雅黑" panose="020B0503020204020204" pitchFamily="34" charset="-122"/>
                <a:ea typeface="微软雅黑" panose="020B0503020204020204" pitchFamily="34" charset="-122"/>
              </a:rPr>
              <a:t>重大责任事故罪</a:t>
            </a:r>
          </a:p>
        </p:txBody>
      </p:sp>
      <p:sp>
        <p:nvSpPr>
          <p:cNvPr id="10" name="Rectangle 25"/>
          <p:cNvSpPr>
            <a:spLocks noChangeArrowheads="1"/>
          </p:cNvSpPr>
          <p:nvPr/>
        </p:nvSpPr>
        <p:spPr bwMode="auto">
          <a:xfrm>
            <a:off x="5491827" y="5123981"/>
            <a:ext cx="2789047" cy="597921"/>
          </a:xfrm>
          <a:prstGeom prst="rect">
            <a:avLst/>
          </a:prstGeom>
          <a:solidFill>
            <a:srgbClr val="C00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a:latin typeface="微软雅黑" panose="020B0503020204020204" pitchFamily="34" charset="-122"/>
                <a:ea typeface="微软雅黑" panose="020B0503020204020204" pitchFamily="34" charset="-122"/>
              </a:rPr>
              <a:t>危险物品肇事罪</a:t>
            </a:r>
            <a:endParaRPr lang="zh-CN" altLang="en-US" sz="2800" b="1" dirty="0">
              <a:latin typeface="微软雅黑" panose="020B0503020204020204" pitchFamily="34" charset="-122"/>
              <a:ea typeface="微软雅黑" panose="020B0503020204020204" pitchFamily="34" charset="-122"/>
            </a:endParaRPr>
          </a:p>
        </p:txBody>
      </p:sp>
      <p:sp>
        <p:nvSpPr>
          <p:cNvPr id="11" name="Rectangle 25"/>
          <p:cNvSpPr>
            <a:spLocks noChangeArrowheads="1"/>
          </p:cNvSpPr>
          <p:nvPr/>
        </p:nvSpPr>
        <p:spPr bwMode="auto">
          <a:xfrm>
            <a:off x="642223" y="4741508"/>
            <a:ext cx="3560208" cy="597921"/>
          </a:xfrm>
          <a:prstGeom prst="rect">
            <a:avLst/>
          </a:prstGeom>
          <a:solidFill>
            <a:srgbClr val="0365C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latin typeface="微软雅黑" panose="020B0503020204020204" pitchFamily="34" charset="-122"/>
                <a:ea typeface="微软雅黑" panose="020B0503020204020204" pitchFamily="34" charset="-122"/>
              </a:rPr>
              <a:t>强令违章冒险作业罪</a:t>
            </a:r>
          </a:p>
        </p:txBody>
      </p:sp>
      <p:sp>
        <p:nvSpPr>
          <p:cNvPr id="12" name="Rectangle 25"/>
          <p:cNvSpPr>
            <a:spLocks noChangeArrowheads="1"/>
          </p:cNvSpPr>
          <p:nvPr/>
        </p:nvSpPr>
        <p:spPr bwMode="auto">
          <a:xfrm>
            <a:off x="4885337" y="3127022"/>
            <a:ext cx="2860583" cy="652486"/>
          </a:xfrm>
          <a:prstGeom prst="rect">
            <a:avLst/>
          </a:prstGeom>
          <a:solidFill>
            <a:srgbClr val="C00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latin typeface="微软雅黑" panose="020B0503020204020204" pitchFamily="34" charset="-122"/>
                <a:ea typeface="微软雅黑" panose="020B0503020204020204" pitchFamily="34" charset="-122"/>
              </a:rPr>
              <a:t>消防责任事故罪</a:t>
            </a:r>
          </a:p>
        </p:txBody>
      </p:sp>
      <p:sp>
        <p:nvSpPr>
          <p:cNvPr id="13" name="Rectangle 25"/>
          <p:cNvSpPr>
            <a:spLocks noChangeArrowheads="1"/>
          </p:cNvSpPr>
          <p:nvPr/>
        </p:nvSpPr>
        <p:spPr bwMode="auto">
          <a:xfrm>
            <a:off x="8981110" y="4563331"/>
            <a:ext cx="2780229" cy="652486"/>
          </a:xfrm>
          <a:prstGeom prst="rect">
            <a:avLst/>
          </a:prstGeom>
          <a:solidFill>
            <a:srgbClr val="C00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a:latin typeface="微软雅黑" panose="020B0503020204020204" pitchFamily="34" charset="-122"/>
                <a:ea typeface="微软雅黑" panose="020B0503020204020204" pitchFamily="34" charset="-122"/>
              </a:rPr>
              <a:t>重大飞行事故罪</a:t>
            </a:r>
            <a:endParaRPr lang="zh-CN" altLang="en-US" sz="2800" b="1" dirty="0">
              <a:latin typeface="微软雅黑" panose="020B0503020204020204" pitchFamily="34" charset="-122"/>
              <a:ea typeface="微软雅黑" panose="020B0503020204020204" pitchFamily="34" charset="-122"/>
            </a:endParaRPr>
          </a:p>
        </p:txBody>
      </p:sp>
      <p:sp>
        <p:nvSpPr>
          <p:cNvPr id="14" name="Rectangle 25"/>
          <p:cNvSpPr>
            <a:spLocks noChangeArrowheads="1"/>
          </p:cNvSpPr>
          <p:nvPr/>
        </p:nvSpPr>
        <p:spPr bwMode="auto">
          <a:xfrm>
            <a:off x="7993617" y="6019503"/>
            <a:ext cx="3560208" cy="597921"/>
          </a:xfrm>
          <a:prstGeom prst="rect">
            <a:avLst/>
          </a:prstGeom>
          <a:solidFill>
            <a:srgbClr val="0365C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latin typeface="微软雅黑" panose="020B0503020204020204" pitchFamily="34" charset="-122"/>
                <a:ea typeface="微软雅黑" panose="020B0503020204020204" pitchFamily="34" charset="-122"/>
              </a:rPr>
              <a:t>工程重大安全事故罪</a:t>
            </a:r>
          </a:p>
        </p:txBody>
      </p:sp>
      <p:sp>
        <p:nvSpPr>
          <p:cNvPr id="15" name="Rectangle 25"/>
          <p:cNvSpPr>
            <a:spLocks noChangeArrowheads="1"/>
          </p:cNvSpPr>
          <p:nvPr/>
        </p:nvSpPr>
        <p:spPr bwMode="auto">
          <a:xfrm>
            <a:off x="4626525" y="4139394"/>
            <a:ext cx="3930490" cy="652486"/>
          </a:xfrm>
          <a:prstGeom prst="rect">
            <a:avLst/>
          </a:prstGeom>
          <a:solidFill>
            <a:srgbClr val="0365C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latin typeface="微软雅黑" panose="020B0503020204020204" pitchFamily="34" charset="-122"/>
                <a:ea typeface="微软雅黑" panose="020B0503020204020204" pitchFamily="34" charset="-122"/>
              </a:rPr>
              <a:t>不报、谎报安全事故罪</a:t>
            </a:r>
          </a:p>
        </p:txBody>
      </p:sp>
      <p:sp>
        <p:nvSpPr>
          <p:cNvPr id="16" name="Rectangle 25"/>
          <p:cNvSpPr>
            <a:spLocks noChangeArrowheads="1"/>
          </p:cNvSpPr>
          <p:nvPr/>
        </p:nvSpPr>
        <p:spPr bwMode="auto">
          <a:xfrm>
            <a:off x="8077306" y="2102036"/>
            <a:ext cx="3560208" cy="597921"/>
          </a:xfrm>
          <a:prstGeom prst="rect">
            <a:avLst/>
          </a:prstGeom>
          <a:solidFill>
            <a:srgbClr val="C0000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dirty="0">
                <a:latin typeface="微软雅黑" panose="020B0503020204020204" pitchFamily="34" charset="-122"/>
                <a:ea typeface="微软雅黑" panose="020B0503020204020204" pitchFamily="34" charset="-122"/>
              </a:rPr>
              <a:t>重大劳动安全事故罪</a:t>
            </a:r>
          </a:p>
        </p:txBody>
      </p:sp>
      <p:sp>
        <p:nvSpPr>
          <p:cNvPr id="17" name="Rectangle 25"/>
          <p:cNvSpPr>
            <a:spLocks noChangeArrowheads="1"/>
          </p:cNvSpPr>
          <p:nvPr/>
        </p:nvSpPr>
        <p:spPr bwMode="auto">
          <a:xfrm>
            <a:off x="8465689" y="3154069"/>
            <a:ext cx="3560208" cy="597921"/>
          </a:xfrm>
          <a:prstGeom prst="rect">
            <a:avLst/>
          </a:prstGeom>
          <a:solidFill>
            <a:srgbClr val="0365C0"/>
          </a:solidFill>
          <a:ln w="63500" algn="ctr">
            <a:noFill/>
            <a:miter lim="800000"/>
          </a:ln>
          <a:effectLst>
            <a:outerShdw dist="53882" dir="2700000" algn="ctr" rotWithShape="0">
              <a:schemeClr val="bg2"/>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b="1">
                <a:latin typeface="微软雅黑" panose="020B0503020204020204" pitchFamily="34" charset="-122"/>
                <a:ea typeface="微软雅黑" panose="020B0503020204020204" pitchFamily="34" charset="-122"/>
              </a:rPr>
              <a:t>铁路运营安全事故罪</a:t>
            </a:r>
            <a:endParaRPr lang="zh-CN" altLang="en-US" sz="28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06173196"/>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Source Han Sans CN Bold Bold"/>
        <a:ea typeface="Source Han Sans CN Bold Bold"/>
        <a:cs typeface="Source Han Sans CN Bold 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30000"/>
          </a:lnSpc>
          <a:spcBef>
            <a:spcPts val="0"/>
          </a:spcBef>
          <a:spcAft>
            <a:spcPts val="0"/>
          </a:spcAft>
          <a:buClrTx/>
          <a:buSzTx/>
          <a:buFontTx/>
          <a:buNone/>
          <a:tabLst/>
          <a:defRPr kumimoji="0" sz="3600" b="0" i="0" u="none" strike="noStrike" cap="none" spc="107" normalizeH="0" baseline="0">
            <a:ln>
              <a:noFill/>
            </a:ln>
            <a:solidFill>
              <a:srgbClr val="FFFFFF"/>
            </a:solidFill>
            <a:effectLst/>
            <a:uFillTx/>
            <a:latin typeface="Source Han Sans CN Normal"/>
            <a:ea typeface="Source Han Sans CN Normal"/>
            <a:cs typeface="Source Han Sans CN Normal"/>
            <a:sym typeface="Source Han Sans CN Norm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Source Han Sans CN Bold Bold"/>
        <a:ea typeface="Source Han Sans CN Bold Bold"/>
        <a:cs typeface="Source Han Sans CN Bold 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30000"/>
          </a:lnSpc>
          <a:spcBef>
            <a:spcPts val="0"/>
          </a:spcBef>
          <a:spcAft>
            <a:spcPts val="0"/>
          </a:spcAft>
          <a:buClrTx/>
          <a:buSzTx/>
          <a:buFontTx/>
          <a:buNone/>
          <a:tabLst/>
          <a:defRPr kumimoji="0" sz="3600" b="0" i="0" u="none" strike="noStrike" cap="none" spc="107" normalizeH="0" baseline="0">
            <a:ln>
              <a:noFill/>
            </a:ln>
            <a:solidFill>
              <a:srgbClr val="FFFFFF"/>
            </a:solidFill>
            <a:effectLst/>
            <a:uFillTx/>
            <a:latin typeface="Source Han Sans CN Normal"/>
            <a:ea typeface="Source Han Sans CN Normal"/>
            <a:cs typeface="Source Han Sans CN Normal"/>
            <a:sym typeface="Source Han Sans CN Norm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429</TotalTime>
  <Words>4892</Words>
  <Application>Microsoft Office PowerPoint</Application>
  <PresentationFormat>宽屏</PresentationFormat>
  <Paragraphs>370</Paragraphs>
  <Slides>40</Slides>
  <Notes>39</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40</vt:i4>
      </vt:variant>
    </vt:vector>
  </HeadingPairs>
  <TitlesOfParts>
    <vt:vector size="53" baseType="lpstr">
      <vt:lpstr>Helvetica Light</vt:lpstr>
      <vt:lpstr>Source Han Sans CN Bold Bold</vt:lpstr>
      <vt:lpstr>Source Han Sans CN Normal</vt:lpstr>
      <vt:lpstr>华文仿宋</vt:lpstr>
      <vt:lpstr>华文行楷</vt:lpstr>
      <vt:lpstr>华文中宋</vt:lpstr>
      <vt:lpstr>宋体</vt:lpstr>
      <vt:lpstr>微软雅黑</vt:lpstr>
      <vt:lpstr>禹卫书法行书简体</vt:lpstr>
      <vt:lpstr>Arial</vt:lpstr>
      <vt:lpstr>Calibri</vt:lpstr>
      <vt:lpstr>Helvetica</vt:lpstr>
      <vt:lpstr>White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LUO-XL</cp:lastModifiedBy>
  <cp:revision>89</cp:revision>
  <dcterms:modified xsi:type="dcterms:W3CDTF">2019-04-21T12:17:06Z</dcterms:modified>
</cp:coreProperties>
</file>